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37"/>
  </p:notesMasterIdLst>
  <p:handoutMasterIdLst>
    <p:handoutMasterId r:id="rId38"/>
  </p:handoutMasterIdLst>
  <p:sldIdLst>
    <p:sldId id="880" r:id="rId2"/>
    <p:sldId id="865" r:id="rId3"/>
    <p:sldId id="866" r:id="rId4"/>
    <p:sldId id="897" r:id="rId5"/>
    <p:sldId id="868" r:id="rId6"/>
    <p:sldId id="869" r:id="rId7"/>
    <p:sldId id="870" r:id="rId8"/>
    <p:sldId id="887" r:id="rId9"/>
    <p:sldId id="876" r:id="rId10"/>
    <p:sldId id="885" r:id="rId11"/>
    <p:sldId id="884" r:id="rId12"/>
    <p:sldId id="883" r:id="rId13"/>
    <p:sldId id="882" r:id="rId14"/>
    <p:sldId id="886" r:id="rId15"/>
    <p:sldId id="900" r:id="rId16"/>
    <p:sldId id="901" r:id="rId17"/>
    <p:sldId id="871" r:id="rId18"/>
    <p:sldId id="872" r:id="rId19"/>
    <p:sldId id="873" r:id="rId20"/>
    <p:sldId id="888" r:id="rId21"/>
    <p:sldId id="890" r:id="rId22"/>
    <p:sldId id="891" r:id="rId23"/>
    <p:sldId id="893" r:id="rId24"/>
    <p:sldId id="892" r:id="rId25"/>
    <p:sldId id="894" r:id="rId26"/>
    <p:sldId id="899" r:id="rId27"/>
    <p:sldId id="895" r:id="rId28"/>
    <p:sldId id="905" r:id="rId29"/>
    <p:sldId id="904" r:id="rId30"/>
    <p:sldId id="902" r:id="rId31"/>
    <p:sldId id="875" r:id="rId32"/>
    <p:sldId id="906" r:id="rId33"/>
    <p:sldId id="896" r:id="rId34"/>
    <p:sldId id="903" r:id="rId35"/>
    <p:sldId id="881" r:id="rId36"/>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86EA"/>
    <a:srgbClr val="0192FF"/>
    <a:srgbClr val="976FA9"/>
    <a:srgbClr val="C49500"/>
    <a:srgbClr val="FFCC00"/>
    <a:srgbClr val="0000FF"/>
    <a:srgbClr val="430086"/>
    <a:srgbClr val="336600"/>
    <a:srgbClr val="00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48936" autoAdjust="0"/>
  </p:normalViewPr>
  <p:slideViewPr>
    <p:cSldViewPr>
      <p:cViewPr varScale="1">
        <p:scale>
          <a:sx n="55" d="100"/>
          <a:sy n="55" d="100"/>
        </p:scale>
        <p:origin x="3240"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8" d="100"/>
          <a:sy n="68" d="100"/>
        </p:scale>
        <p:origin x="3101"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dirty="0"/>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dirty="0"/>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r>
              <a:rPr lang="en-US" dirty="0"/>
              <a:t>aha! Process, Inc., Getting Ahead 800-424-9484</a:t>
            </a:r>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B22D26A1-5906-44A9-B105-0E50DA421073}" type="slidenum">
              <a:rPr lang="en-US"/>
              <a:pPr>
                <a:defRPr/>
              </a:pPr>
              <a:t>‹#›</a:t>
            </a:fld>
            <a:endParaRPr lang="en-US" dirty="0"/>
          </a:p>
        </p:txBody>
      </p:sp>
    </p:spTree>
    <p:extLst>
      <p:ext uri="{BB962C8B-B14F-4D97-AF65-F5344CB8AC3E}">
        <p14:creationId xmlns:p14="http://schemas.microsoft.com/office/powerpoint/2010/main" val="238113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r>
              <a:rPr lang="en-US" dirty="0"/>
              <a:t>aha! Process, Inc., Getting Ahead 800-424-9484</a:t>
            </a: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7A32DE7F-BB8F-47B2-A543-64DA91C64E43}" type="slidenum">
              <a:rPr lang="en-US"/>
              <a:pPr>
                <a:defRPr/>
              </a:pPr>
              <a:t>‹#›</a:t>
            </a:fld>
            <a:endParaRPr lang="en-US" dirty="0"/>
          </a:p>
        </p:txBody>
      </p:sp>
    </p:spTree>
    <p:extLst>
      <p:ext uri="{BB962C8B-B14F-4D97-AF65-F5344CB8AC3E}">
        <p14:creationId xmlns:p14="http://schemas.microsoft.com/office/powerpoint/2010/main" val="69498408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6236">
              <a:defRPr/>
            </a:pPr>
            <a:r>
              <a:rPr lang="en-US" sz="1200" dirty="0">
                <a:latin typeface="Verdana" pitchFamily="34" charset="0"/>
                <a:ea typeface="Verdana" pitchFamily="34" charset="0"/>
                <a:cs typeface="Verdana" pitchFamily="34" charset="0"/>
              </a:rPr>
              <a:t>    </a:t>
            </a:r>
          </a:p>
          <a:p>
            <a:pPr defTabSz="886236">
              <a:defRPr/>
            </a:pPr>
            <a:r>
              <a:rPr lang="en-US" sz="1200" dirty="0">
                <a:latin typeface="Verdana" pitchFamily="34" charset="0"/>
                <a:ea typeface="Verdana" pitchFamily="34" charset="0"/>
                <a:cs typeface="Verdana" pitchFamily="34" charset="0"/>
              </a:rPr>
              <a:t>Welcome.  </a:t>
            </a:r>
            <a:r>
              <a:rPr lang="en-US" sz="1200" baseline="0" dirty="0">
                <a:latin typeface="Verdana" pitchFamily="34" charset="0"/>
                <a:ea typeface="Verdana" pitchFamily="34" charset="0"/>
                <a:cs typeface="Verdana" pitchFamily="34" charset="0"/>
              </a:rPr>
              <a:t>I am a member of a local St. Vincent de Paul conference in Fargo.  One of our focuses is meeting with individual or families in need, usually of financial assistance.  We, like everyone else, get frustrated they come looking for assistance when they are about to be evicted or their power shut off.    We think to ourselves, they should have planned ahead, or approached us at the beginning of the month before the late fees were added on.  Or we question why they gave all of their tax refund  to fix a friend’s car instead of paying their rent.</a:t>
            </a:r>
          </a:p>
          <a:p>
            <a:pPr defTabSz="886236">
              <a:defRPr/>
            </a:pPr>
            <a:endParaRPr lang="en-US" sz="1200" baseline="0" dirty="0">
              <a:latin typeface="Verdana" pitchFamily="34" charset="0"/>
              <a:ea typeface="Verdana" pitchFamily="34" charset="0"/>
              <a:cs typeface="Verdana" pitchFamily="34" charset="0"/>
            </a:endParaRPr>
          </a:p>
          <a:p>
            <a:pPr defTabSz="886236">
              <a:defRPr/>
            </a:pPr>
            <a:r>
              <a:rPr lang="en-US" sz="1200" baseline="0" dirty="0">
                <a:latin typeface="Verdana" pitchFamily="34" charset="0"/>
                <a:ea typeface="Verdana" pitchFamily="34" charset="0"/>
                <a:cs typeface="Verdana" pitchFamily="34" charset="0"/>
              </a:rPr>
              <a:t>This Bridges out of Poverty research has been an eye opener to help us understand and communicate better with our friends in need. It is in understanding each other that we can better communicate.</a:t>
            </a:r>
          </a:p>
          <a:p>
            <a:pPr defTabSz="886236">
              <a:defRPr/>
            </a:pPr>
            <a:endParaRPr lang="en-US" sz="1200" baseline="0" dirty="0">
              <a:latin typeface="Verdana" pitchFamily="34" charset="0"/>
              <a:ea typeface="Verdana" pitchFamily="34" charset="0"/>
              <a:cs typeface="Verdana" pitchFamily="34" charset="0"/>
            </a:endParaRPr>
          </a:p>
          <a:p>
            <a:pPr defTabSz="886236">
              <a:defRPr/>
            </a:pPr>
            <a:r>
              <a:rPr lang="en-US" sz="1200" baseline="0" dirty="0">
                <a:latin typeface="Verdana" pitchFamily="34" charset="0"/>
                <a:ea typeface="Verdana" pitchFamily="34" charset="0"/>
                <a:cs typeface="Verdana" pitchFamily="34" charset="0"/>
              </a:rPr>
              <a:t>I believe some of the ideas in this research can help you in your communication with the students crossing your path in the financial aid office.  </a:t>
            </a:r>
          </a:p>
          <a:p>
            <a:pPr defTabSz="886236">
              <a:defRPr/>
            </a:pPr>
            <a:endParaRPr lang="en-US" dirty="0"/>
          </a:p>
        </p:txBody>
      </p:sp>
      <p:sp>
        <p:nvSpPr>
          <p:cNvPr id="4" name="Slide Number Placeholder 3"/>
          <p:cNvSpPr>
            <a:spLocks noGrp="1"/>
          </p:cNvSpPr>
          <p:nvPr>
            <p:ph type="sldNum" sz="quarter" idx="10"/>
          </p:nvPr>
        </p:nvSpPr>
        <p:spPr/>
        <p:txBody>
          <a:bodyPr/>
          <a:lstStyle/>
          <a:p>
            <a:pPr>
              <a:defRPr/>
            </a:pPr>
            <a:fld id="{7A303457-771B-4F62-9194-893616BA185A}"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419592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a:prstGeom prst="rect">
            <a:avLst/>
          </a:prstGeom>
        </p:spPr>
      </p:sp>
      <p:sp>
        <p:nvSpPr>
          <p:cNvPr id="3" name="Notes Placeholder 2"/>
          <p:cNvSpPr>
            <a:spLocks noGrp="1"/>
          </p:cNvSpPr>
          <p:nvPr>
            <p:ph type="body" idx="1"/>
          </p:nvPr>
        </p:nvSpPr>
        <p:spPr>
          <a:xfrm>
            <a:off x="686099" y="4312030"/>
            <a:ext cx="5485805" cy="4646232"/>
          </a:xfrm>
          <a:prstGeom prst="rect">
            <a:avLst/>
          </a:prstGeom>
        </p:spPr>
        <p:txBody>
          <a:bodyPr>
            <a:normAutofit/>
          </a:bodyPr>
          <a:lstStyle/>
          <a:p>
            <a:r>
              <a:rPr lang="en-US" sz="1200" dirty="0">
                <a:latin typeface="Verdana" pitchFamily="34" charset="0"/>
                <a:ea typeface="Verdana" pitchFamily="34" charset="0"/>
                <a:cs typeface="Verdana" pitchFamily="34" charset="0"/>
              </a:rPr>
              <a:t>Contrary</a:t>
            </a:r>
            <a:r>
              <a:rPr lang="en-US" sz="1200" baseline="0" dirty="0">
                <a:latin typeface="Verdana" pitchFamily="34" charset="0"/>
                <a:ea typeface="Verdana" pitchFamily="34" charset="0"/>
                <a:cs typeface="Verdana" pitchFamily="34" charset="0"/>
              </a:rPr>
              <a:t> to public belief poverty is not caused solely by an individual’s behavior, nor are the political structures totally to blame.  Based on his research, </a:t>
            </a:r>
            <a:r>
              <a:rPr lang="en-US" sz="1200" dirty="0">
                <a:latin typeface="Verdana" pitchFamily="34" charset="0"/>
                <a:ea typeface="Verdana" pitchFamily="34" charset="0"/>
                <a:cs typeface="Verdana" pitchFamily="34" charset="0"/>
              </a:rPr>
              <a:t>Phil Devol</a:t>
            </a:r>
            <a:r>
              <a:rPr lang="en-US" sz="1200" baseline="0" dirty="0">
                <a:latin typeface="Verdana" pitchFamily="34" charset="0"/>
                <a:ea typeface="Verdana" pitchFamily="34" charset="0"/>
                <a:cs typeface="Verdana" pitchFamily="34" charset="0"/>
              </a:rPr>
              <a:t> has defined 4 causes of poverty:  Individual behavior, Community Human and Social Capital, Exploitation, and political/economic structures.  He believes all of these factors need to be examined and understood to fully understand why poverty exists in a community.</a:t>
            </a:r>
          </a:p>
          <a:p>
            <a:endParaRPr lang="en-US" sz="1200" baseline="0" dirty="0">
              <a:latin typeface="Verdana" pitchFamily="34" charset="0"/>
              <a:ea typeface="Verdana" pitchFamily="34" charset="0"/>
              <a:cs typeface="Verdana" pitchFamily="34" charset="0"/>
            </a:endParaRPr>
          </a:p>
          <a:p>
            <a:r>
              <a:rPr lang="en-US" sz="1200" baseline="0" dirty="0">
                <a:latin typeface="Verdana" pitchFamily="34" charset="0"/>
                <a:ea typeface="Verdana" pitchFamily="34" charset="0"/>
                <a:cs typeface="Verdana" pitchFamily="34" charset="0"/>
              </a:rPr>
              <a:t>Let’s take a quick look at each one.</a:t>
            </a:r>
            <a:endParaRPr lang="en-US" sz="1200"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168484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a:prstGeom prst="rect">
            <a:avLst/>
          </a:prstGeom>
        </p:spPr>
      </p:sp>
      <p:sp>
        <p:nvSpPr>
          <p:cNvPr id="3" name="Notes Placeholder 2"/>
          <p:cNvSpPr>
            <a:spLocks noGrp="1"/>
          </p:cNvSpPr>
          <p:nvPr>
            <p:ph type="body" idx="1"/>
          </p:nvPr>
        </p:nvSpPr>
        <p:spPr>
          <a:xfrm>
            <a:off x="686099" y="4312030"/>
            <a:ext cx="5485805" cy="4646232"/>
          </a:xfrm>
          <a:prstGeom prst="rect">
            <a:avLst/>
          </a:prstGeom>
        </p:spPr>
        <p:txBody>
          <a:bodyPr>
            <a:normAutofit/>
          </a:bodyPr>
          <a:lstStyle/>
          <a:p>
            <a:pPr marL="166169" indent="-166169"/>
            <a:r>
              <a:rPr lang="en-US" sz="1200" dirty="0">
                <a:latin typeface="Verdana" pitchFamily="34" charset="0"/>
                <a:ea typeface="Verdana" pitchFamily="34" charset="0"/>
                <a:cs typeface="Verdana" pitchFamily="34" charset="0"/>
              </a:rPr>
              <a:t>Strengthening individual behaviors and skills is foundational</a:t>
            </a:r>
          </a:p>
          <a:p>
            <a:pPr marL="166169" indent="-166169"/>
            <a:r>
              <a:rPr lang="en-US" sz="1200" dirty="0">
                <a:latin typeface="Verdana" pitchFamily="34" charset="0"/>
                <a:ea typeface="Verdana" pitchFamily="34" charset="0"/>
                <a:cs typeface="Verdana" pitchFamily="34" charset="0"/>
              </a:rPr>
              <a:t>Let’s brainstorm a list</a:t>
            </a:r>
            <a:r>
              <a:rPr lang="en-US" sz="1200" baseline="0" dirty="0">
                <a:latin typeface="Verdana" pitchFamily="34" charset="0"/>
                <a:ea typeface="Verdana" pitchFamily="34" charset="0"/>
                <a:cs typeface="Verdana" pitchFamily="34" charset="0"/>
              </a:rPr>
              <a:t> of behaviors of the individual that causes poverty</a:t>
            </a:r>
          </a:p>
          <a:p>
            <a:pPr marL="166169" indent="-166169"/>
            <a:endParaRPr lang="en-US" sz="1200" baseline="0" dirty="0">
              <a:latin typeface="Verdana" pitchFamily="34" charset="0"/>
              <a:ea typeface="Verdana" pitchFamily="34" charset="0"/>
              <a:cs typeface="Verdana" pitchFamily="34" charset="0"/>
            </a:endParaRPr>
          </a:p>
          <a:p>
            <a:pPr marL="166169" indent="-166169"/>
            <a:r>
              <a:rPr lang="en-US" sz="1200" baseline="0" dirty="0">
                <a:latin typeface="Verdana" pitchFamily="34" charset="0"/>
                <a:ea typeface="Verdana" pitchFamily="34" charset="0"/>
                <a:cs typeface="Verdana" pitchFamily="34" charset="0"/>
              </a:rPr>
              <a:t>Here is Phil Devol’s list.  How did we do?</a:t>
            </a:r>
          </a:p>
          <a:p>
            <a:pPr marL="166169" indent="-166169"/>
            <a:endParaRPr lang="en-US" sz="1200" baseline="0" dirty="0">
              <a:latin typeface="Verdana" pitchFamily="34" charset="0"/>
              <a:ea typeface="Verdana" pitchFamily="34" charset="0"/>
              <a:cs typeface="Verdana" pitchFamily="34" charset="0"/>
            </a:endParaRPr>
          </a:p>
          <a:p>
            <a:pPr marL="166169" indent="-166169"/>
            <a:r>
              <a:rPr lang="en-US" sz="1200" baseline="0" dirty="0">
                <a:latin typeface="Verdana" pitchFamily="34" charset="0"/>
                <a:ea typeface="Verdana" pitchFamily="34" charset="0"/>
                <a:cs typeface="Verdana" pitchFamily="34" charset="0"/>
              </a:rPr>
              <a:t>Did you know that research suggests that what children experience in their first 3 years of life prepares them for the rest of their lives?</a:t>
            </a:r>
          </a:p>
          <a:p>
            <a:pPr marL="166169" indent="-166169"/>
            <a:endParaRPr lang="en-US" sz="1200" baseline="0" dirty="0">
              <a:latin typeface="Verdana" pitchFamily="34" charset="0"/>
              <a:ea typeface="Verdana" pitchFamily="34" charset="0"/>
              <a:cs typeface="Verdana" pitchFamily="34" charset="0"/>
            </a:endParaRPr>
          </a:p>
          <a:p>
            <a:pPr marL="166169" indent="-166169"/>
            <a:r>
              <a:rPr lang="en-US" sz="1200" baseline="0" dirty="0">
                <a:latin typeface="Verdana" pitchFamily="34" charset="0"/>
                <a:ea typeface="Verdana" pitchFamily="34" charset="0"/>
                <a:cs typeface="Verdana" pitchFamily="34" charset="0"/>
              </a:rPr>
              <a:t>We developed strategies and programs to combat these behaviors:  work first, marriage promotion, treatment interventions, abstinence education, literacy programs, and enhanced language experience.</a:t>
            </a:r>
            <a:endParaRPr lang="en-US" sz="1200" dirty="0">
              <a:latin typeface="Verdana" pitchFamily="34" charset="0"/>
              <a:ea typeface="Verdana" pitchFamily="34" charset="0"/>
              <a:cs typeface="Verdana" pitchFamily="34" charset="0"/>
            </a:endParaRPr>
          </a:p>
          <a:p>
            <a:pPr marL="0" indent="0">
              <a:buFont typeface="Arial" pitchFamily="34" charset="0"/>
              <a:buNone/>
            </a:pPr>
            <a:endParaRPr lang="en-US" sz="1200"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2067090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a:prstGeom prst="rect">
            <a:avLst/>
          </a:prstGeom>
        </p:spPr>
      </p:sp>
      <p:sp>
        <p:nvSpPr>
          <p:cNvPr id="3" name="Notes Placeholder 2"/>
          <p:cNvSpPr>
            <a:spLocks noGrp="1"/>
          </p:cNvSpPr>
          <p:nvPr>
            <p:ph type="body" idx="1"/>
          </p:nvPr>
        </p:nvSpPr>
        <p:spPr>
          <a:xfrm>
            <a:off x="686099" y="4312030"/>
            <a:ext cx="5485805" cy="4646232"/>
          </a:xfrm>
          <a:prstGeom prst="rect">
            <a:avLst/>
          </a:prstGeom>
        </p:spPr>
        <p:txBody>
          <a:bodyPr>
            <a:normAutofit/>
          </a:bodyPr>
          <a:lstStyle/>
          <a:p>
            <a:pPr marL="0" indent="0">
              <a:buFont typeface="Arial" pitchFamily="34" charset="0"/>
              <a:buNone/>
            </a:pPr>
            <a:r>
              <a:rPr lang="en-US" sz="1200" dirty="0">
                <a:latin typeface="Verdana" pitchFamily="34" charset="0"/>
                <a:ea typeface="Verdana" pitchFamily="34" charset="0"/>
                <a:cs typeface="Verdana" pitchFamily="34" charset="0"/>
              </a:rPr>
              <a:t>Another cause</a:t>
            </a:r>
            <a:r>
              <a:rPr lang="en-US" sz="1200" baseline="0" dirty="0">
                <a:latin typeface="Verdana" pitchFamily="34" charset="0"/>
                <a:ea typeface="Verdana" pitchFamily="34" charset="0"/>
                <a:cs typeface="Verdana" pitchFamily="34" charset="0"/>
              </a:rPr>
              <a:t> that is frequently studied is called human and social capital.  This area includes: lack of employment/education opportunities, inadequate skills sets, declining neighborhoods, middle class flight, and a lack of a “career ladder” allowing a person to “climb” from a service sector job to a knowledge sector job.</a:t>
            </a:r>
            <a:endParaRPr lang="en-US" sz="1200" dirty="0">
              <a:latin typeface="Verdana" pitchFamily="34" charset="0"/>
              <a:ea typeface="Verdana" pitchFamily="34" charset="0"/>
              <a:cs typeface="Verdana" pitchFamily="34" charset="0"/>
            </a:endParaRPr>
          </a:p>
          <a:p>
            <a:pPr marL="166169" indent="-166169"/>
            <a:endParaRPr lang="en-US" sz="1200" dirty="0">
              <a:latin typeface="Verdana" pitchFamily="34" charset="0"/>
              <a:ea typeface="Verdana" pitchFamily="34" charset="0"/>
              <a:cs typeface="Verdana" pitchFamily="34" charset="0"/>
            </a:endParaRPr>
          </a:p>
          <a:p>
            <a:pPr marL="166169" indent="-166169"/>
            <a:r>
              <a:rPr lang="en-US" sz="1200" dirty="0">
                <a:latin typeface="Verdana" pitchFamily="34" charset="0"/>
                <a:ea typeface="Verdana" pitchFamily="34" charset="0"/>
                <a:cs typeface="Verdana" pitchFamily="34" charset="0"/>
              </a:rPr>
              <a:t>To</a:t>
            </a:r>
            <a:r>
              <a:rPr lang="en-US" sz="1200" baseline="0" dirty="0">
                <a:latin typeface="Verdana" pitchFamily="34" charset="0"/>
                <a:ea typeface="Verdana" pitchFamily="34" charset="0"/>
                <a:cs typeface="Verdana" pitchFamily="34" charset="0"/>
              </a:rPr>
              <a:t> tackle these issues w</a:t>
            </a:r>
            <a:r>
              <a:rPr lang="en-US" sz="1200" dirty="0">
                <a:latin typeface="Verdana" pitchFamily="34" charset="0"/>
                <a:ea typeface="Verdana" pitchFamily="34" charset="0"/>
                <a:cs typeface="Verdana" pitchFamily="34" charset="0"/>
              </a:rPr>
              <a:t>e must look at the availability of a quality education, childcare for working families, neighborhood safety, transportation systems, head start programs,</a:t>
            </a:r>
            <a:r>
              <a:rPr lang="en-US" sz="1200" baseline="0" dirty="0">
                <a:latin typeface="Verdana" pitchFamily="34" charset="0"/>
                <a:ea typeface="Verdana" pitchFamily="34" charset="0"/>
                <a:cs typeface="Verdana" pitchFamily="34" charset="0"/>
              </a:rPr>
              <a:t> and neighborhood associations</a:t>
            </a:r>
            <a:r>
              <a:rPr lang="en-US" sz="1200" dirty="0">
                <a:latin typeface="Verdana" pitchFamily="34" charset="0"/>
                <a:ea typeface="Verdana" pitchFamily="34" charset="0"/>
                <a:cs typeface="Verdana" pitchFamily="34" charset="0"/>
              </a:rPr>
              <a:t>.</a:t>
            </a:r>
          </a:p>
          <a:p>
            <a:pPr marL="166169" indent="-166169">
              <a:buFont typeface="Arial" pitchFamily="34" charset="0"/>
              <a:buChar char="•"/>
            </a:pPr>
            <a:endParaRPr lang="en-US" sz="1200" dirty="0">
              <a:latin typeface="Verdana" pitchFamily="34" charset="0"/>
              <a:ea typeface="Verdana" pitchFamily="34" charset="0"/>
              <a:cs typeface="Verdana" pitchFamily="34" charset="0"/>
            </a:endParaRPr>
          </a:p>
          <a:p>
            <a:pPr marL="0" indent="0">
              <a:buFont typeface="Arial" pitchFamily="34" charset="0"/>
              <a:buNone/>
            </a:pPr>
            <a:r>
              <a:rPr lang="en-US" sz="1200" dirty="0">
                <a:latin typeface="Verdana" pitchFamily="34" charset="0"/>
                <a:ea typeface="Verdana" pitchFamily="34" charset="0"/>
                <a:cs typeface="Verdana" pitchFamily="34" charset="0"/>
              </a:rPr>
              <a:t>Another</a:t>
            </a:r>
            <a:r>
              <a:rPr lang="en-US" sz="1200" baseline="0" dirty="0">
                <a:latin typeface="Verdana" pitchFamily="34" charset="0"/>
                <a:ea typeface="Verdana" pitchFamily="34" charset="0"/>
                <a:cs typeface="Verdana" pitchFamily="34" charset="0"/>
              </a:rPr>
              <a:t> issue is the availability of well paying jobs.  </a:t>
            </a:r>
            <a:r>
              <a:rPr lang="en-US" sz="1200" dirty="0">
                <a:latin typeface="Verdana" pitchFamily="34" charset="0"/>
                <a:ea typeface="Verdana" pitchFamily="34" charset="0"/>
                <a:cs typeface="Verdana" pitchFamily="34" charset="0"/>
              </a:rPr>
              <a:t>It was suggested at a previous meeting that while the ND minimum wage</a:t>
            </a:r>
            <a:r>
              <a:rPr lang="en-US" sz="1200" baseline="0" dirty="0">
                <a:latin typeface="Verdana" pitchFamily="34" charset="0"/>
                <a:ea typeface="Verdana" pitchFamily="34" charset="0"/>
                <a:cs typeface="Verdana" pitchFamily="34" charset="0"/>
              </a:rPr>
              <a:t> is $7.25/hour, a living wage in Fargo is more like $14.50/hours.</a:t>
            </a:r>
            <a:endParaRPr lang="en-US" sz="1200"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26989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a:prstGeom prst="rect">
            <a:avLst/>
          </a:prstGeom>
        </p:spPr>
      </p:sp>
      <p:sp>
        <p:nvSpPr>
          <p:cNvPr id="3" name="Notes Placeholder 2"/>
          <p:cNvSpPr>
            <a:spLocks noGrp="1"/>
          </p:cNvSpPr>
          <p:nvPr>
            <p:ph type="body" idx="1"/>
          </p:nvPr>
        </p:nvSpPr>
        <p:spPr>
          <a:xfrm>
            <a:off x="686099" y="4312030"/>
            <a:ext cx="5485805" cy="4646232"/>
          </a:xfrm>
          <a:prstGeom prst="rect">
            <a:avLst/>
          </a:prstGeom>
        </p:spPr>
        <p:txBody>
          <a:bodyPr>
            <a:normAutofit/>
          </a:bodyPr>
          <a:lstStyle/>
          <a:p>
            <a:pPr marL="166169" indent="-166169"/>
            <a:r>
              <a:rPr lang="en-US" sz="1200" dirty="0">
                <a:latin typeface="Verdana" pitchFamily="34" charset="0"/>
                <a:ea typeface="Verdana" pitchFamily="34" charset="0"/>
                <a:cs typeface="Verdana" pitchFamily="34" charset="0"/>
              </a:rPr>
              <a:t>You must also remove the elements that prey on people – like payday lenders, human trafficking &amp; drug trade;</a:t>
            </a:r>
          </a:p>
          <a:p>
            <a:pPr marL="166169" indent="-166169"/>
            <a:endParaRPr lang="en-US" sz="1200" dirty="0">
              <a:latin typeface="Verdana" pitchFamily="34" charset="0"/>
              <a:ea typeface="Verdana" pitchFamily="34" charset="0"/>
              <a:cs typeface="Verdana" pitchFamily="34" charset="0"/>
            </a:endParaRPr>
          </a:p>
          <a:p>
            <a:pPr marL="166169" indent="-166169"/>
            <a:r>
              <a:rPr lang="en-US" sz="1200" dirty="0">
                <a:latin typeface="Verdana" pitchFamily="34" charset="0"/>
                <a:ea typeface="Verdana" pitchFamily="34" charset="0"/>
                <a:cs typeface="Verdana" pitchFamily="34" charset="0"/>
              </a:rPr>
              <a:t>Phil Devol found check cashing places average 500% interest.</a:t>
            </a:r>
          </a:p>
          <a:p>
            <a:pPr marL="166169" indent="-166169"/>
            <a:endParaRPr lang="en-US" sz="1200" dirty="0">
              <a:latin typeface="Verdana" pitchFamily="34" charset="0"/>
              <a:ea typeface="Verdana" pitchFamily="34" charset="0"/>
              <a:cs typeface="Verdana" pitchFamily="34" charset="0"/>
            </a:endParaRPr>
          </a:p>
          <a:p>
            <a:pPr marL="166169" indent="-166169"/>
            <a:r>
              <a:rPr lang="en-US" sz="1200" dirty="0">
                <a:latin typeface="Verdana" pitchFamily="34" charset="0"/>
                <a:ea typeface="Verdana" pitchFamily="34" charset="0"/>
                <a:cs typeface="Verdana" pitchFamily="34" charset="0"/>
              </a:rPr>
              <a:t>An</a:t>
            </a:r>
            <a:r>
              <a:rPr lang="en-US" sz="1200" baseline="0" dirty="0">
                <a:latin typeface="Verdana" pitchFamily="34" charset="0"/>
                <a:ea typeface="Verdana" pitchFamily="34" charset="0"/>
                <a:cs typeface="Verdana" pitchFamily="34" charset="0"/>
              </a:rPr>
              <a:t> Illinois study found that 77% of people who used a payday lender  will go back an average of 10 times.</a:t>
            </a:r>
          </a:p>
          <a:p>
            <a:pPr marL="166169" indent="-166169"/>
            <a:endParaRPr lang="en-US" sz="1200" baseline="0" dirty="0">
              <a:latin typeface="Verdana" pitchFamily="34" charset="0"/>
              <a:ea typeface="Verdana" pitchFamily="34" charset="0"/>
              <a:cs typeface="Verdana" pitchFamily="34" charset="0"/>
            </a:endParaRPr>
          </a:p>
          <a:p>
            <a:pPr marL="166169" indent="-166169"/>
            <a:r>
              <a:rPr lang="en-US" sz="1200" baseline="0" dirty="0">
                <a:latin typeface="Verdana" pitchFamily="34" charset="0"/>
                <a:ea typeface="Verdana" pitchFamily="34" charset="0"/>
                <a:cs typeface="Verdana" pitchFamily="34" charset="0"/>
              </a:rPr>
              <a:t>It sounds crazy, but there is a big money to be made off people living in poverty.</a:t>
            </a:r>
            <a:endParaRPr lang="en-US" sz="1200" dirty="0">
              <a:latin typeface="Verdana" pitchFamily="34" charset="0"/>
              <a:ea typeface="Verdana" pitchFamily="34" charset="0"/>
              <a:cs typeface="Verdana" pitchFamily="34" charset="0"/>
            </a:endParaRPr>
          </a:p>
          <a:p>
            <a:pPr marL="166169" indent="-166169">
              <a:buFont typeface="Arial" pitchFamily="34" charset="0"/>
              <a:buChar char="•"/>
            </a:pPr>
            <a:endParaRPr lang="en-US" sz="1200" dirty="0">
              <a:latin typeface="Verdana" pitchFamily="34" charset="0"/>
              <a:ea typeface="Verdana" pitchFamily="34" charset="0"/>
              <a:cs typeface="Verdana" pitchFamily="34" charset="0"/>
            </a:endParaRPr>
          </a:p>
          <a:p>
            <a:endParaRPr lang="en-US" sz="1200"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2812807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a:prstGeom prst="rect">
            <a:avLst/>
          </a:prstGeom>
        </p:spPr>
      </p:sp>
      <p:sp>
        <p:nvSpPr>
          <p:cNvPr id="3" name="Notes Placeholder 2"/>
          <p:cNvSpPr>
            <a:spLocks noGrp="1"/>
          </p:cNvSpPr>
          <p:nvPr>
            <p:ph type="body" idx="1"/>
          </p:nvPr>
        </p:nvSpPr>
        <p:spPr>
          <a:xfrm>
            <a:off x="686099" y="4312030"/>
            <a:ext cx="5485805" cy="4646232"/>
          </a:xfrm>
          <a:prstGeom prst="rect">
            <a:avLst/>
          </a:prstGeom>
        </p:spPr>
        <p:txBody>
          <a:bodyPr>
            <a:normAutofit/>
          </a:bodyPr>
          <a:lstStyle/>
          <a:p>
            <a:pPr marL="166169" indent="-166169"/>
            <a:r>
              <a:rPr lang="en-US" sz="1200" dirty="0">
                <a:latin typeface="Verdana" pitchFamily="34" charset="0"/>
                <a:ea typeface="Verdana" pitchFamily="34" charset="0"/>
                <a:cs typeface="Verdana" pitchFamily="34" charset="0"/>
              </a:rPr>
              <a:t>Race</a:t>
            </a:r>
            <a:r>
              <a:rPr lang="en-US" sz="1200" baseline="0" dirty="0">
                <a:latin typeface="Verdana" pitchFamily="34" charset="0"/>
                <a:ea typeface="Verdana" pitchFamily="34" charset="0"/>
                <a:cs typeface="Verdana" pitchFamily="34" charset="0"/>
              </a:rPr>
              <a:t> to the bottom – new businesses will open where the labor is the cheapest</a:t>
            </a:r>
          </a:p>
          <a:p>
            <a:pPr marL="166169" indent="-166169"/>
            <a:r>
              <a:rPr lang="en-US" sz="1200" baseline="0" dirty="0">
                <a:latin typeface="Verdana" pitchFamily="34" charset="0"/>
                <a:ea typeface="Verdana" pitchFamily="34" charset="0"/>
                <a:cs typeface="Verdana" pitchFamily="34" charset="0"/>
              </a:rPr>
              <a:t>More jobs are lost to our increased productivity than to outsourcing.</a:t>
            </a:r>
          </a:p>
          <a:p>
            <a:pPr marL="166169" indent="-166169"/>
            <a:r>
              <a:rPr lang="en-US" sz="1200" baseline="0" dirty="0">
                <a:latin typeface="Verdana" pitchFamily="34" charset="0"/>
                <a:ea typeface="Verdana" pitchFamily="34" charset="0"/>
                <a:cs typeface="Verdana" pitchFamily="34" charset="0"/>
              </a:rPr>
              <a:t>Shrinking middle class – remember the days when 1 wage earner could support a family of 4</a:t>
            </a:r>
          </a:p>
          <a:p>
            <a:pPr marL="166169" indent="-166169"/>
            <a:r>
              <a:rPr lang="en-US" sz="1200" baseline="0" dirty="0">
                <a:latin typeface="Verdana" pitchFamily="34" charset="0"/>
                <a:ea typeface="Verdana" pitchFamily="34" charset="0"/>
                <a:cs typeface="Verdana" pitchFamily="34" charset="0"/>
              </a:rPr>
              <a:t>Income disparity  in the 1970’s the top .01% of taxpayers earned 70 times the average family.</a:t>
            </a:r>
          </a:p>
          <a:p>
            <a:pPr marL="166169" indent="-166169"/>
            <a:r>
              <a:rPr lang="en-US" sz="1200" baseline="0" dirty="0">
                <a:latin typeface="Verdana" pitchFamily="34" charset="0"/>
                <a:ea typeface="Verdana" pitchFamily="34" charset="0"/>
                <a:cs typeface="Verdana" pitchFamily="34" charset="0"/>
              </a:rPr>
              <a:t>In 1998 the top .01% increased to 300%. </a:t>
            </a:r>
          </a:p>
          <a:p>
            <a:pPr marL="166169" indent="-166169"/>
            <a:endParaRPr lang="en-US" sz="1200" dirty="0">
              <a:latin typeface="Verdana" pitchFamily="34" charset="0"/>
              <a:ea typeface="Verdana" pitchFamily="34" charset="0"/>
              <a:cs typeface="Verdana" pitchFamily="34" charset="0"/>
            </a:endParaRPr>
          </a:p>
          <a:p>
            <a:pPr marL="166169" indent="-166169">
              <a:buFont typeface="Arial" pitchFamily="34" charset="0"/>
              <a:buChar char="•"/>
            </a:pPr>
            <a:endParaRPr lang="en-US" sz="1200" dirty="0">
              <a:latin typeface="Verdana" pitchFamily="34" charset="0"/>
              <a:ea typeface="Verdana" pitchFamily="34" charset="0"/>
              <a:cs typeface="Verdana" pitchFamily="34" charset="0"/>
            </a:endParaRPr>
          </a:p>
          <a:p>
            <a:endParaRPr lang="en-US" sz="1200"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1284963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Tx/>
              <a:buFont typeface="Wingdings" panose="05000000000000000000" pitchFamily="2" charset="2"/>
              <a:buChar char="Ø"/>
            </a:pPr>
            <a:r>
              <a:rPr lang="en-US" sz="1200" dirty="0">
                <a:solidFill>
                  <a:schemeClr val="tx1"/>
                </a:solidFill>
              </a:rPr>
              <a:t>This is about economic diversity.</a:t>
            </a:r>
          </a:p>
          <a:p>
            <a:pPr>
              <a:buClrTx/>
              <a:buFont typeface="Wingdings" panose="05000000000000000000" pitchFamily="2" charset="2"/>
              <a:buChar char="Ø"/>
            </a:pPr>
            <a:r>
              <a:rPr lang="en-US" sz="1200" dirty="0">
                <a:solidFill>
                  <a:schemeClr val="tx1"/>
                </a:solidFill>
              </a:rPr>
              <a:t>There are other lenses through which to analyze poverty.</a:t>
            </a:r>
          </a:p>
          <a:p>
            <a:pPr>
              <a:buClrTx/>
              <a:buFont typeface="Wingdings" panose="05000000000000000000" pitchFamily="2" charset="2"/>
              <a:buChar char="Ø"/>
            </a:pPr>
            <a:r>
              <a:rPr lang="en-US" sz="1200" dirty="0">
                <a:solidFill>
                  <a:schemeClr val="tx1"/>
                </a:solidFill>
              </a:rPr>
              <a:t>Poverty is relative.</a:t>
            </a:r>
          </a:p>
          <a:p>
            <a:pPr>
              <a:buClrTx/>
              <a:buFont typeface="Wingdings" panose="05000000000000000000" pitchFamily="2" charset="2"/>
              <a:buChar char="Ø"/>
            </a:pPr>
            <a:r>
              <a:rPr lang="en-US" sz="1200" dirty="0">
                <a:solidFill>
                  <a:schemeClr val="tx1"/>
                </a:solidFill>
              </a:rPr>
              <a:t>Generational poverty and situational poverty are different.</a:t>
            </a:r>
          </a:p>
          <a:p>
            <a:pPr>
              <a:buClrTx/>
              <a:buFont typeface="Wingdings" panose="05000000000000000000" pitchFamily="2" charset="2"/>
              <a:buChar char="Ø"/>
            </a:pPr>
            <a:r>
              <a:rPr lang="en-US" sz="1200" dirty="0">
                <a:solidFill>
                  <a:schemeClr val="tx1"/>
                </a:solidFill>
              </a:rPr>
              <a:t>Having a future story is important for those trying to move to a place of more stability.</a:t>
            </a:r>
          </a:p>
          <a:p>
            <a:pPr>
              <a:buClrTx/>
            </a:pPr>
            <a:endParaRPr lang="en-US" sz="1200" dirty="0">
              <a:solidFill>
                <a:schemeClr val="tx1"/>
              </a:solidFill>
            </a:endParaRPr>
          </a:p>
          <a:p>
            <a:pPr marL="0" indent="0">
              <a:buClrTx/>
              <a:buNone/>
            </a:pPr>
            <a:endParaRPr lang="en-US" sz="1200" dirty="0">
              <a:solidFill>
                <a:schemeClr val="tx1"/>
              </a:solidFill>
            </a:endParaRPr>
          </a:p>
          <a:p>
            <a:pPr marL="161466" indent="-161466" eaLnBrk="1" hangingPunct="1">
              <a:spcBef>
                <a:spcPct val="0"/>
              </a:spcBef>
            </a:pPr>
            <a:endParaRPr lang="en-US" altLang="en-US" sz="12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3501916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Tx/>
              <a:buFont typeface="Wingdings" panose="05000000000000000000" pitchFamily="2" charset="2"/>
              <a:buChar char="Ø"/>
            </a:pPr>
            <a:r>
              <a:rPr lang="en-US" sz="1200" dirty="0">
                <a:solidFill>
                  <a:schemeClr val="tx1"/>
                </a:solidFill>
              </a:rPr>
              <a:t>This work is based on patterns within environments.  All patterns have exceptions.</a:t>
            </a:r>
          </a:p>
          <a:p>
            <a:pPr>
              <a:buClrTx/>
              <a:buFont typeface="Wingdings" panose="05000000000000000000" pitchFamily="2" charset="2"/>
              <a:buChar char="Ø"/>
            </a:pPr>
            <a:r>
              <a:rPr lang="en-US" sz="1200" dirty="0">
                <a:solidFill>
                  <a:schemeClr val="tx1"/>
                </a:solidFill>
              </a:rPr>
              <a:t>You may have to give up relationships to focus on achievement.  They may feel like they live in two different worlds.</a:t>
            </a:r>
          </a:p>
          <a:p>
            <a:pPr>
              <a:buClrTx/>
              <a:buFont typeface="Wingdings" panose="05000000000000000000" pitchFamily="2" charset="2"/>
              <a:buChar char="Ø"/>
            </a:pPr>
            <a:r>
              <a:rPr lang="en-US" sz="1200" dirty="0">
                <a:solidFill>
                  <a:schemeClr val="tx1"/>
                </a:solidFill>
              </a:rPr>
              <a:t>You can’t blame people for being in poverty.</a:t>
            </a:r>
          </a:p>
          <a:p>
            <a:pPr>
              <a:buClrTx/>
              <a:buFont typeface="Wingdings" panose="05000000000000000000" pitchFamily="2" charset="2"/>
              <a:buChar char="Ø"/>
            </a:pPr>
            <a:r>
              <a:rPr lang="en-US" sz="1200" dirty="0">
                <a:solidFill>
                  <a:schemeClr val="tx1"/>
                </a:solidFill>
              </a:rPr>
              <a:t>Don’t make excuses for nor scold people living in poverty.</a:t>
            </a:r>
          </a:p>
          <a:p>
            <a:pPr marL="161466" indent="-161466" eaLnBrk="1" hangingPunct="1">
              <a:spcBef>
                <a:spcPct val="0"/>
              </a:spcBef>
            </a:pPr>
            <a:endParaRPr lang="en-US" altLang="en-US" sz="12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181755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spcBef>
                <a:spcPct val="0"/>
              </a:spcBef>
            </a:pPr>
            <a:r>
              <a:rPr lang="en-US" altLang="en-US" sz="1200" dirty="0">
                <a:latin typeface="Verdana" pitchFamily="34" charset="0"/>
                <a:ea typeface="Verdana" pitchFamily="34" charset="0"/>
                <a:cs typeface="Verdana" pitchFamily="34" charset="0"/>
              </a:rPr>
              <a:t>Another key point from the Bridges research is that each of us brings with us a whole set of hidden rules.  Hidden rules come from the environments represented by the mental models of poverty, middle class, and wealth.  A child learns the hidden rules of survival of his/her environment simply by breathing. Hidden rules are easily broken because they are hidden. You know you’ve broken a rule when there’s an awkward silence or perhaps you get “the look”</a:t>
            </a:r>
            <a:r>
              <a:rPr lang="en-US" sz="1200" dirty="0">
                <a:latin typeface="Verdana" pitchFamily="34" charset="0"/>
                <a:ea typeface="Verdana" pitchFamily="34" charset="0"/>
                <a:cs typeface="Verdana" pitchFamily="34" charset="0"/>
              </a:rPr>
              <a:t>—the look that says, </a:t>
            </a:r>
            <a:r>
              <a:rPr lang="en-US" sz="1200" i="1" dirty="0">
                <a:latin typeface="Verdana" pitchFamily="34" charset="0"/>
                <a:ea typeface="Verdana" pitchFamily="34" charset="0"/>
                <a:cs typeface="Verdana" pitchFamily="34" charset="0"/>
              </a:rPr>
              <a:t>“you don’t belong here”.</a:t>
            </a:r>
            <a:r>
              <a:rPr lang="en-US" sz="1200" dirty="0">
                <a:latin typeface="Verdana" pitchFamily="34" charset="0"/>
                <a:ea typeface="Verdana" pitchFamily="34" charset="0"/>
                <a:cs typeface="Verdana" pitchFamily="34" charset="0"/>
              </a:rPr>
              <a:t>   </a:t>
            </a:r>
            <a:r>
              <a:rPr lang="en-US" altLang="en-US" sz="1200" dirty="0">
                <a:latin typeface="Verdana" pitchFamily="34" charset="0"/>
                <a:ea typeface="Verdana" pitchFamily="34" charset="0"/>
                <a:cs typeface="Verdana" pitchFamily="34" charset="0"/>
              </a:rPr>
              <a:t>We shouldn’t criticize the rules of other classes because those rules are used for survival.</a:t>
            </a:r>
          </a:p>
          <a:p>
            <a:pPr eaLnBrk="1" hangingPunct="1">
              <a:spcBef>
                <a:spcPct val="0"/>
              </a:spcBef>
            </a:pPr>
            <a:endParaRPr lang="en-US" altLang="en-US" sz="1200" dirty="0">
              <a:latin typeface="Verdana" pitchFamily="34" charset="0"/>
              <a:ea typeface="Verdana" pitchFamily="34" charset="0"/>
              <a:cs typeface="Verdana" pitchFamily="34" charset="0"/>
            </a:endParaRPr>
          </a:p>
          <a:p>
            <a:pPr eaLnBrk="1" hangingPunct="1">
              <a:spcBef>
                <a:spcPct val="0"/>
              </a:spcBef>
            </a:pPr>
            <a:r>
              <a:rPr lang="en-US" altLang="en-US" sz="1200" dirty="0">
                <a:latin typeface="Verdana" pitchFamily="34" charset="0"/>
                <a:ea typeface="Verdana" pitchFamily="34" charset="0"/>
                <a:cs typeface="Verdana" pitchFamily="34" charset="0"/>
              </a:rPr>
              <a:t>Hidden rules help people navigate different and difficult situations.  Using them skillfully can help us build resources; knowing them means we can design programs more skillfully and respectfully.</a:t>
            </a:r>
            <a:r>
              <a:rPr lang="en-US" altLang="en-US" sz="1200" baseline="0" dirty="0">
                <a:latin typeface="Verdana" pitchFamily="34" charset="0"/>
                <a:ea typeface="Verdana" pitchFamily="34" charset="0"/>
                <a:cs typeface="Verdana" pitchFamily="34" charset="0"/>
              </a:rPr>
              <a:t>  </a:t>
            </a:r>
            <a:r>
              <a:rPr lang="en-US" altLang="en-US" sz="1200" dirty="0">
                <a:latin typeface="Verdana" pitchFamily="34" charset="0"/>
                <a:ea typeface="Verdana" pitchFamily="34" charset="0"/>
                <a:cs typeface="Verdana" pitchFamily="34" charset="0"/>
              </a:rPr>
              <a:t>Hidden rules can be used to resolve conflicts; we can understand our own behaviors and values better; we can understand the behaviors and points of view of others; </a:t>
            </a:r>
          </a:p>
          <a:p>
            <a:pPr eaLnBrk="1" hangingPunct="1">
              <a:spcBef>
                <a:spcPct val="0"/>
              </a:spcBef>
            </a:pPr>
            <a:endParaRPr lang="en-US" altLang="en-US" sz="1200" dirty="0">
              <a:latin typeface="Verdana" pitchFamily="34" charset="0"/>
              <a:ea typeface="Verdana" pitchFamily="34" charset="0"/>
              <a:cs typeface="Verdana" pitchFamily="34" charset="0"/>
            </a:endParaRPr>
          </a:p>
          <a:p>
            <a:pPr eaLnBrk="1" hangingPunct="1">
              <a:spcBef>
                <a:spcPct val="0"/>
              </a:spcBef>
            </a:pPr>
            <a:r>
              <a:rPr lang="en-US" altLang="en-US" sz="1200" dirty="0">
                <a:latin typeface="Verdana" pitchFamily="34" charset="0"/>
                <a:ea typeface="Verdana" pitchFamily="34" charset="0"/>
                <a:cs typeface="Verdana" pitchFamily="34" charset="0"/>
              </a:rPr>
              <a:t>Knowing the hidden rules of all classes can help people in poverty gain power and influence</a:t>
            </a:r>
            <a:r>
              <a:rPr lang="en-US" sz="1200" dirty="0">
                <a:latin typeface="Verdana" pitchFamily="34" charset="0"/>
                <a:ea typeface="Verdana" pitchFamily="34" charset="0"/>
                <a:cs typeface="Verdana" pitchFamily="34" charset="0"/>
              </a:rPr>
              <a:t>—and move out of poverty if they so choose.</a:t>
            </a:r>
          </a:p>
          <a:p>
            <a:pPr eaLnBrk="1" hangingPunct="1">
              <a:spcBef>
                <a:spcPct val="0"/>
              </a:spcBef>
            </a:pPr>
            <a:endParaRPr lang="en-US" altLang="en-US" sz="1200" dirty="0">
              <a:latin typeface="Verdana" pitchFamily="34" charset="0"/>
              <a:ea typeface="Verdana" pitchFamily="34" charset="0"/>
              <a:cs typeface="Verdana" pitchFamily="34" charset="0"/>
            </a:endParaRPr>
          </a:p>
          <a:p>
            <a:pPr eaLnBrk="1" hangingPunct="1">
              <a:lnSpc>
                <a:spcPct val="90000"/>
              </a:lnSpc>
              <a:spcBef>
                <a:spcPct val="0"/>
              </a:spcBef>
            </a:pPr>
            <a:r>
              <a:rPr lang="en-US" altLang="en-US" sz="1200" dirty="0">
                <a:latin typeface="Verdana" pitchFamily="34" charset="0"/>
                <a:ea typeface="Verdana" pitchFamily="34" charset="0"/>
                <a:cs typeface="Verdana" pitchFamily="34" charset="0"/>
              </a:rPr>
              <a:t>A problem with hidden rules is that they're seldom articulated. But more importantly, they're often equated with intelligence</a:t>
            </a:r>
            <a:r>
              <a:rPr lang="en-US" sz="1200" dirty="0">
                <a:latin typeface="Verdana" pitchFamily="34" charset="0"/>
                <a:ea typeface="Verdana" pitchFamily="34" charset="0"/>
                <a:cs typeface="Verdana" pitchFamily="34" charset="0"/>
              </a:rPr>
              <a:t>—or a lack thereof.</a:t>
            </a:r>
          </a:p>
          <a:p>
            <a:pPr marL="161466" indent="-161466" eaLnBrk="1" hangingPunct="1">
              <a:spcBef>
                <a:spcPct val="0"/>
              </a:spcBef>
              <a:buFont typeface="Wingdings" pitchFamily="2" charset="2"/>
              <a:buChar char="§"/>
            </a:pPr>
            <a:endParaRPr lang="en-US" altLang="en-US" dirty="0"/>
          </a:p>
          <a:p>
            <a:pPr marL="161466" indent="-161466" eaLnBrk="1" hangingPunct="1">
              <a:spcBef>
                <a:spcPct val="0"/>
              </a:spcBef>
              <a:buFont typeface="Wingdings" pitchFamily="2" charset="2"/>
              <a:buChar char="§"/>
            </a:pPr>
            <a:endParaRPr lang="en-US" altLang="en-US" dirty="0"/>
          </a:p>
          <a:p>
            <a:endParaRPr lang="en-US" dirty="0"/>
          </a:p>
        </p:txBody>
      </p:sp>
      <p:sp>
        <p:nvSpPr>
          <p:cNvPr id="4" name="Slide Number Placeholder 3"/>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108377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36548" name="Rectangle 3"/>
          <p:cNvSpPr>
            <a:spLocks noGrp="1" noChangeArrowheads="1"/>
          </p:cNvSpPr>
          <p:nvPr>
            <p:ph type="body" idx="1"/>
          </p:nvPr>
        </p:nvSpPr>
        <p:spPr bwMode="auto">
          <a:xfrm>
            <a:off x="762000" y="4312030"/>
            <a:ext cx="5485805"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200" dirty="0">
                <a:solidFill>
                  <a:schemeClr val="tx1"/>
                </a:solidFill>
                <a:latin typeface="Verdana" pitchFamily="34" charset="0"/>
                <a:ea typeface="Verdana" pitchFamily="34" charset="0"/>
                <a:cs typeface="Verdana" pitchFamily="34" charset="0"/>
              </a:rPr>
              <a:t>Let’s talk about the hidden rules for money as an example.</a:t>
            </a:r>
          </a:p>
          <a:p>
            <a:pPr eaLnBrk="1" hangingPunct="1">
              <a:spcBef>
                <a:spcPct val="0"/>
              </a:spcBef>
            </a:pPr>
            <a:endParaRPr lang="en-US" sz="1200" dirty="0">
              <a:solidFill>
                <a:schemeClr val="tx1"/>
              </a:solidFill>
              <a:latin typeface="Verdana" pitchFamily="34" charset="0"/>
              <a:ea typeface="Verdana" pitchFamily="34" charset="0"/>
              <a:cs typeface="Verdana" pitchFamily="34" charset="0"/>
            </a:endParaRPr>
          </a:p>
          <a:p>
            <a:pPr defTabSz="886236" eaLnBrk="1" hangingPunct="1">
              <a:spcBef>
                <a:spcPct val="0"/>
              </a:spcBef>
              <a:defRPr/>
            </a:pPr>
            <a:r>
              <a:rPr lang="en-US" sz="1200" dirty="0">
                <a:solidFill>
                  <a:schemeClr val="tx1"/>
                </a:solidFill>
                <a:latin typeface="Verdana" pitchFamily="34" charset="0"/>
                <a:ea typeface="Verdana" pitchFamily="34" charset="0"/>
                <a:cs typeface="Verdana" pitchFamily="34" charset="0"/>
              </a:rPr>
              <a:t>In middle class money is to be managed.  In middle class, you’re expected to pay your mortgage and bills, save a little back, and if there’s anything left, maybe go out to dinner and a movie.  Someone who mismanages money is not planning for the future; this is discouraged. </a:t>
            </a:r>
          </a:p>
          <a:p>
            <a:pPr eaLnBrk="1" hangingPunct="1">
              <a:spcBef>
                <a:spcPct val="0"/>
              </a:spcBef>
            </a:pPr>
            <a:endParaRPr lang="en-US" sz="1200" dirty="0">
              <a:solidFill>
                <a:schemeClr val="tx1"/>
              </a:solidFill>
              <a:latin typeface="Verdana" pitchFamily="34" charset="0"/>
              <a:ea typeface="Verdana" pitchFamily="34" charset="0"/>
              <a:cs typeface="Verdana" pitchFamily="34" charset="0"/>
            </a:endParaRPr>
          </a:p>
          <a:p>
            <a:pPr eaLnBrk="1" hangingPunct="1">
              <a:spcBef>
                <a:spcPct val="0"/>
              </a:spcBef>
            </a:pPr>
            <a:r>
              <a:rPr lang="en-US" sz="1200" dirty="0">
                <a:solidFill>
                  <a:schemeClr val="tx1"/>
                </a:solidFill>
                <a:latin typeface="Verdana" pitchFamily="34" charset="0"/>
                <a:ea typeface="Verdana" pitchFamily="34" charset="0"/>
                <a:cs typeface="Verdana" pitchFamily="34" charset="0"/>
              </a:rPr>
              <a:t>In poverty the arithmetic of life doesn’t work.  There is never enough money.  So, when money comes, it will be spent because there are so many needs and wants that you have had to do without for so long. Money is spent to pay the bills, for entertainment, and for relationships (it is given to friends or relatives in need). This is directly related to the living in the “tyranny of the moment” brought about by surviving in poverty.  People </a:t>
            </a:r>
            <a:r>
              <a:rPr lang="en-US" dirty="0">
                <a:latin typeface="Verdana" pitchFamily="34" charset="0"/>
                <a:ea typeface="Verdana" pitchFamily="34" charset="0"/>
                <a:cs typeface="Verdana" pitchFamily="34" charset="0"/>
              </a:rPr>
              <a:t>living in </a:t>
            </a:r>
            <a:r>
              <a:rPr lang="en-US" sz="1200" dirty="0">
                <a:solidFill>
                  <a:schemeClr val="tx1"/>
                </a:solidFill>
                <a:latin typeface="Verdana" pitchFamily="34" charset="0"/>
                <a:ea typeface="Verdana" pitchFamily="34" charset="0"/>
                <a:cs typeface="Verdana" pitchFamily="34" charset="0"/>
              </a:rPr>
              <a:t>poverty are criticized for this rule.  </a:t>
            </a:r>
          </a:p>
          <a:p>
            <a:pPr eaLnBrk="1" hangingPunct="1">
              <a:spcBef>
                <a:spcPct val="0"/>
              </a:spcBef>
            </a:pPr>
            <a:endParaRPr lang="en-US" sz="1200" dirty="0">
              <a:solidFill>
                <a:schemeClr val="tx1"/>
              </a:solidFill>
              <a:latin typeface="Verdana" pitchFamily="34" charset="0"/>
              <a:ea typeface="Verdana" pitchFamily="34" charset="0"/>
              <a:cs typeface="Verdana" pitchFamily="34" charset="0"/>
            </a:endParaRPr>
          </a:p>
          <a:p>
            <a:pPr eaLnBrk="1" hangingPunct="1">
              <a:spcBef>
                <a:spcPct val="0"/>
              </a:spcBef>
            </a:pPr>
            <a:endParaRPr lang="en-US" sz="1400" dirty="0">
              <a:solidFill>
                <a:srgbClr val="0000FF"/>
              </a:solidFill>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18</a:t>
            </a:fld>
            <a:endParaRPr lang="en-US" dirty="0">
              <a:solidFill>
                <a:srgbClr val="000000"/>
              </a:solidFill>
            </a:endParaRPr>
          </a:p>
        </p:txBody>
      </p:sp>
    </p:spTree>
    <p:extLst>
      <p:ext uri="{BB962C8B-B14F-4D97-AF65-F5344CB8AC3E}">
        <p14:creationId xmlns:p14="http://schemas.microsoft.com/office/powerpoint/2010/main" val="196034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100" dirty="0">
                <a:solidFill>
                  <a:schemeClr val="tx1"/>
                </a:solidFill>
                <a:latin typeface="Verdana" pitchFamily="34" charset="0"/>
                <a:ea typeface="Verdana" pitchFamily="34" charset="0"/>
                <a:cs typeface="Verdana" pitchFamily="34" charset="0"/>
              </a:rPr>
              <a:t>What are the driving forces, that force that makes us do what we do. Understanding these rules can help us design programs that meet the expectations of each of the stakeholders - those in poverty we are trying to help, our typical middle class staff, and those in wealth who help fund our programs. </a:t>
            </a:r>
          </a:p>
          <a:p>
            <a:pPr eaLnBrk="1" hangingPunct="1">
              <a:spcBef>
                <a:spcPct val="0"/>
              </a:spcBef>
            </a:pPr>
            <a:endParaRPr lang="en-US" sz="1100" dirty="0">
              <a:solidFill>
                <a:schemeClr val="tx1"/>
              </a:solidFill>
              <a:latin typeface="Verdana" pitchFamily="34" charset="0"/>
              <a:ea typeface="Verdana" pitchFamily="34" charset="0"/>
              <a:cs typeface="Verdana" pitchFamily="34" charset="0"/>
            </a:endParaRPr>
          </a:p>
          <a:p>
            <a:pPr eaLnBrk="1" hangingPunct="1">
              <a:spcBef>
                <a:spcPct val="0"/>
              </a:spcBef>
            </a:pPr>
            <a:r>
              <a:rPr lang="en-US" sz="1100" dirty="0">
                <a:solidFill>
                  <a:schemeClr val="tx1"/>
                </a:solidFill>
                <a:latin typeface="Verdana" pitchFamily="34" charset="0"/>
                <a:ea typeface="Verdana" pitchFamily="34" charset="0"/>
                <a:cs typeface="Verdana" pitchFamily="34" charset="0"/>
              </a:rPr>
              <a:t>In wealth, driving forces include protecting the family’s </a:t>
            </a:r>
            <a:r>
              <a:rPr lang="en-US" sz="1100" b="1" dirty="0">
                <a:solidFill>
                  <a:schemeClr val="tx1"/>
                </a:solidFill>
                <a:latin typeface="Verdana" pitchFamily="34" charset="0"/>
                <a:ea typeface="Verdana" pitchFamily="34" charset="0"/>
                <a:cs typeface="Verdana" pitchFamily="34" charset="0"/>
              </a:rPr>
              <a:t>financial assets </a:t>
            </a:r>
            <a:r>
              <a:rPr lang="en-US" sz="1100" dirty="0">
                <a:solidFill>
                  <a:schemeClr val="tx1"/>
                </a:solidFill>
                <a:latin typeface="Verdana" pitchFamily="34" charset="0"/>
                <a:ea typeface="Verdana" pitchFamily="34" charset="0"/>
                <a:cs typeface="Verdana" pitchFamily="34" charset="0"/>
              </a:rPr>
              <a:t>– its legacy – along with </a:t>
            </a:r>
            <a:r>
              <a:rPr lang="en-US" sz="1100" b="1" dirty="0">
                <a:solidFill>
                  <a:schemeClr val="tx1"/>
                </a:solidFill>
                <a:latin typeface="Verdana" pitchFamily="34" charset="0"/>
                <a:ea typeface="Verdana" pitchFamily="34" charset="0"/>
                <a:cs typeface="Verdana" pitchFamily="34" charset="0"/>
              </a:rPr>
              <a:t>political and social connections</a:t>
            </a:r>
            <a:r>
              <a:rPr lang="en-US" sz="1100" dirty="0">
                <a:solidFill>
                  <a:schemeClr val="tx1"/>
                </a:solidFill>
                <a:latin typeface="Verdana" pitchFamily="34" charset="0"/>
                <a:ea typeface="Verdana" pitchFamily="34" charset="0"/>
                <a:cs typeface="Verdana" pitchFamily="34" charset="0"/>
              </a:rPr>
              <a:t>. </a:t>
            </a:r>
          </a:p>
          <a:p>
            <a:pPr eaLnBrk="1" hangingPunct="1">
              <a:spcBef>
                <a:spcPct val="0"/>
              </a:spcBef>
            </a:pPr>
            <a:r>
              <a:rPr lang="en-US" sz="1100" dirty="0">
                <a:solidFill>
                  <a:schemeClr val="tx1"/>
                </a:solidFill>
                <a:latin typeface="Verdana" pitchFamily="34" charset="0"/>
                <a:ea typeface="Verdana" pitchFamily="34" charset="0"/>
                <a:cs typeface="Verdana" pitchFamily="34" charset="0"/>
              </a:rPr>
              <a:t>In middle class, it tends to be about </a:t>
            </a:r>
            <a:r>
              <a:rPr lang="en-US" sz="1100" b="1" dirty="0">
                <a:solidFill>
                  <a:schemeClr val="tx1"/>
                </a:solidFill>
                <a:latin typeface="Verdana" pitchFamily="34" charset="0"/>
                <a:ea typeface="Verdana" pitchFamily="34" charset="0"/>
                <a:cs typeface="Verdana" pitchFamily="34" charset="0"/>
              </a:rPr>
              <a:t>achievement, work, and material security.</a:t>
            </a:r>
          </a:p>
          <a:p>
            <a:pPr eaLnBrk="1" hangingPunct="1">
              <a:spcBef>
                <a:spcPct val="0"/>
              </a:spcBef>
            </a:pPr>
            <a:r>
              <a:rPr lang="en-US" sz="1100" dirty="0">
                <a:solidFill>
                  <a:schemeClr val="tx1"/>
                </a:solidFill>
                <a:latin typeface="Verdana" pitchFamily="34" charset="0"/>
                <a:ea typeface="Verdana" pitchFamily="34" charset="0"/>
                <a:cs typeface="Verdana" pitchFamily="34" charset="0"/>
              </a:rPr>
              <a:t>In poverty, it’s about </a:t>
            </a:r>
            <a:r>
              <a:rPr lang="en-US" sz="1100" b="1" dirty="0">
                <a:solidFill>
                  <a:schemeClr val="tx1"/>
                </a:solidFill>
                <a:latin typeface="Verdana" pitchFamily="34" charset="0"/>
                <a:ea typeface="Verdana" pitchFamily="34" charset="0"/>
                <a:cs typeface="Verdana" pitchFamily="34" charset="0"/>
              </a:rPr>
              <a:t>survival, relationships and entertainment.</a:t>
            </a:r>
          </a:p>
          <a:p>
            <a:pPr eaLnBrk="1" hangingPunct="1">
              <a:spcBef>
                <a:spcPct val="0"/>
              </a:spcBef>
            </a:pPr>
            <a:endParaRPr lang="en-US" sz="1100" dirty="0">
              <a:solidFill>
                <a:schemeClr val="tx1"/>
              </a:solidFill>
              <a:latin typeface="Verdana" pitchFamily="34" charset="0"/>
              <a:ea typeface="Verdana" pitchFamily="34" charset="0"/>
              <a:cs typeface="Verdana" pitchFamily="34" charset="0"/>
            </a:endParaRPr>
          </a:p>
          <a:p>
            <a:pPr defTabSz="886236" eaLnBrk="1" hangingPunct="1">
              <a:spcBef>
                <a:spcPct val="0"/>
              </a:spcBef>
              <a:defRPr/>
            </a:pPr>
            <a:r>
              <a:rPr lang="en-US" sz="1100" dirty="0">
                <a:solidFill>
                  <a:schemeClr val="tx1"/>
                </a:solidFill>
                <a:latin typeface="Verdana" pitchFamily="34" charset="0"/>
                <a:ea typeface="Verdana" pitchFamily="34" charset="0"/>
                <a:cs typeface="Verdana" pitchFamily="34" charset="0"/>
              </a:rPr>
              <a:t>The hidden rules of poverty are necessary </a:t>
            </a:r>
            <a:r>
              <a:rPr lang="en-US" sz="1100" b="1" dirty="0">
                <a:solidFill>
                  <a:schemeClr val="tx1"/>
                </a:solidFill>
                <a:latin typeface="Verdana" pitchFamily="34" charset="0"/>
                <a:ea typeface="Verdana" pitchFamily="34" charset="0"/>
                <a:cs typeface="Verdana" pitchFamily="34" charset="0"/>
              </a:rPr>
              <a:t>to survive</a:t>
            </a:r>
            <a:r>
              <a:rPr lang="en-US" sz="1100" dirty="0">
                <a:solidFill>
                  <a:schemeClr val="tx1"/>
                </a:solidFill>
                <a:latin typeface="Verdana" pitchFamily="34" charset="0"/>
                <a:ea typeface="Verdana" pitchFamily="34" charset="0"/>
                <a:cs typeface="Verdana" pitchFamily="34" charset="0"/>
              </a:rPr>
              <a:t>…the hidden rules of middle class are necessary </a:t>
            </a:r>
            <a:r>
              <a:rPr lang="en-US" sz="1100" b="1" dirty="0">
                <a:solidFill>
                  <a:schemeClr val="tx1"/>
                </a:solidFill>
                <a:latin typeface="Verdana" pitchFamily="34" charset="0"/>
                <a:ea typeface="Verdana" pitchFamily="34" charset="0"/>
                <a:cs typeface="Verdana" pitchFamily="34" charset="0"/>
              </a:rPr>
              <a:t>to get ahead.  </a:t>
            </a:r>
            <a:r>
              <a:rPr lang="en-US" sz="1100" dirty="0">
                <a:solidFill>
                  <a:schemeClr val="tx1"/>
                </a:solidFill>
                <a:latin typeface="Verdana" pitchFamily="34" charset="0"/>
                <a:ea typeface="Verdana" pitchFamily="34" charset="0"/>
                <a:cs typeface="Verdana" pitchFamily="34" charset="0"/>
              </a:rPr>
              <a:t>Both are “right or best” for their environments.  Understanding these differences is necessary for those in middle class who want to develop a relationship with someone in poverty.  It will be necessary for someone in poverty to understand the hidden rules of middle class if they want to successfully navigate the world of school or work which are built around middle class norms.</a:t>
            </a: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232978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6236">
              <a:defRPr/>
            </a:pPr>
            <a:r>
              <a:rPr lang="en-US" sz="1200" dirty="0">
                <a:latin typeface="Verdana" pitchFamily="34" charset="0"/>
                <a:ea typeface="Verdana" pitchFamily="34" charset="0"/>
                <a:cs typeface="Verdana" pitchFamily="34" charset="0"/>
              </a:rPr>
              <a:t>    Dr, Ruby Payne, an educator and administrator, </a:t>
            </a:r>
            <a:r>
              <a:rPr lang="en-US" dirty="0">
                <a:latin typeface="Verdana" pitchFamily="34" charset="0"/>
                <a:ea typeface="Verdana" pitchFamily="34" charset="0"/>
                <a:cs typeface="Verdana" pitchFamily="34" charset="0"/>
              </a:rPr>
              <a:t>began studying poverty.  She knew most people researching poverty look at age, race, and gender.  While these are certainly factors that affect poverty, her </a:t>
            </a:r>
            <a:r>
              <a:rPr lang="en-US" sz="1200" dirty="0">
                <a:latin typeface="Verdana" pitchFamily="34" charset="0"/>
                <a:ea typeface="Verdana" pitchFamily="34" charset="0"/>
                <a:cs typeface="Verdana" pitchFamily="34" charset="0"/>
              </a:rPr>
              <a:t>research on poverty focused on the economic classes in which people were living.  </a:t>
            </a:r>
          </a:p>
          <a:p>
            <a:pPr defTabSz="886236">
              <a:defRPr/>
            </a:pPr>
            <a:r>
              <a:rPr lang="en-US" sz="1200" dirty="0">
                <a:latin typeface="Verdana" pitchFamily="34" charset="0"/>
                <a:ea typeface="Verdana" pitchFamily="34" charset="0"/>
                <a:cs typeface="Verdana" pitchFamily="34" charset="0"/>
              </a:rPr>
              <a:t>    She noticed patterns in 3 distinct economic classes:  poverty, middle class, and wealthy.  </a:t>
            </a:r>
            <a:r>
              <a:rPr lang="en-US" sz="1200" u="sng" dirty="0">
                <a:latin typeface="Verdana" pitchFamily="34" charset="0"/>
                <a:ea typeface="Verdana" pitchFamily="34" charset="0"/>
                <a:cs typeface="Verdana" pitchFamily="34" charset="0"/>
              </a:rPr>
              <a:t>A Framework for Understanding Poverty, written in 1994</a:t>
            </a:r>
            <a:r>
              <a:rPr lang="en-US" sz="1200" u="none" dirty="0">
                <a:latin typeface="Verdana" pitchFamily="34" charset="0"/>
                <a:ea typeface="Verdana" pitchFamily="34" charset="0"/>
                <a:cs typeface="Verdana" pitchFamily="34" charset="0"/>
              </a:rPr>
              <a:t> </a:t>
            </a:r>
            <a:r>
              <a:rPr lang="en-US" sz="1200" dirty="0">
                <a:latin typeface="Verdana" pitchFamily="34" charset="0"/>
                <a:ea typeface="Verdana" pitchFamily="34" charset="0"/>
                <a:cs typeface="Verdana" pitchFamily="34" charset="0"/>
              </a:rPr>
              <a:t>summarizes her research.  </a:t>
            </a:r>
          </a:p>
          <a:p>
            <a:pPr defTabSz="886236">
              <a:defRPr/>
            </a:pPr>
            <a:r>
              <a:rPr lang="en-US" dirty="0">
                <a:latin typeface="Verdana" pitchFamily="34" charset="0"/>
                <a:ea typeface="Verdana" pitchFamily="34" charset="0"/>
                <a:cs typeface="Verdana" pitchFamily="34" charset="0"/>
              </a:rPr>
              <a:t>    </a:t>
            </a:r>
            <a:r>
              <a:rPr lang="en-US" sz="1200" dirty="0">
                <a:latin typeface="Verdana" pitchFamily="34" charset="0"/>
                <a:ea typeface="Verdana" pitchFamily="34" charset="0"/>
                <a:cs typeface="Verdana" pitchFamily="34" charset="0"/>
              </a:rPr>
              <a:t>She introduced that research to educators, many of whom have embraced it across the country.</a:t>
            </a:r>
          </a:p>
          <a:p>
            <a:pPr defTabSz="886236">
              <a:defRPr/>
            </a:pPr>
            <a:r>
              <a:rPr lang="en-US" sz="1200" dirty="0">
                <a:latin typeface="Verdana" pitchFamily="34" charset="0"/>
                <a:ea typeface="Verdana" pitchFamily="34" charset="0"/>
                <a:cs typeface="Verdana" pitchFamily="34" charset="0"/>
              </a:rPr>
              <a:t>    Other parts of the community started to see how these Bridges concepts could be applied in their organizations and businesses that work with individuals in poverty. </a:t>
            </a:r>
          </a:p>
          <a:p>
            <a:pPr defTabSz="886236">
              <a:defRPr/>
            </a:pPr>
            <a:r>
              <a:rPr lang="en-US" sz="1200" dirty="0">
                <a:latin typeface="Verdana" pitchFamily="34" charset="0"/>
                <a:ea typeface="Verdana" pitchFamily="34" charset="0"/>
                <a:cs typeface="Verdana" pitchFamily="34" charset="0"/>
              </a:rPr>
              <a:t>   She connected with </a:t>
            </a:r>
            <a:r>
              <a:rPr lang="en-US" dirty="0">
                <a:latin typeface="Verdana" pitchFamily="34" charset="0"/>
                <a:ea typeface="Verdana" pitchFamily="34" charset="0"/>
                <a:cs typeface="Verdana" pitchFamily="34" charset="0"/>
              </a:rPr>
              <a:t>fellow teacher Terie Dreussi Smith and </a:t>
            </a:r>
            <a:r>
              <a:rPr lang="en-US" sz="1200" dirty="0">
                <a:latin typeface="Verdana" pitchFamily="34" charset="0"/>
                <a:ea typeface="Verdana" pitchFamily="34" charset="0"/>
                <a:cs typeface="Verdana" pitchFamily="34" charset="0"/>
              </a:rPr>
              <a:t>Phil DeVol who was an administrator of chemical dependency treatment center for nearly 20 years   The 3 of them coauthored </a:t>
            </a:r>
            <a:r>
              <a:rPr lang="en-US" sz="1200" u="sng" dirty="0">
                <a:latin typeface="Verdana" pitchFamily="34" charset="0"/>
                <a:ea typeface="Verdana" pitchFamily="34" charset="0"/>
                <a:cs typeface="Verdana" pitchFamily="34" charset="0"/>
              </a:rPr>
              <a:t>Bridges Out of Poverty  Strategies for P</a:t>
            </a:r>
            <a:r>
              <a:rPr lang="en-US" u="sng" dirty="0">
                <a:latin typeface="Verdana" pitchFamily="34" charset="0"/>
                <a:ea typeface="Verdana" pitchFamily="34" charset="0"/>
                <a:cs typeface="Verdana" pitchFamily="34" charset="0"/>
              </a:rPr>
              <a:t>rofessionals </a:t>
            </a:r>
            <a:r>
              <a:rPr lang="en-US" sz="1200" u="sng" dirty="0">
                <a:latin typeface="Verdana" pitchFamily="34" charset="0"/>
                <a:ea typeface="Verdana" pitchFamily="34" charset="0"/>
                <a:cs typeface="Verdana" pitchFamily="34" charset="0"/>
              </a:rPr>
              <a:t>and Communities</a:t>
            </a:r>
            <a:r>
              <a:rPr lang="en-US" sz="1200" dirty="0">
                <a:latin typeface="Verdana" pitchFamily="34" charset="0"/>
                <a:ea typeface="Verdana" pitchFamily="34" charset="0"/>
                <a:cs typeface="Verdana" pitchFamily="34" charset="0"/>
              </a:rPr>
              <a:t>.  Healthcare and businesses have used these Bridges ideas to help train and keep employees, especially those coming from poverty.  </a:t>
            </a:r>
            <a:endParaRPr lang="en-US" dirty="0"/>
          </a:p>
        </p:txBody>
      </p:sp>
      <p:sp>
        <p:nvSpPr>
          <p:cNvPr id="4" name="Slide Number Placeholder 3"/>
          <p:cNvSpPr>
            <a:spLocks noGrp="1"/>
          </p:cNvSpPr>
          <p:nvPr>
            <p:ph type="sldNum" sz="quarter" idx="10"/>
          </p:nvPr>
        </p:nvSpPr>
        <p:spPr/>
        <p:txBody>
          <a:bodyPr/>
          <a:lstStyle/>
          <a:p>
            <a:pPr>
              <a:defRPr/>
            </a:pPr>
            <a:fld id="{7A303457-771B-4F62-9194-893616BA185A}"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915092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100" dirty="0">
                <a:solidFill>
                  <a:schemeClr val="tx1"/>
                </a:solidFill>
                <a:latin typeface="Verdana" pitchFamily="34" charset="0"/>
                <a:ea typeface="Verdana" pitchFamily="34" charset="0"/>
                <a:cs typeface="Verdana" pitchFamily="34" charset="0"/>
              </a:rPr>
              <a:t>How about the hidden rules on time.</a:t>
            </a: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20</a:t>
            </a:fld>
            <a:endParaRPr lang="en-US" dirty="0">
              <a:solidFill>
                <a:srgbClr val="000000"/>
              </a:solidFill>
            </a:endParaRPr>
          </a:p>
        </p:txBody>
      </p:sp>
    </p:spTree>
    <p:extLst>
      <p:ext uri="{BB962C8B-B14F-4D97-AF65-F5344CB8AC3E}">
        <p14:creationId xmlns:p14="http://schemas.microsoft.com/office/powerpoint/2010/main" val="4207624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100" dirty="0">
                <a:solidFill>
                  <a:schemeClr val="tx1"/>
                </a:solidFill>
                <a:latin typeface="Verdana" pitchFamily="34" charset="0"/>
                <a:ea typeface="Verdana" pitchFamily="34" charset="0"/>
                <a:cs typeface="Verdana" pitchFamily="34" charset="0"/>
              </a:rPr>
              <a:t>Destiny-</a:t>
            </a:r>
          </a:p>
          <a:p>
            <a:pPr eaLnBrk="1" hangingPunct="1">
              <a:spcBef>
                <a:spcPct val="0"/>
              </a:spcBef>
            </a:pPr>
            <a:r>
              <a:rPr lang="en-US" sz="1100" dirty="0">
                <a:solidFill>
                  <a:schemeClr val="tx1"/>
                </a:solidFill>
                <a:latin typeface="Verdana" pitchFamily="34" charset="0"/>
                <a:ea typeface="Verdana" pitchFamily="34" charset="0"/>
                <a:cs typeface="Verdana" pitchFamily="34" charset="0"/>
              </a:rPr>
              <a:t>Poverty</a:t>
            </a:r>
            <a:r>
              <a:rPr lang="en-US" sz="1100" baseline="0" dirty="0">
                <a:solidFill>
                  <a:schemeClr val="tx1"/>
                </a:solidFill>
                <a:latin typeface="Verdana" pitchFamily="34" charset="0"/>
                <a:ea typeface="Verdana" pitchFamily="34" charset="0"/>
                <a:cs typeface="Verdana" pitchFamily="34" charset="0"/>
              </a:rPr>
              <a:t> – cannot do much to mitigate chance</a:t>
            </a:r>
            <a:endParaRPr lang="en-US" sz="1100" dirty="0">
              <a:solidFill>
                <a:schemeClr val="tx1"/>
              </a:solidFill>
              <a:latin typeface="Verdana" pitchFamily="34" charset="0"/>
              <a:ea typeface="Verdana" pitchFamily="34" charset="0"/>
              <a:cs typeface="Verdana" pitchFamily="34" charset="0"/>
            </a:endParaRPr>
          </a:p>
          <a:p>
            <a:pPr eaLnBrk="1" hangingPunct="1">
              <a:spcBef>
                <a:spcPct val="0"/>
              </a:spcBef>
            </a:pPr>
            <a:r>
              <a:rPr lang="en-US" sz="1100" dirty="0">
                <a:solidFill>
                  <a:schemeClr val="tx1"/>
                </a:solidFill>
                <a:latin typeface="Verdana" pitchFamily="34" charset="0"/>
                <a:ea typeface="Verdana" pitchFamily="34" charset="0"/>
                <a:cs typeface="Verdana" pitchFamily="34" charset="0"/>
              </a:rPr>
              <a:t>Middle</a:t>
            </a:r>
            <a:r>
              <a:rPr lang="en-US" sz="1100" baseline="0" dirty="0">
                <a:solidFill>
                  <a:schemeClr val="tx1"/>
                </a:solidFill>
                <a:latin typeface="Verdana" pitchFamily="34" charset="0"/>
                <a:ea typeface="Verdana" pitchFamily="34" charset="0"/>
                <a:cs typeface="Verdana" pitchFamily="34" charset="0"/>
              </a:rPr>
              <a:t> class – can change future with good choices now</a:t>
            </a:r>
          </a:p>
          <a:p>
            <a:pPr marL="0" marR="0" indent="0" algn="l" defTabSz="914400" rtl="0" eaLnBrk="1" fontAlgn="base" latinLnBrk="0" hangingPunct="1">
              <a:lnSpc>
                <a:spcPct val="100000"/>
              </a:lnSpc>
              <a:spcBef>
                <a:spcPct val="0"/>
              </a:spcBef>
              <a:spcAft>
                <a:spcPct val="0"/>
              </a:spcAft>
              <a:buClrTx/>
              <a:buSzTx/>
              <a:buFontTx/>
              <a:buNone/>
              <a:tabLst/>
              <a:defRPr/>
            </a:pPr>
            <a:r>
              <a:rPr lang="en-US" sz="1100" baseline="0" dirty="0">
                <a:solidFill>
                  <a:schemeClr val="tx1"/>
                </a:solidFill>
                <a:latin typeface="Verdana" pitchFamily="34" charset="0"/>
                <a:ea typeface="Verdana" pitchFamily="34" charset="0"/>
                <a:cs typeface="Verdana" pitchFamily="34" charset="0"/>
              </a:rPr>
              <a:t>Wealth - </a:t>
            </a:r>
            <a:r>
              <a:rPr lang="en-US" sz="1100" b="0" dirty="0">
                <a:solidFill>
                  <a:prstClr val="black"/>
                </a:solidFill>
                <a:latin typeface="Verdana" pitchFamily="34" charset="0"/>
              </a:rPr>
              <a:t>With wealth, power, and prestige comes a responsibility to act nobly</a:t>
            </a:r>
          </a:p>
          <a:p>
            <a:pPr eaLnBrk="1" hangingPunct="1">
              <a:spcBef>
                <a:spcPct val="0"/>
              </a:spcBef>
            </a:pPr>
            <a:endParaRPr lang="en-US" sz="1100" dirty="0">
              <a:solidFill>
                <a:schemeClr val="tx1"/>
              </a:solidFill>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3993416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100" dirty="0">
                <a:solidFill>
                  <a:schemeClr val="tx1"/>
                </a:solidFill>
                <a:latin typeface="Verdana" pitchFamily="34" charset="0"/>
                <a:ea typeface="Verdana" pitchFamily="34" charset="0"/>
                <a:cs typeface="Verdana" pitchFamily="34" charset="0"/>
              </a:rPr>
              <a:t>Hidden rules of Education</a:t>
            </a: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2150478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100" dirty="0">
                <a:solidFill>
                  <a:schemeClr val="tx1"/>
                </a:solidFill>
                <a:latin typeface="Verdana" pitchFamily="34" charset="0"/>
                <a:ea typeface="Verdana" pitchFamily="34" charset="0"/>
                <a:cs typeface="Verdana" pitchFamily="34" charset="0"/>
              </a:rPr>
              <a:t>Hidden rules of Family Structure</a:t>
            </a: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289142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100" dirty="0">
                <a:solidFill>
                  <a:schemeClr val="tx1"/>
                </a:solidFill>
                <a:latin typeface="Verdana" pitchFamily="34" charset="0"/>
                <a:ea typeface="Verdana" pitchFamily="34" charset="0"/>
                <a:cs typeface="Verdana" pitchFamily="34" charset="0"/>
              </a:rPr>
              <a:t>Hidden rules on Possessions.</a:t>
            </a:r>
          </a:p>
          <a:p>
            <a:pPr eaLnBrk="1" hangingPunct="1">
              <a:spcBef>
                <a:spcPct val="0"/>
              </a:spcBef>
            </a:pPr>
            <a:r>
              <a:rPr lang="en-US" sz="1100" dirty="0">
                <a:solidFill>
                  <a:schemeClr val="tx1"/>
                </a:solidFill>
                <a:latin typeface="Verdana" pitchFamily="34" charset="0"/>
                <a:ea typeface="Verdana" pitchFamily="34" charset="0"/>
                <a:cs typeface="Verdana" pitchFamily="34" charset="0"/>
              </a:rPr>
              <a:t>  those “relationships” that are the driving force in poverty can become co-dependent and dysfunctional</a:t>
            </a:r>
          </a:p>
          <a:p>
            <a:pPr eaLnBrk="1" hangingPunct="1">
              <a:spcBef>
                <a:spcPct val="0"/>
              </a:spcBef>
            </a:pPr>
            <a:endParaRPr lang="en-US" sz="1100" b="0" baseline="0" dirty="0">
              <a:solidFill>
                <a:schemeClr val="tx1"/>
              </a:solidFill>
              <a:latin typeface="Verdana" pitchFamily="34" charset="0"/>
              <a:ea typeface="Verdana" pitchFamily="34" charset="0"/>
              <a:cs typeface="Verdana" pitchFamily="34" charset="0"/>
            </a:endParaRPr>
          </a:p>
          <a:p>
            <a:pPr eaLnBrk="1" hangingPunct="1">
              <a:spcBef>
                <a:spcPct val="0"/>
              </a:spcBef>
            </a:pPr>
            <a:endParaRPr lang="en-US" sz="1100" dirty="0">
              <a:solidFill>
                <a:schemeClr val="tx1"/>
              </a:solidFill>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2348397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100" dirty="0">
                <a:solidFill>
                  <a:schemeClr val="tx1"/>
                </a:solidFill>
                <a:latin typeface="Verdana" pitchFamily="34" charset="0"/>
                <a:ea typeface="Verdana" pitchFamily="34" charset="0"/>
                <a:cs typeface="Verdana" pitchFamily="34" charset="0"/>
              </a:rPr>
              <a:t>VIDEO</a:t>
            </a:r>
          </a:p>
          <a:p>
            <a:pPr eaLnBrk="1" hangingPunct="1">
              <a:spcBef>
                <a:spcPct val="0"/>
              </a:spcBef>
            </a:pPr>
            <a:r>
              <a:rPr lang="en-US" sz="1100" dirty="0">
                <a:solidFill>
                  <a:schemeClr val="tx1"/>
                </a:solidFill>
                <a:latin typeface="Verdana" pitchFamily="34" charset="0"/>
                <a:ea typeface="Verdana" pitchFamily="34" charset="0"/>
                <a:cs typeface="Verdana" pitchFamily="34" charset="0"/>
              </a:rPr>
              <a:t>You will have to take notes.</a:t>
            </a: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1217484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100" dirty="0">
                <a:solidFill>
                  <a:schemeClr val="tx1"/>
                </a:solidFill>
                <a:latin typeface="Verdana" pitchFamily="34" charset="0"/>
                <a:ea typeface="Verdana" pitchFamily="34" charset="0"/>
                <a:cs typeface="Verdana" pitchFamily="34" charset="0"/>
              </a:rPr>
              <a:t>VIDEO</a:t>
            </a: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2012731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100" dirty="0">
                <a:solidFill>
                  <a:schemeClr val="tx1"/>
                </a:solidFill>
                <a:latin typeface="Verdana" pitchFamily="34" charset="0"/>
                <a:ea typeface="Verdana" pitchFamily="34" charset="0"/>
                <a:cs typeface="Verdana" pitchFamily="34" charset="0"/>
              </a:rPr>
              <a:t>Family structures may be different in middle class and poverty.</a:t>
            </a:r>
          </a:p>
          <a:p>
            <a:pPr eaLnBrk="1" hangingPunct="1">
              <a:spcBef>
                <a:spcPct val="0"/>
              </a:spcBef>
            </a:pPr>
            <a:r>
              <a:rPr lang="en-US" sz="1100" dirty="0">
                <a:solidFill>
                  <a:schemeClr val="tx1"/>
                </a:solidFill>
                <a:latin typeface="Verdana" pitchFamily="34" charset="0"/>
                <a:ea typeface="Verdana" pitchFamily="34" charset="0"/>
                <a:cs typeface="Verdana" pitchFamily="34" charset="0"/>
              </a:rPr>
              <a:t>Each structure is there as a means for the individual or family to survive.</a:t>
            </a:r>
          </a:p>
          <a:p>
            <a:pPr eaLnBrk="1" hangingPunct="1">
              <a:spcBef>
                <a:spcPct val="0"/>
              </a:spcBef>
            </a:pPr>
            <a:endParaRPr lang="en-US" sz="1100" dirty="0">
              <a:solidFill>
                <a:schemeClr val="tx1"/>
              </a:solidFill>
              <a:latin typeface="Verdana" pitchFamily="34" charset="0"/>
              <a:ea typeface="Verdana" pitchFamily="34" charset="0"/>
              <a:cs typeface="Verdana" pitchFamily="34" charset="0"/>
            </a:endParaRPr>
          </a:p>
          <a:p>
            <a:pPr eaLnBrk="1" hangingPunct="1">
              <a:spcBef>
                <a:spcPct val="0"/>
              </a:spcBef>
            </a:pPr>
            <a:r>
              <a:rPr lang="en-US" sz="1100" dirty="0">
                <a:solidFill>
                  <a:schemeClr val="tx1"/>
                </a:solidFill>
                <a:latin typeface="Verdana" pitchFamily="34" charset="0"/>
                <a:ea typeface="Verdana" pitchFamily="34" charset="0"/>
                <a:cs typeface="Verdana" pitchFamily="34" charset="0"/>
              </a:rPr>
              <a:t>We</a:t>
            </a:r>
            <a:r>
              <a:rPr lang="en-US" sz="1100" baseline="0" dirty="0">
                <a:solidFill>
                  <a:schemeClr val="tx1"/>
                </a:solidFill>
                <a:latin typeface="Verdana" pitchFamily="34" charset="0"/>
                <a:ea typeface="Verdana" pitchFamily="34" charset="0"/>
                <a:cs typeface="Verdana" pitchFamily="34" charset="0"/>
              </a:rPr>
              <a:t> again remind you these are PATTERNS, not meant to stereotype</a:t>
            </a:r>
            <a:endParaRPr lang="en-US" sz="1100" dirty="0">
              <a:solidFill>
                <a:schemeClr val="tx1"/>
              </a:solidFill>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27</a:t>
            </a:fld>
            <a:endParaRPr lang="en-US" dirty="0">
              <a:solidFill>
                <a:srgbClr val="000000"/>
              </a:solidFill>
            </a:endParaRPr>
          </a:p>
        </p:txBody>
      </p:sp>
    </p:spTree>
    <p:extLst>
      <p:ext uri="{BB962C8B-B14F-4D97-AF65-F5344CB8AC3E}">
        <p14:creationId xmlns:p14="http://schemas.microsoft.com/office/powerpoint/2010/main" val="3050989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endParaRPr lang="en-US" sz="1100" dirty="0">
              <a:solidFill>
                <a:schemeClr val="tx1"/>
              </a:solidFill>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28</a:t>
            </a:fld>
            <a:endParaRPr lang="en-US" dirty="0">
              <a:solidFill>
                <a:srgbClr val="000000"/>
              </a:solidFill>
            </a:endParaRPr>
          </a:p>
        </p:txBody>
      </p:sp>
    </p:spTree>
    <p:extLst>
      <p:ext uri="{BB962C8B-B14F-4D97-AF65-F5344CB8AC3E}">
        <p14:creationId xmlns:p14="http://schemas.microsoft.com/office/powerpoint/2010/main" val="2375462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100" dirty="0">
                <a:solidFill>
                  <a:schemeClr val="tx1"/>
                </a:solidFill>
                <a:latin typeface="Verdana" pitchFamily="34" charset="0"/>
                <a:ea typeface="Verdana" pitchFamily="34" charset="0"/>
                <a:cs typeface="Verdana" pitchFamily="34" charset="0"/>
              </a:rPr>
              <a:t>Some final thoughts on family structure</a:t>
            </a:r>
          </a:p>
          <a:p>
            <a:pPr eaLnBrk="1" hangingPunct="1">
              <a:spcBef>
                <a:spcPct val="0"/>
              </a:spcBef>
            </a:pPr>
            <a:endParaRPr lang="en-US" sz="1100" dirty="0">
              <a:solidFill>
                <a:schemeClr val="tx1"/>
              </a:solidFill>
              <a:latin typeface="Verdana" pitchFamily="34" charset="0"/>
              <a:ea typeface="Verdana" pitchFamily="34" charset="0"/>
              <a:cs typeface="Verdana" pitchFamily="34" charset="0"/>
            </a:endParaRPr>
          </a:p>
          <a:p>
            <a:pPr eaLnBrk="1" hangingPunct="1">
              <a:spcBef>
                <a:spcPct val="0"/>
              </a:spcBef>
            </a:pPr>
            <a:r>
              <a:rPr lang="en-US" sz="1100" dirty="0">
                <a:solidFill>
                  <a:schemeClr val="tx1"/>
                </a:solidFill>
                <a:latin typeface="Verdana" pitchFamily="34" charset="0"/>
                <a:ea typeface="Verdana" pitchFamily="34" charset="0"/>
                <a:cs typeface="Verdana" pitchFamily="34" charset="0"/>
              </a:rPr>
              <a:t>Remember back to Phil’s discussion of the floor plan.  People living in poverty sometimes move their families</a:t>
            </a:r>
          </a:p>
          <a:p>
            <a:pPr eaLnBrk="1" hangingPunct="1">
              <a:spcBef>
                <a:spcPct val="0"/>
              </a:spcBef>
            </a:pPr>
            <a:r>
              <a:rPr lang="en-US" sz="1100" dirty="0">
                <a:solidFill>
                  <a:schemeClr val="tx1"/>
                </a:solidFill>
                <a:latin typeface="Verdana" pitchFamily="34" charset="0"/>
                <a:ea typeface="Verdana" pitchFamily="34" charset="0"/>
                <a:cs typeface="Verdana" pitchFamily="34" charset="0"/>
              </a:rPr>
              <a:t>in with other families.  This means they need to share bedrooms or sleep on couches in the living.</a:t>
            </a:r>
          </a:p>
          <a:p>
            <a:pPr eaLnBrk="1" hangingPunct="1">
              <a:spcBef>
                <a:spcPct val="0"/>
              </a:spcBef>
            </a:pPr>
            <a:endParaRPr lang="en-US" sz="1100" dirty="0">
              <a:solidFill>
                <a:schemeClr val="tx1"/>
              </a:solidFill>
              <a:latin typeface="Verdana" pitchFamily="34" charset="0"/>
              <a:ea typeface="Verdana" pitchFamily="34" charset="0"/>
              <a:cs typeface="Verdana" pitchFamily="34" charset="0"/>
            </a:endParaRPr>
          </a:p>
          <a:p>
            <a:pPr eaLnBrk="1" hangingPunct="1">
              <a:spcBef>
                <a:spcPct val="0"/>
              </a:spcBef>
            </a:pPr>
            <a:r>
              <a:rPr lang="en-US" sz="1100" dirty="0">
                <a:solidFill>
                  <a:schemeClr val="tx1"/>
                </a:solidFill>
                <a:latin typeface="Verdana" pitchFamily="34" charset="0"/>
                <a:ea typeface="Verdana" pitchFamily="34" charset="0"/>
                <a:cs typeface="Verdana" pitchFamily="34" charset="0"/>
              </a:rPr>
              <a:t>In this type of arrangement, where and when can a student do school work.   No separate study space like children</a:t>
            </a:r>
          </a:p>
          <a:p>
            <a:pPr eaLnBrk="1" hangingPunct="1">
              <a:spcBef>
                <a:spcPct val="0"/>
              </a:spcBef>
            </a:pPr>
            <a:r>
              <a:rPr lang="en-US" sz="1100" dirty="0">
                <a:solidFill>
                  <a:schemeClr val="tx1"/>
                </a:solidFill>
                <a:latin typeface="Verdana" pitchFamily="34" charset="0"/>
                <a:ea typeface="Verdana" pitchFamily="34" charset="0"/>
                <a:cs typeface="Verdana" pitchFamily="34" charset="0"/>
              </a:rPr>
              <a:t>From middle class have.  If your bedroom is the couch, you are staying awake until everyone else goes to sleep.</a:t>
            </a: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230148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itchFamily="34" charset="0"/>
                <a:ea typeface="Verdana" pitchFamily="34" charset="0"/>
                <a:cs typeface="Verdana" pitchFamily="34" charset="0"/>
              </a:rPr>
              <a:t>Any of us who have worked with people living in poverty may wonder why they have this big screen TV and can’t pay their electric bill?  Bridges out Poverty provides some insight.</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Through the lens of economic class, we can all grow to understand basics patterns in people’s lives.  Respect grows with understanding.  </a:t>
            </a:r>
          </a:p>
        </p:txBody>
      </p:sp>
      <p:sp>
        <p:nvSpPr>
          <p:cNvPr id="4" name="Slide Number Placeholder 3"/>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317554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100" dirty="0">
                <a:solidFill>
                  <a:schemeClr val="tx1"/>
                </a:solidFill>
                <a:latin typeface="Verdana" pitchFamily="34" charset="0"/>
                <a:ea typeface="Verdana" pitchFamily="34" charset="0"/>
                <a:cs typeface="Verdana" pitchFamily="34" charset="0"/>
              </a:rPr>
              <a:t>Multiple</a:t>
            </a:r>
            <a:r>
              <a:rPr lang="en-US" sz="1100" baseline="0" dirty="0">
                <a:solidFill>
                  <a:schemeClr val="tx1"/>
                </a:solidFill>
                <a:latin typeface="Verdana" pitchFamily="34" charset="0"/>
                <a:ea typeface="Verdana" pitchFamily="34" charset="0"/>
                <a:cs typeface="Verdana" pitchFamily="34" charset="0"/>
              </a:rPr>
              <a:t>  relationships</a:t>
            </a:r>
          </a:p>
          <a:p>
            <a:pPr eaLnBrk="1" hangingPunct="1">
              <a:spcBef>
                <a:spcPct val="0"/>
              </a:spcBef>
            </a:pPr>
            <a:endParaRPr lang="en-US" sz="1100" baseline="0" dirty="0">
              <a:solidFill>
                <a:schemeClr val="tx1"/>
              </a:solidFill>
              <a:latin typeface="Verdana" pitchFamily="34" charset="0"/>
              <a:ea typeface="Verdana" pitchFamily="34" charset="0"/>
              <a:cs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100" b="0" dirty="0"/>
              <a:t>People in poverty can “hook up” with a lot of different people because they are concerned about annual income or graduate level degrees of potential partner.</a:t>
            </a:r>
          </a:p>
          <a:p>
            <a:pPr eaLnBrk="1" hangingPunct="1">
              <a:spcBef>
                <a:spcPct val="0"/>
              </a:spcBef>
            </a:pPr>
            <a:endParaRPr lang="en-US" sz="1100" baseline="0" dirty="0">
              <a:solidFill>
                <a:schemeClr val="tx1"/>
              </a:solidFill>
              <a:latin typeface="Verdana" pitchFamily="34" charset="0"/>
              <a:ea typeface="Verdana" pitchFamily="34" charset="0"/>
              <a:cs typeface="Verdana" pitchFamily="34" charset="0"/>
            </a:endParaRPr>
          </a:p>
          <a:p>
            <a:pPr eaLnBrk="1" hangingPunct="1">
              <a:spcBef>
                <a:spcPct val="0"/>
              </a:spcBef>
            </a:pPr>
            <a:r>
              <a:rPr lang="en-US" sz="1100" baseline="0" dirty="0">
                <a:solidFill>
                  <a:schemeClr val="tx1"/>
                </a:solidFill>
                <a:latin typeface="Verdana" pitchFamily="34" charset="0"/>
                <a:ea typeface="Verdana" pitchFamily="34" charset="0"/>
                <a:cs typeface="Verdana" pitchFamily="34" charset="0"/>
              </a:rPr>
              <a:t>   If your “baby daddy” is respected then your baby is respected.</a:t>
            </a:r>
          </a:p>
          <a:p>
            <a:pPr eaLnBrk="1" hangingPunct="1">
              <a:spcBef>
                <a:spcPct val="0"/>
              </a:spcBef>
            </a:pPr>
            <a:endParaRPr lang="en-US" sz="1100" baseline="0" dirty="0">
              <a:solidFill>
                <a:schemeClr val="tx1"/>
              </a:solidFill>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30</a:t>
            </a:fld>
            <a:endParaRPr lang="en-US" dirty="0">
              <a:solidFill>
                <a:srgbClr val="000000"/>
              </a:solidFill>
            </a:endParaRPr>
          </a:p>
        </p:txBody>
      </p:sp>
    </p:spTree>
    <p:extLst>
      <p:ext uri="{BB962C8B-B14F-4D97-AF65-F5344CB8AC3E}">
        <p14:creationId xmlns:p14="http://schemas.microsoft.com/office/powerpoint/2010/main" val="1998315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82628"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200" dirty="0">
                <a:latin typeface="Verdana" pitchFamily="34" charset="0"/>
                <a:ea typeface="Verdana" pitchFamily="34" charset="0"/>
                <a:cs typeface="Verdana" pitchFamily="34" charset="0"/>
              </a:rPr>
              <a:t>Dr. Payne defines poverty as “</a:t>
            </a:r>
            <a:r>
              <a:rPr lang="en-US" sz="1200" b="1" dirty="0">
                <a:latin typeface="Verdana" pitchFamily="34" charset="0"/>
                <a:ea typeface="Verdana" pitchFamily="34" charset="0"/>
                <a:cs typeface="Verdana" pitchFamily="34" charset="0"/>
              </a:rPr>
              <a:t>the extent to which a person does without resources”, </a:t>
            </a:r>
            <a:r>
              <a:rPr lang="en-US" sz="1200" dirty="0">
                <a:latin typeface="Verdana" pitchFamily="34" charset="0"/>
                <a:ea typeface="Verdana" pitchFamily="34" charset="0"/>
                <a:cs typeface="Verdana" pitchFamily="34" charset="0"/>
              </a:rPr>
              <a:t>not just financial.</a:t>
            </a:r>
          </a:p>
          <a:p>
            <a:pPr eaLnBrk="1" hangingPunct="1">
              <a:spcBef>
                <a:spcPct val="0"/>
              </a:spcBef>
            </a:pPr>
            <a:endParaRPr lang="en-US" sz="1200" dirty="0">
              <a:latin typeface="Verdana" pitchFamily="34" charset="0"/>
              <a:ea typeface="Verdana" pitchFamily="34" charset="0"/>
              <a:cs typeface="Verdana" pitchFamily="34" charset="0"/>
            </a:endParaRPr>
          </a:p>
          <a:p>
            <a:pPr eaLnBrk="1" hangingPunct="1">
              <a:spcBef>
                <a:spcPct val="0"/>
              </a:spcBef>
            </a:pPr>
            <a:endParaRPr lang="en-US" sz="1200"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31</a:t>
            </a:fld>
            <a:endParaRPr lang="en-US" dirty="0">
              <a:solidFill>
                <a:srgbClr val="000000"/>
              </a:solidFill>
            </a:endParaRPr>
          </a:p>
        </p:txBody>
      </p:sp>
    </p:spTree>
    <p:extLst>
      <p:ext uri="{BB962C8B-B14F-4D97-AF65-F5344CB8AC3E}">
        <p14:creationId xmlns:p14="http://schemas.microsoft.com/office/powerpoint/2010/main" val="2581084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82628"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Verdana" pitchFamily="34" charset="0"/>
                <a:ea typeface="Verdana" pitchFamily="34" charset="0"/>
                <a:cs typeface="Verdana" pitchFamily="34" charset="0"/>
              </a:rPr>
              <a:t>Here are the different resources Dr. Payne has identified in order to be successful. If a person is lacking in at least 4 of these resources, they may be on the brink of poverty.</a:t>
            </a:r>
          </a:p>
          <a:p>
            <a:pPr eaLnBrk="1" hangingPunct="1">
              <a:spcBef>
                <a:spcPct val="0"/>
              </a:spcBef>
            </a:pPr>
            <a:endParaRPr lang="en-US" sz="1200" dirty="0">
              <a:latin typeface="Verdana" pitchFamily="34" charset="0"/>
              <a:ea typeface="Verdana" pitchFamily="34" charset="0"/>
              <a:cs typeface="Verdana" pitchFamily="34" charset="0"/>
            </a:endParaRPr>
          </a:p>
          <a:p>
            <a:pPr eaLnBrk="1" hangingPunct="1">
              <a:spcBef>
                <a:spcPct val="0"/>
              </a:spcBef>
            </a:pPr>
            <a:endParaRPr lang="en-US" sz="1200" dirty="0">
              <a:latin typeface="Verdana" pitchFamily="34" charset="0"/>
              <a:ea typeface="Verdana" pitchFamily="34" charset="0"/>
              <a:cs typeface="Verdana" pitchFamily="34" charset="0"/>
            </a:endParaRPr>
          </a:p>
          <a:p>
            <a:pPr eaLnBrk="1" hangingPunct="1">
              <a:spcBef>
                <a:spcPct val="0"/>
              </a:spcBef>
            </a:pPr>
            <a:r>
              <a:rPr lang="en-US" sz="1200" dirty="0">
                <a:latin typeface="Verdana" pitchFamily="34" charset="0"/>
                <a:ea typeface="Verdana" pitchFamily="34" charset="0"/>
                <a:cs typeface="Verdana" pitchFamily="34" charset="0"/>
              </a:rPr>
              <a:t>Financial – for now and for future</a:t>
            </a:r>
          </a:p>
          <a:p>
            <a:pPr eaLnBrk="1" hangingPunct="1">
              <a:spcBef>
                <a:spcPct val="0"/>
              </a:spcBef>
            </a:pPr>
            <a:r>
              <a:rPr lang="en-US" sz="1200" dirty="0">
                <a:latin typeface="Verdana" pitchFamily="34" charset="0"/>
                <a:ea typeface="Verdana" pitchFamily="34" charset="0"/>
                <a:cs typeface="Verdana" pitchFamily="34" charset="0"/>
              </a:rPr>
              <a:t>Emotional  how do you deal with what you encounter</a:t>
            </a:r>
          </a:p>
          <a:p>
            <a:pPr eaLnBrk="1" hangingPunct="1">
              <a:spcBef>
                <a:spcPct val="0"/>
              </a:spcBef>
            </a:pPr>
            <a:r>
              <a:rPr lang="en-US" sz="1200" dirty="0">
                <a:latin typeface="Verdana" pitchFamily="34" charset="0"/>
                <a:ea typeface="Verdana" pitchFamily="34" charset="0"/>
                <a:cs typeface="Verdana" pitchFamily="34" charset="0"/>
              </a:rPr>
              <a:t>Mental – how educated are you</a:t>
            </a:r>
          </a:p>
          <a:p>
            <a:pPr eaLnBrk="1" hangingPunct="1">
              <a:spcBef>
                <a:spcPct val="0"/>
              </a:spcBef>
            </a:pPr>
            <a:r>
              <a:rPr lang="en-US" sz="1200" dirty="0">
                <a:latin typeface="Verdana" pitchFamily="34" charset="0"/>
                <a:ea typeface="Verdana" pitchFamily="34" charset="0"/>
                <a:cs typeface="Verdana" pitchFamily="34" charset="0"/>
              </a:rPr>
              <a:t>Spiritual – anything bigger that give direction to your life</a:t>
            </a:r>
          </a:p>
          <a:p>
            <a:pPr eaLnBrk="1" hangingPunct="1">
              <a:spcBef>
                <a:spcPct val="0"/>
              </a:spcBef>
            </a:pPr>
            <a:r>
              <a:rPr lang="en-US" sz="1200" dirty="0">
                <a:latin typeface="Verdana" pitchFamily="34" charset="0"/>
                <a:ea typeface="Verdana" pitchFamily="34" charset="0"/>
                <a:cs typeface="Verdana" pitchFamily="34" charset="0"/>
              </a:rPr>
              <a:t>Physical- are you physically able to deal with what comes your way</a:t>
            </a:r>
          </a:p>
          <a:p>
            <a:pPr eaLnBrk="1" hangingPunct="1">
              <a:spcBef>
                <a:spcPct val="0"/>
              </a:spcBef>
            </a:pPr>
            <a:r>
              <a:rPr lang="en-US" sz="1200" dirty="0">
                <a:latin typeface="Verdana" pitchFamily="34" charset="0"/>
                <a:ea typeface="Verdana" pitchFamily="34" charset="0"/>
                <a:cs typeface="Verdana" pitchFamily="34" charset="0"/>
              </a:rPr>
              <a:t>Support systems – people/agency who will support your change</a:t>
            </a:r>
          </a:p>
          <a:p>
            <a:pPr eaLnBrk="1" hangingPunct="1">
              <a:spcBef>
                <a:spcPct val="0"/>
              </a:spcBef>
            </a:pPr>
            <a:r>
              <a:rPr lang="en-US" sz="1200" dirty="0">
                <a:latin typeface="Verdana" pitchFamily="34" charset="0"/>
                <a:ea typeface="Verdana" pitchFamily="34" charset="0"/>
                <a:cs typeface="Verdana" pitchFamily="34" charset="0"/>
              </a:rPr>
              <a:t>Hidden rules – understanding how things work</a:t>
            </a:r>
          </a:p>
          <a:p>
            <a:pPr eaLnBrk="1" hangingPunct="1">
              <a:spcBef>
                <a:spcPct val="0"/>
              </a:spcBef>
            </a:pPr>
            <a:r>
              <a:rPr lang="en-US" sz="1200" dirty="0">
                <a:latin typeface="Verdana" pitchFamily="34" charset="0"/>
                <a:ea typeface="Verdana" pitchFamily="34" charset="0"/>
                <a:cs typeface="Verdana" pitchFamily="34" charset="0"/>
              </a:rPr>
              <a:t>Relationships-role models – those you can rely on</a:t>
            </a:r>
          </a:p>
          <a:p>
            <a:pPr eaLnBrk="1" hangingPunct="1">
              <a:spcBef>
                <a:spcPct val="0"/>
              </a:spcBef>
            </a:pPr>
            <a:endParaRPr lang="en-US" sz="1200" dirty="0">
              <a:latin typeface="Verdana" pitchFamily="34" charset="0"/>
              <a:ea typeface="Verdana" pitchFamily="34" charset="0"/>
              <a:cs typeface="Verdana" pitchFamily="34" charset="0"/>
            </a:endParaRPr>
          </a:p>
          <a:p>
            <a:pPr eaLnBrk="1" hangingPunct="1">
              <a:spcBef>
                <a:spcPct val="0"/>
              </a:spcBef>
            </a:pPr>
            <a:r>
              <a:rPr lang="en-US" sz="1200" dirty="0">
                <a:latin typeface="Verdana" pitchFamily="34" charset="0"/>
                <a:ea typeface="Verdana" pitchFamily="34" charset="0"/>
                <a:cs typeface="Verdana" pitchFamily="34" charset="0"/>
              </a:rPr>
              <a:t>People living in poverty are problem solvers</a:t>
            </a: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32</a:t>
            </a:fld>
            <a:endParaRPr lang="en-US" dirty="0">
              <a:solidFill>
                <a:srgbClr val="000000"/>
              </a:solidFill>
            </a:endParaRPr>
          </a:p>
        </p:txBody>
      </p:sp>
    </p:spTree>
    <p:extLst>
      <p:ext uri="{BB962C8B-B14F-4D97-AF65-F5344CB8AC3E}">
        <p14:creationId xmlns:p14="http://schemas.microsoft.com/office/powerpoint/2010/main" val="1581093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100" baseline="0" dirty="0">
                <a:solidFill>
                  <a:schemeClr val="tx1"/>
                </a:solidFill>
                <a:latin typeface="Verdana" pitchFamily="34" charset="0"/>
                <a:ea typeface="Verdana" pitchFamily="34" charset="0"/>
                <a:cs typeface="Verdana" pitchFamily="34" charset="0"/>
              </a:rPr>
              <a:t>Since relationships are the driving force for people living in poverty, here are some final, concrete examples of what you can do to build relationship with the students coming into the your financial aid office.</a:t>
            </a:r>
          </a:p>
          <a:p>
            <a:pPr eaLnBrk="1" hangingPunct="1">
              <a:spcBef>
                <a:spcPct val="0"/>
              </a:spcBef>
            </a:pPr>
            <a:endParaRPr lang="en-US" sz="1100" baseline="0" dirty="0">
              <a:solidFill>
                <a:schemeClr val="tx1"/>
              </a:solidFill>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33</a:t>
            </a:fld>
            <a:endParaRPr lang="en-US" dirty="0">
              <a:solidFill>
                <a:srgbClr val="000000"/>
              </a:solidFill>
            </a:endParaRPr>
          </a:p>
        </p:txBody>
      </p:sp>
    </p:spTree>
    <p:extLst>
      <p:ext uri="{BB962C8B-B14F-4D97-AF65-F5344CB8AC3E}">
        <p14:creationId xmlns:p14="http://schemas.microsoft.com/office/powerpoint/2010/main" val="426145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913806" y="4312030"/>
            <a:ext cx="5030391" cy="4083895"/>
          </a:xfrm>
          <a:prstGeom prst="rect">
            <a:avLst/>
          </a:prstGeom>
          <a:noFill/>
        </p:spPr>
        <p:txBody>
          <a:bodyPr wrap="square" numCol="1" anchor="t" anchorCtr="0" compatLnSpc="1">
            <a:prstTxWarp prst="textNoShape">
              <a:avLst/>
            </a:prstTxWarp>
          </a:bodyPr>
          <a:lstStyle/>
          <a:p>
            <a:pPr eaLnBrk="1" hangingPunct="1">
              <a:spcBef>
                <a:spcPct val="0"/>
              </a:spcBef>
            </a:pPr>
            <a:r>
              <a:rPr lang="en-US" sz="1100" baseline="0" dirty="0">
                <a:solidFill>
                  <a:schemeClr val="tx1"/>
                </a:solidFill>
                <a:latin typeface="Verdana" pitchFamily="34" charset="0"/>
                <a:ea typeface="Verdana" pitchFamily="34" charset="0"/>
                <a:cs typeface="Verdana" pitchFamily="34" charset="0"/>
              </a:rPr>
              <a:t>Since relationships are the driving force for people living in poverty, here are some final, concrete examples of what you can do to build relationship with the students coming into the your financial aid office.</a:t>
            </a:r>
          </a:p>
          <a:p>
            <a:pPr eaLnBrk="1" hangingPunct="1">
              <a:spcBef>
                <a:spcPct val="0"/>
              </a:spcBef>
            </a:pPr>
            <a:endParaRPr lang="en-US" sz="1100" baseline="0" dirty="0">
              <a:solidFill>
                <a:schemeClr val="tx1"/>
              </a:solidFill>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34</a:t>
            </a:fld>
            <a:endParaRPr lang="en-US" dirty="0">
              <a:solidFill>
                <a:srgbClr val="000000"/>
              </a:solidFill>
            </a:endParaRPr>
          </a:p>
        </p:txBody>
      </p:sp>
    </p:spTree>
    <p:extLst>
      <p:ext uri="{BB962C8B-B14F-4D97-AF65-F5344CB8AC3E}">
        <p14:creationId xmlns:p14="http://schemas.microsoft.com/office/powerpoint/2010/main" val="3900058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solidFill>
                  <a:srgbClr val="000000"/>
                </a:solidFill>
              </a:rPr>
              <a:t>aha! Process, Inc., Getting Ahead 800-424-9484</a:t>
            </a:r>
          </a:p>
        </p:txBody>
      </p:sp>
      <p:sp>
        <p:nvSpPr>
          <p:cNvPr id="5" name="Slide Number Placeholder 4"/>
          <p:cNvSpPr>
            <a:spLocks noGrp="1"/>
          </p:cNvSpPr>
          <p:nvPr>
            <p:ph type="sldNum" sz="quarter" idx="11"/>
          </p:nvPr>
        </p:nvSpPr>
        <p:spPr/>
        <p:txBody>
          <a:bodyPr/>
          <a:lstStyle/>
          <a:p>
            <a:pPr>
              <a:defRPr/>
            </a:pPr>
            <a:fld id="{7A32DE7F-BB8F-47B2-A543-64DA91C64E43}"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113594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itchFamily="34" charset="0"/>
                <a:ea typeface="Verdana" pitchFamily="34" charset="0"/>
                <a:cs typeface="Verdana" pitchFamily="34" charset="0"/>
              </a:rPr>
              <a:t>This</a:t>
            </a:r>
            <a:r>
              <a:rPr lang="en-US" sz="1400" baseline="0" dirty="0">
                <a:latin typeface="Verdana" pitchFamily="34" charset="0"/>
                <a:ea typeface="Verdana" pitchFamily="34" charset="0"/>
                <a:cs typeface="Verdana" pitchFamily="34" charset="0"/>
              </a:rPr>
              <a:t> afternoon’s presentation will focus on 7 “modules” of the Bridges research: Mental Modules, Research, Key Points, Hidden Rules, Language and Story, Family Structure, and Resources.   You will be shown some clips from the training video produced by Aha! Process as well as enter in to small group discussion for other modules.  This is a condensed overview of a normally 8 eight hour presentation. </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410980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a:prstGeom prst="rect">
            <a:avLst/>
          </a:prstGeom>
        </p:spPr>
      </p:sp>
      <p:sp>
        <p:nvSpPr>
          <p:cNvPr id="3" name="Notes Placeholder 2"/>
          <p:cNvSpPr>
            <a:spLocks noGrp="1"/>
          </p:cNvSpPr>
          <p:nvPr>
            <p:ph type="body" idx="1"/>
          </p:nvPr>
        </p:nvSpPr>
        <p:spPr>
          <a:xfrm>
            <a:off x="686099" y="4312030"/>
            <a:ext cx="5485805" cy="4083895"/>
          </a:xfrm>
          <a:prstGeom prst="rect">
            <a:avLst/>
          </a:prstGeom>
        </p:spPr>
        <p:txBody>
          <a:bodyPr>
            <a:normAutofit fontScale="92500" lnSpcReduction="20000"/>
          </a:bodyPr>
          <a:lstStyle/>
          <a:p>
            <a:r>
              <a:rPr lang="en-US" sz="1400" dirty="0">
                <a:latin typeface="Verdana" pitchFamily="34" charset="0"/>
                <a:ea typeface="Verdana" pitchFamily="34" charset="0"/>
                <a:cs typeface="Verdana" pitchFamily="34" charset="0"/>
              </a:rPr>
              <a:t>One of Bridges “constructs” or concepts is that any program that plans to work with people in poverty need to be based on accurate mental models for poverty, middle class, and wealth.   Mental models are simply visual depictions of our thoughts.</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Let’s take a moment to do a quick exercise.  Let’s take a minute to jot down things you think about and do in a typical day.  Now, categorize those idea/things in general groups.  Next make a pie chart on half a sheet of paper, labeling each section with one of the general categories – some sections may be larger than others.</a:t>
            </a:r>
          </a:p>
          <a:p>
            <a:endParaRPr lang="en-US" sz="1400" i="1" dirty="0">
              <a:solidFill>
                <a:srgbClr val="FF0000"/>
              </a:solidFill>
              <a:latin typeface="Verdana" pitchFamily="34" charset="0"/>
              <a:ea typeface="Verdana" pitchFamily="34" charset="0"/>
              <a:cs typeface="Verdana" pitchFamily="34" charset="0"/>
            </a:endParaRPr>
          </a:p>
          <a:p>
            <a:r>
              <a:rPr lang="en-US" sz="1400" i="1" dirty="0">
                <a:solidFill>
                  <a:srgbClr val="FF0000"/>
                </a:solidFill>
                <a:latin typeface="Verdana" pitchFamily="34" charset="0"/>
                <a:ea typeface="Verdana" pitchFamily="34" charset="0"/>
                <a:cs typeface="Verdana" pitchFamily="34" charset="0"/>
              </a:rPr>
              <a:t>Pause.  </a:t>
            </a:r>
          </a:p>
          <a:p>
            <a:endParaRPr lang="en-US" sz="1400" i="1" dirty="0">
              <a:solidFill>
                <a:srgbClr val="FF0000"/>
              </a:solidFill>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Now , think of someone you know and like who lives in poverty.  Let’s do the same exercise with that person in mind.  1</a:t>
            </a:r>
            <a:r>
              <a:rPr lang="en-US" sz="1400" baseline="30000" dirty="0">
                <a:latin typeface="Verdana" pitchFamily="34" charset="0"/>
                <a:ea typeface="Verdana" pitchFamily="34" charset="0"/>
                <a:cs typeface="Verdana" pitchFamily="34" charset="0"/>
              </a:rPr>
              <a:t>st</a:t>
            </a:r>
            <a:r>
              <a:rPr lang="en-US" sz="1400" dirty="0">
                <a:latin typeface="Verdana" pitchFamily="34" charset="0"/>
                <a:ea typeface="Verdana" pitchFamily="34" charset="0"/>
                <a:cs typeface="Verdana" pitchFamily="34" charset="0"/>
              </a:rPr>
              <a:t> jot down what they think and do during their typical day. Make a pie chart of their life.  </a:t>
            </a:r>
            <a:r>
              <a:rPr lang="en-US" sz="1400" i="1" dirty="0">
                <a:solidFill>
                  <a:srgbClr val="FF0000"/>
                </a:solidFill>
                <a:latin typeface="Verdana" pitchFamily="34" charset="0"/>
                <a:ea typeface="Verdana" pitchFamily="34" charset="0"/>
                <a:cs typeface="Verdana" pitchFamily="34" charset="0"/>
              </a:rPr>
              <a:t>Pause</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This is a quick version of a mental model – a physical depiction of your thoughts.</a:t>
            </a: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151568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185348" name="Rectangle 3"/>
          <p:cNvSpPr>
            <a:spLocks noGrp="1" noChangeArrowheads="1"/>
          </p:cNvSpPr>
          <p:nvPr>
            <p:ph type="body" idx="1"/>
          </p:nvPr>
        </p:nvSpPr>
        <p:spPr bwMode="auto">
          <a:xfrm>
            <a:off x="686098" y="4312030"/>
            <a:ext cx="5790902" cy="4312029"/>
          </a:xfrm>
          <a:prstGeom prst="rect">
            <a:avLst/>
          </a:prstGeom>
          <a:noFill/>
        </p:spPr>
        <p:txBody>
          <a:bodyPr wrap="square" numCol="1" anchor="t" anchorCtr="0" compatLnSpc="1">
            <a:prstTxWarp prst="textNoShape">
              <a:avLst/>
            </a:prstTxWarp>
          </a:bodyPr>
          <a:lstStyle/>
          <a:p>
            <a:pPr eaLnBrk="1" hangingPunct="1">
              <a:spcBef>
                <a:spcPct val="0"/>
              </a:spcBef>
              <a:defRPr/>
            </a:pPr>
            <a:r>
              <a:rPr lang="en-US" sz="1400" dirty="0">
                <a:latin typeface="Verdana" pitchFamily="34" charset="0"/>
                <a:ea typeface="Verdana" pitchFamily="34" charset="0"/>
                <a:cs typeface="Verdana" pitchFamily="34" charset="0"/>
              </a:rPr>
              <a:t>Here’s an example of a mental model for someone living in the Middle Class.</a:t>
            </a:r>
          </a:p>
          <a:p>
            <a:pPr eaLnBrk="1" hangingPunct="1">
              <a:spcBef>
                <a:spcPct val="0"/>
              </a:spcBef>
              <a:defRPr/>
            </a:pPr>
            <a:endParaRPr lang="en-US" sz="1400" dirty="0">
              <a:latin typeface="Verdana" pitchFamily="34" charset="0"/>
              <a:ea typeface="Verdana" pitchFamily="34" charset="0"/>
              <a:cs typeface="Verdana" pitchFamily="34" charset="0"/>
            </a:endParaRPr>
          </a:p>
          <a:p>
            <a:pPr eaLnBrk="1" hangingPunct="1">
              <a:spcBef>
                <a:spcPct val="0"/>
              </a:spcBef>
              <a:defRPr/>
            </a:pPr>
            <a:r>
              <a:rPr lang="en-US" sz="1400" dirty="0">
                <a:latin typeface="Verdana" pitchFamily="34" charset="0"/>
                <a:ea typeface="Verdana" pitchFamily="34" charset="0"/>
                <a:cs typeface="Verdana" pitchFamily="34" charset="0"/>
              </a:rPr>
              <a:t>Many of us probably grew up in a middle class household. In many middle class families, the driving force in life is achievement: in sports - to win, in school - to get better grades to get into a better college, to get a better job, to buy a better house, to do well in your career, to save for a secure retirement….  That expectation or drive for achievement, shaped many of our attitudes, choices and actions. </a:t>
            </a:r>
          </a:p>
          <a:p>
            <a:pPr eaLnBrk="1" hangingPunct="1">
              <a:spcBef>
                <a:spcPct val="0"/>
              </a:spcBef>
              <a:defRPr/>
            </a:pPr>
            <a:endParaRPr lang="en-US" sz="1400" dirty="0">
              <a:latin typeface="Verdana" pitchFamily="34" charset="0"/>
              <a:ea typeface="Verdana" pitchFamily="34" charset="0"/>
              <a:cs typeface="Verdana" pitchFamily="34" charset="0"/>
            </a:endParaRPr>
          </a:p>
          <a:p>
            <a:pPr eaLnBrk="1" hangingPunct="1">
              <a:spcBef>
                <a:spcPct val="0"/>
              </a:spcBef>
              <a:defRPr/>
            </a:pPr>
            <a:r>
              <a:rPr lang="en-US" sz="1400" dirty="0">
                <a:latin typeface="Verdana" pitchFamily="34" charset="0"/>
                <a:ea typeface="Verdana" pitchFamily="34" charset="0"/>
                <a:cs typeface="Verdana" pitchFamily="34" charset="0"/>
              </a:rPr>
              <a:t>How did your mental model compare?</a:t>
            </a:r>
          </a:p>
          <a:p>
            <a:pPr marL="161466" indent="-161466" eaLnBrk="1" hangingPunct="1">
              <a:spcBef>
                <a:spcPct val="0"/>
              </a:spcBef>
              <a:buFont typeface="Wingdings" pitchFamily="2" charset="2"/>
              <a:buChar char="§"/>
            </a:pPr>
            <a:endParaRPr lang="en-US" dirty="0"/>
          </a:p>
          <a:p>
            <a:pPr marL="161466" indent="-161466" eaLnBrk="1" hangingPunct="1">
              <a:spcBef>
                <a:spcPct val="0"/>
              </a:spcBef>
              <a:buFont typeface="Wingdings" pitchFamily="2" charset="2"/>
              <a:buChar char="§"/>
            </a:pPr>
            <a:endParaRPr lang="en-US" dirty="0"/>
          </a:p>
          <a:p>
            <a:pPr eaLnBrk="1" hangingPunct="1">
              <a:spcBef>
                <a:spcPct val="0"/>
              </a:spcBef>
            </a:pPr>
            <a:endParaRPr lang="en-US" dirty="0"/>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6</a:t>
            </a:fld>
            <a:endParaRPr lang="en-US" dirty="0">
              <a:solidFill>
                <a:srgbClr val="000000"/>
              </a:solidFill>
            </a:endParaRPr>
          </a:p>
        </p:txBody>
      </p:sp>
    </p:spTree>
    <p:extLst>
      <p:ext uri="{BB962C8B-B14F-4D97-AF65-F5344CB8AC3E}">
        <p14:creationId xmlns:p14="http://schemas.microsoft.com/office/powerpoint/2010/main" val="279407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175108" name="Rectangle 3"/>
          <p:cNvSpPr>
            <a:spLocks noGrp="1" noChangeArrowheads="1"/>
          </p:cNvSpPr>
          <p:nvPr>
            <p:ph type="body" idx="1"/>
          </p:nvPr>
        </p:nvSpPr>
        <p:spPr bwMode="auto">
          <a:xfrm>
            <a:off x="686099" y="4312031"/>
            <a:ext cx="5484316" cy="2665032"/>
          </a:xfrm>
          <a:prstGeom prst="rect">
            <a:avLst/>
          </a:prstGeom>
          <a:noFill/>
        </p:spPr>
        <p:txBody>
          <a:bodyPr wrap="square" numCol="1" anchor="t" anchorCtr="0" compatLnSpc="1">
            <a:prstTxWarp prst="textNoShape">
              <a:avLst/>
            </a:prstTxWarp>
          </a:bodyPr>
          <a:lstStyle/>
          <a:p>
            <a:pPr eaLnBrk="1" hangingPunct="1">
              <a:spcBef>
                <a:spcPct val="0"/>
              </a:spcBef>
              <a:defRPr/>
            </a:pPr>
            <a:r>
              <a:rPr lang="en-US" sz="1100" dirty="0">
                <a:latin typeface="Verdana" pitchFamily="34" charset="0"/>
                <a:ea typeface="Verdana" pitchFamily="34" charset="0"/>
                <a:cs typeface="Verdana" pitchFamily="34" charset="0"/>
              </a:rPr>
              <a:t>Here is a mental model for poverty.  It might vary somewhat by region, race, ethnicity, and culture, but it has common features that appear in all situations.   </a:t>
            </a:r>
          </a:p>
          <a:p>
            <a:pPr eaLnBrk="1" hangingPunct="1">
              <a:spcBef>
                <a:spcPct val="0"/>
              </a:spcBef>
              <a:defRPr/>
            </a:pPr>
            <a:endParaRPr lang="en-US" sz="1100" dirty="0">
              <a:latin typeface="Verdana" pitchFamily="34" charset="0"/>
              <a:ea typeface="Verdana" pitchFamily="34" charset="0"/>
              <a:cs typeface="Verdana" pitchFamily="34" charset="0"/>
            </a:endParaRPr>
          </a:p>
          <a:p>
            <a:pPr defTabSz="886236" eaLnBrk="1" hangingPunct="1">
              <a:spcBef>
                <a:spcPct val="0"/>
              </a:spcBef>
              <a:defRPr/>
            </a:pPr>
            <a:r>
              <a:rPr lang="en-US" sz="1100" dirty="0">
                <a:latin typeface="Verdana" pitchFamily="34" charset="0"/>
                <a:ea typeface="Verdana" pitchFamily="34" charset="0"/>
                <a:cs typeface="Verdana" pitchFamily="34" charset="0"/>
              </a:rPr>
              <a:t>A mental model quickly gives you the big picture and can give you insights into the “why.” For example, in poverty </a:t>
            </a:r>
            <a:r>
              <a:rPr lang="en-US" sz="1100" b="1" dirty="0">
                <a:latin typeface="Verdana" pitchFamily="34" charset="0"/>
                <a:ea typeface="Verdana" pitchFamily="34" charset="0"/>
                <a:cs typeface="Verdana" pitchFamily="34" charset="0"/>
              </a:rPr>
              <a:t>you need people </a:t>
            </a:r>
            <a:r>
              <a:rPr lang="en-US" sz="1100" dirty="0">
                <a:latin typeface="Verdana" pitchFamily="34" charset="0"/>
                <a:ea typeface="Verdana" pitchFamily="34" charset="0"/>
                <a:cs typeface="Verdana" pitchFamily="34" charset="0"/>
              </a:rPr>
              <a:t>to survive, to “get by” - - that’s why “relationships” are critical in generational poverty.  </a:t>
            </a: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2010599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Rot="1" noChangeAspect="1" noChangeArrowheads="1" noTextEdit="1"/>
          </p:cNvSpPr>
          <p:nvPr>
            <p:ph type="sldImg"/>
          </p:nvPr>
        </p:nvSpPr>
        <p:spPr bwMode="auto">
          <a:xfrm>
            <a:off x="1160463" y="681038"/>
            <a:ext cx="4537075" cy="3403600"/>
          </a:xfrm>
          <a:prstGeom prst="rect">
            <a:avLst/>
          </a:prstGeom>
          <a:noFill/>
          <a:ln>
            <a:solidFill>
              <a:srgbClr val="000000"/>
            </a:solidFill>
            <a:miter lim="800000"/>
            <a:headEnd/>
            <a:tailEnd/>
          </a:ln>
        </p:spPr>
      </p:sp>
      <p:sp>
        <p:nvSpPr>
          <p:cNvPr id="175108" name="Rectangle 3"/>
          <p:cNvSpPr>
            <a:spLocks noGrp="1" noChangeArrowheads="1"/>
          </p:cNvSpPr>
          <p:nvPr>
            <p:ph type="body" idx="1"/>
          </p:nvPr>
        </p:nvSpPr>
        <p:spPr bwMode="auto">
          <a:xfrm>
            <a:off x="686099" y="4312031"/>
            <a:ext cx="5484316" cy="2665032"/>
          </a:xfrm>
          <a:prstGeom prst="rect">
            <a:avLst/>
          </a:prstGeom>
          <a:noFill/>
        </p:spPr>
        <p:txBody>
          <a:bodyPr wrap="square" numCol="1" anchor="t" anchorCtr="0" compatLnSpc="1">
            <a:prstTxWarp prst="textNoShape">
              <a:avLst/>
            </a:prstTxWarp>
          </a:bodyPr>
          <a:lstStyle/>
          <a:p>
            <a:pPr eaLnBrk="1" hangingPunct="1">
              <a:spcBef>
                <a:spcPct val="0"/>
              </a:spcBef>
              <a:defRPr/>
            </a:pPr>
            <a:r>
              <a:rPr lang="en-US" sz="1100" dirty="0">
                <a:latin typeface="Verdana" pitchFamily="34" charset="0"/>
                <a:ea typeface="Verdana" pitchFamily="34" charset="0"/>
                <a:cs typeface="Verdana" pitchFamily="34" charset="0"/>
              </a:rPr>
              <a:t>Let’s take a look at</a:t>
            </a:r>
            <a:r>
              <a:rPr lang="en-US" sz="1100" baseline="0" dirty="0">
                <a:latin typeface="Verdana" pitchFamily="34" charset="0"/>
                <a:ea typeface="Verdana" pitchFamily="34" charset="0"/>
                <a:cs typeface="Verdana" pitchFamily="34" charset="0"/>
              </a:rPr>
              <a:t> the similarities and differences between these 2 mental models.</a:t>
            </a:r>
            <a:endParaRPr lang="en-US" sz="1100" dirty="0">
              <a:latin typeface="Verdana" pitchFamily="34" charset="0"/>
              <a:ea typeface="Verdana" pitchFamily="34" charset="0"/>
              <a:cs typeface="Verdana" pitchFamily="34" charset="0"/>
            </a:endParaRPr>
          </a:p>
          <a:p>
            <a:pPr eaLnBrk="1" hangingPunct="1">
              <a:spcBef>
                <a:spcPct val="0"/>
              </a:spcBef>
              <a:defRPr/>
            </a:pPr>
            <a:endParaRPr lang="en-US" sz="1100" dirty="0">
              <a:latin typeface="Verdana" pitchFamily="34" charset="0"/>
              <a:ea typeface="Verdana" pitchFamily="34" charset="0"/>
              <a:cs typeface="Verdana" pitchFamily="34" charset="0"/>
            </a:endParaRPr>
          </a:p>
          <a:p>
            <a:pPr eaLnBrk="1" hangingPunct="1">
              <a:spcBef>
                <a:spcPct val="0"/>
              </a:spcBef>
              <a:defRPr/>
            </a:pPr>
            <a:r>
              <a:rPr lang="en-US" sz="1100" dirty="0">
                <a:latin typeface="Verdana" pitchFamily="34" charset="0"/>
                <a:ea typeface="Verdana" pitchFamily="34" charset="0"/>
                <a:cs typeface="Verdana" pitchFamily="34" charset="0"/>
              </a:rPr>
              <a:t>Notice the different</a:t>
            </a:r>
            <a:r>
              <a:rPr lang="en-US" sz="1100" baseline="0" dirty="0">
                <a:latin typeface="Verdana" pitchFamily="34" charset="0"/>
                <a:ea typeface="Verdana" pitchFamily="34" charset="0"/>
                <a:cs typeface="Verdana" pitchFamily="34" charset="0"/>
              </a:rPr>
              <a:t> words in the middle of each mental model.  Why are relationships so important in poverty?  Why is achievement in the center of middle class?</a:t>
            </a:r>
          </a:p>
          <a:p>
            <a:pPr eaLnBrk="1" hangingPunct="1">
              <a:spcBef>
                <a:spcPct val="0"/>
              </a:spcBef>
              <a:defRPr/>
            </a:pPr>
            <a:endParaRPr lang="en-US" sz="1100" baseline="0" dirty="0">
              <a:latin typeface="Verdana" pitchFamily="34" charset="0"/>
              <a:ea typeface="Verdana" pitchFamily="34" charset="0"/>
              <a:cs typeface="Verdana" pitchFamily="34" charset="0"/>
            </a:endParaRPr>
          </a:p>
          <a:p>
            <a:pPr eaLnBrk="1" hangingPunct="1">
              <a:spcBef>
                <a:spcPct val="0"/>
              </a:spcBef>
              <a:defRPr/>
            </a:pPr>
            <a:r>
              <a:rPr lang="en-US" sz="1100" baseline="0" dirty="0">
                <a:latin typeface="Verdana" pitchFamily="34" charset="0"/>
                <a:ea typeface="Verdana" pitchFamily="34" charset="0"/>
                <a:cs typeface="Verdana" pitchFamily="34" charset="0"/>
              </a:rPr>
              <a:t>You see transportation, family &amp; friends, health, chemical dependency , mental health, housing, debt, and child care appear in both models.  Does that surprise you?</a:t>
            </a:r>
          </a:p>
          <a:p>
            <a:pPr eaLnBrk="1" hangingPunct="1">
              <a:spcBef>
                <a:spcPct val="0"/>
              </a:spcBef>
              <a:defRPr/>
            </a:pPr>
            <a:endParaRPr lang="en-US" sz="1100" baseline="0" dirty="0">
              <a:latin typeface="Verdana" pitchFamily="34" charset="0"/>
              <a:ea typeface="Verdana" pitchFamily="34" charset="0"/>
              <a:cs typeface="Verdana" pitchFamily="34" charset="0"/>
            </a:endParaRPr>
          </a:p>
          <a:p>
            <a:pPr eaLnBrk="1" hangingPunct="1">
              <a:spcBef>
                <a:spcPct val="0"/>
              </a:spcBef>
              <a:defRPr/>
            </a:pPr>
            <a:r>
              <a:rPr lang="en-US" sz="1100" baseline="0" dirty="0">
                <a:latin typeface="Verdana" pitchFamily="34" charset="0"/>
                <a:ea typeface="Verdana" pitchFamily="34" charset="0"/>
                <a:cs typeface="Verdana" pitchFamily="34" charset="0"/>
              </a:rPr>
              <a:t>Notice in poverty you have job – in middle class you have career.  Is there a difference?</a:t>
            </a:r>
          </a:p>
          <a:p>
            <a:pPr eaLnBrk="1" hangingPunct="1">
              <a:spcBef>
                <a:spcPct val="0"/>
              </a:spcBef>
              <a:defRPr/>
            </a:pPr>
            <a:endParaRPr lang="en-US" sz="1100" baseline="0" dirty="0">
              <a:latin typeface="Verdana" pitchFamily="34" charset="0"/>
              <a:ea typeface="Verdana" pitchFamily="34" charset="0"/>
              <a:cs typeface="Verdana" pitchFamily="34" charset="0"/>
            </a:endParaRPr>
          </a:p>
          <a:p>
            <a:pPr eaLnBrk="1" hangingPunct="1">
              <a:spcBef>
                <a:spcPct val="0"/>
              </a:spcBef>
              <a:defRPr/>
            </a:pPr>
            <a:r>
              <a:rPr lang="en-US" sz="1100" baseline="0" dirty="0">
                <a:latin typeface="Verdana" pitchFamily="34" charset="0"/>
                <a:ea typeface="Verdana" pitchFamily="34" charset="0"/>
                <a:cs typeface="Verdana" pitchFamily="34" charset="0"/>
              </a:rPr>
              <a:t>We all have stress in our lives.  If you are a person living in middle class, how do you relieve stress?  - vacations, hobbies and sports.  </a:t>
            </a:r>
          </a:p>
          <a:p>
            <a:pPr eaLnBrk="1" hangingPunct="1">
              <a:spcBef>
                <a:spcPct val="0"/>
              </a:spcBef>
              <a:defRPr/>
            </a:pPr>
            <a:endParaRPr lang="en-US" sz="1100" baseline="0" dirty="0">
              <a:latin typeface="Verdana" pitchFamily="34" charset="0"/>
              <a:ea typeface="Verdana" pitchFamily="34" charset="0"/>
              <a:cs typeface="Verdana" pitchFamily="34" charset="0"/>
            </a:endParaRPr>
          </a:p>
          <a:p>
            <a:pPr eaLnBrk="1" hangingPunct="1">
              <a:spcBef>
                <a:spcPct val="0"/>
              </a:spcBef>
              <a:defRPr/>
            </a:pPr>
            <a:r>
              <a:rPr lang="en-US" sz="1100" baseline="0" dirty="0">
                <a:latin typeface="Verdana" pitchFamily="34" charset="0"/>
                <a:ea typeface="Verdana" pitchFamily="34" charset="0"/>
                <a:cs typeface="Verdana" pitchFamily="34" charset="0"/>
              </a:rPr>
              <a:t>Living in poverty is stressful.  They live in what Dr Payne calls the Tyranny of the moment – putting out one fire after another.  Since people living In poverty can’t afford to travel to DisneyLand or Hawaii, how do they relieve stress?   - entertainment – the big screen TV.</a:t>
            </a:r>
          </a:p>
          <a:p>
            <a:pPr eaLnBrk="1" hangingPunct="1">
              <a:spcBef>
                <a:spcPct val="0"/>
              </a:spcBef>
              <a:defRPr/>
            </a:pPr>
            <a:endParaRPr lang="en-US" sz="1100" baseline="0" dirty="0">
              <a:latin typeface="Verdana" pitchFamily="34" charset="0"/>
              <a:ea typeface="Verdana" pitchFamily="34" charset="0"/>
              <a:cs typeface="Verdana" pitchFamily="34" charset="0"/>
            </a:endParaRPr>
          </a:p>
          <a:p>
            <a:pPr eaLnBrk="1" hangingPunct="1">
              <a:spcBef>
                <a:spcPct val="0"/>
              </a:spcBef>
              <a:defRPr/>
            </a:pPr>
            <a:r>
              <a:rPr lang="en-US" sz="1100" baseline="0" dirty="0">
                <a:latin typeface="Verdana" pitchFamily="34" charset="0"/>
                <a:ea typeface="Verdana" pitchFamily="34" charset="0"/>
                <a:cs typeface="Verdana" pitchFamily="34" charset="0"/>
              </a:rPr>
              <a:t>Not sure if you noticed, but education and retirement are in the middle class but absent from the poverty model.  Why is that?</a:t>
            </a:r>
          </a:p>
          <a:p>
            <a:pPr eaLnBrk="1" hangingPunct="1">
              <a:spcBef>
                <a:spcPct val="0"/>
              </a:spcBef>
              <a:defRPr/>
            </a:pPr>
            <a:endParaRPr lang="en-US" sz="1100" dirty="0">
              <a:latin typeface="Verdana" pitchFamily="34" charset="0"/>
              <a:ea typeface="Verdana" pitchFamily="34" charset="0"/>
              <a:cs typeface="Verdana" pitchFamily="34" charset="0"/>
            </a:endParaRPr>
          </a:p>
          <a:p>
            <a:pPr defTabSz="886236" eaLnBrk="1" hangingPunct="1">
              <a:spcBef>
                <a:spcPct val="0"/>
              </a:spcBef>
              <a:defRPr/>
            </a:pPr>
            <a:r>
              <a:rPr lang="en-US" sz="1100" dirty="0">
                <a:latin typeface="Verdana" pitchFamily="34" charset="0"/>
                <a:ea typeface="Verdana" pitchFamily="34" charset="0"/>
                <a:cs typeface="Verdana" pitchFamily="34" charset="0"/>
              </a:rPr>
              <a:t>A mental model quickly gives you the big picture and can give you insights into the “why.” For example, in poverty </a:t>
            </a:r>
            <a:r>
              <a:rPr lang="en-US" sz="1100" b="1" dirty="0">
                <a:latin typeface="Verdana" pitchFamily="34" charset="0"/>
                <a:ea typeface="Verdana" pitchFamily="34" charset="0"/>
                <a:cs typeface="Verdana" pitchFamily="34" charset="0"/>
              </a:rPr>
              <a:t>you need people </a:t>
            </a:r>
            <a:r>
              <a:rPr lang="en-US" sz="1100" dirty="0">
                <a:latin typeface="Verdana" pitchFamily="34" charset="0"/>
                <a:ea typeface="Verdana" pitchFamily="34" charset="0"/>
                <a:cs typeface="Verdana" pitchFamily="34" charset="0"/>
              </a:rPr>
              <a:t>to just to “get by” by to survive - - that’s why “relationships” are critical in generational poverty.  That is why if a person living in poverty believes his boss does not like him, he will quit that job without having another job lined up.  A person in Middle class wouldn’t do that, but in poverty it is relationship that help sustain us.</a:t>
            </a: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405850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81038"/>
            <a:ext cx="4537075" cy="3403600"/>
          </a:xfrm>
          <a:prstGeom prst="rect">
            <a:avLst/>
          </a:prstGeom>
        </p:spPr>
      </p:sp>
      <p:sp>
        <p:nvSpPr>
          <p:cNvPr id="3" name="Notes Placeholder 2"/>
          <p:cNvSpPr>
            <a:spLocks noGrp="1"/>
          </p:cNvSpPr>
          <p:nvPr>
            <p:ph type="body" idx="1"/>
          </p:nvPr>
        </p:nvSpPr>
        <p:spPr>
          <a:xfrm>
            <a:off x="686099" y="4312030"/>
            <a:ext cx="5485805" cy="4646232"/>
          </a:xfrm>
          <a:prstGeom prst="rect">
            <a:avLst/>
          </a:prstGeom>
        </p:spPr>
        <p:txBody>
          <a:bodyPr>
            <a:normAutofit/>
          </a:bodyPr>
          <a:lstStyle/>
          <a:p>
            <a:r>
              <a:rPr lang="en-US" sz="1200" dirty="0">
                <a:latin typeface="Verdana" pitchFamily="34" charset="0"/>
                <a:ea typeface="Verdana" pitchFamily="34" charset="0"/>
                <a:cs typeface="Verdana" pitchFamily="34" charset="0"/>
              </a:rPr>
              <a:t>Let’s start this next section with 2 questions:   quickly jot your answers on a slip of paper. </a:t>
            </a:r>
          </a:p>
          <a:p>
            <a:r>
              <a:rPr lang="en-US" sz="1200" dirty="0">
                <a:latin typeface="Verdana" pitchFamily="34" charset="0"/>
                <a:ea typeface="Verdana" pitchFamily="34" charset="0"/>
                <a:cs typeface="Verdana" pitchFamily="34" charset="0"/>
              </a:rPr>
              <a:t>What do people</a:t>
            </a:r>
            <a:r>
              <a:rPr lang="en-US" sz="1200" baseline="0" dirty="0">
                <a:latin typeface="Verdana" pitchFamily="34" charset="0"/>
                <a:ea typeface="Verdana" pitchFamily="34" charset="0"/>
                <a:cs typeface="Verdana" pitchFamily="34" charset="0"/>
              </a:rPr>
              <a:t> say causes poverty?</a:t>
            </a:r>
          </a:p>
          <a:p>
            <a:r>
              <a:rPr lang="en-US" sz="1200" baseline="0" dirty="0">
                <a:latin typeface="Verdana" pitchFamily="34" charset="0"/>
                <a:ea typeface="Verdana" pitchFamily="34" charset="0"/>
                <a:cs typeface="Verdana" pitchFamily="34" charset="0"/>
              </a:rPr>
              <a:t>What do you  say causes poverty?</a:t>
            </a:r>
            <a:endParaRPr lang="en-US" sz="1200" dirty="0">
              <a:latin typeface="Verdana" pitchFamily="34" charset="0"/>
              <a:ea typeface="Verdana" pitchFamily="34" charset="0"/>
              <a:cs typeface="Verdana" pitchFamily="34" charset="0"/>
            </a:endParaRPr>
          </a:p>
          <a:p>
            <a:endParaRPr lang="en-US" sz="1200" dirty="0">
              <a:latin typeface="Verdana" pitchFamily="34" charset="0"/>
              <a:ea typeface="Verdana" pitchFamily="34" charset="0"/>
              <a:cs typeface="Verdana" pitchFamily="34" charset="0"/>
            </a:endParaRPr>
          </a:p>
          <a:p>
            <a:endParaRPr lang="en-US" sz="1200"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0"/>
          </p:nvPr>
        </p:nvSpPr>
        <p:spPr/>
        <p:txBody>
          <a:bodyPr/>
          <a:lstStyle/>
          <a:p>
            <a:r>
              <a:rPr lang="en-US" dirty="0">
                <a:solidFill>
                  <a:srgbClr val="000000"/>
                </a:solidFill>
              </a:rPr>
              <a:t> Slide </a:t>
            </a:r>
            <a:fld id="{5A5697F9-050B-4A44-9FD3-DB1C0F82E6CB}"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63764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b="0"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solidFill>
                <a:srgbClr val="073E87"/>
              </a:solidFill>
            </a:endParaRPr>
          </a:p>
        </p:txBody>
      </p:sp>
      <p:sp>
        <p:nvSpPr>
          <p:cNvPr id="5" name="Footer Placeholder 4"/>
          <p:cNvSpPr>
            <a:spLocks noGrp="1"/>
          </p:cNvSpPr>
          <p:nvPr>
            <p:ph type="ftr" sz="quarter" idx="11"/>
          </p:nvPr>
        </p:nvSpPr>
        <p:spPr/>
        <p:txBody>
          <a:bodyPr/>
          <a:lstStyle/>
          <a:p>
            <a:pPr>
              <a:defRPr/>
            </a:pPr>
            <a:r>
              <a:rPr lang="en-US" dirty="0">
                <a:solidFill>
                  <a:srgbClr val="073E87"/>
                </a:solidFill>
              </a:rPr>
              <a:t>Transforming Lives...Ending poverty through systemic change</a:t>
            </a:r>
          </a:p>
        </p:txBody>
      </p:sp>
      <p:sp>
        <p:nvSpPr>
          <p:cNvPr id="6" name="Slide Number Placeholder 5"/>
          <p:cNvSpPr>
            <a:spLocks noGrp="1"/>
          </p:cNvSpPr>
          <p:nvPr>
            <p:ph type="sldNum" sz="quarter" idx="12"/>
          </p:nvPr>
        </p:nvSpPr>
        <p:spPr/>
        <p:txBody>
          <a:bodyPr/>
          <a:lstStyle/>
          <a:p>
            <a:pPr>
              <a:defRPr/>
            </a:pPr>
            <a:fld id="{F2CCB194-AB47-4F71-A116-12FC4C093E65}" type="slidenum">
              <a:rPr lang="en-US" smtClean="0">
                <a:solidFill>
                  <a:srgbClr val="073E87"/>
                </a:solidFill>
              </a:rPr>
              <a:pPr>
                <a:defRPr/>
              </a:pPr>
              <a:t>‹#›</a:t>
            </a:fld>
            <a:endParaRPr lang="en-US" dirty="0">
              <a:solidFill>
                <a:srgbClr val="073E87"/>
              </a:solidFill>
            </a:endParaRPr>
          </a:p>
        </p:txBody>
      </p:sp>
    </p:spTree>
    <p:extLst>
      <p:ext uri="{BB962C8B-B14F-4D97-AF65-F5344CB8AC3E}">
        <p14:creationId xmlns:p14="http://schemas.microsoft.com/office/powerpoint/2010/main" val="1444017848"/>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srgbClr val="073E87"/>
              </a:solidFill>
            </a:endParaRPr>
          </a:p>
        </p:txBody>
      </p:sp>
      <p:sp>
        <p:nvSpPr>
          <p:cNvPr id="5" name="Footer Placeholder 4"/>
          <p:cNvSpPr>
            <a:spLocks noGrp="1"/>
          </p:cNvSpPr>
          <p:nvPr>
            <p:ph type="ftr" sz="quarter" idx="11"/>
          </p:nvPr>
        </p:nvSpPr>
        <p:spPr/>
        <p:txBody>
          <a:bodyPr/>
          <a:lstStyle/>
          <a:p>
            <a:pPr>
              <a:defRPr/>
            </a:pPr>
            <a:r>
              <a:rPr lang="en-US" dirty="0">
                <a:solidFill>
                  <a:srgbClr val="073E87"/>
                </a:solidFill>
              </a:rPr>
              <a:t>Transforming Lives...Ending poverty through systemic change</a:t>
            </a:r>
          </a:p>
        </p:txBody>
      </p:sp>
      <p:sp>
        <p:nvSpPr>
          <p:cNvPr id="6" name="Slide Number Placeholder 5"/>
          <p:cNvSpPr>
            <a:spLocks noGrp="1"/>
          </p:cNvSpPr>
          <p:nvPr>
            <p:ph type="sldNum" sz="quarter" idx="12"/>
          </p:nvPr>
        </p:nvSpPr>
        <p:spPr/>
        <p:txBody>
          <a:bodyPr/>
          <a:lstStyle/>
          <a:p>
            <a:pPr>
              <a:defRPr/>
            </a:pPr>
            <a:fld id="{78FCDC6D-0433-4AAB-91E1-B829007270FC}" type="slidenum">
              <a:rPr lang="en-US" smtClean="0">
                <a:solidFill>
                  <a:srgbClr val="073E87"/>
                </a:solidFill>
              </a:rPr>
              <a:pPr>
                <a:defRPr/>
              </a:pPr>
              <a:t>‹#›</a:t>
            </a:fld>
            <a:endParaRPr lang="en-US" dirty="0">
              <a:solidFill>
                <a:srgbClr val="073E87"/>
              </a:solidFill>
            </a:endParaRPr>
          </a:p>
        </p:txBody>
      </p:sp>
    </p:spTree>
    <p:extLst>
      <p:ext uri="{BB962C8B-B14F-4D97-AF65-F5344CB8AC3E}">
        <p14:creationId xmlns:p14="http://schemas.microsoft.com/office/powerpoint/2010/main" val="338821038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b="0" dirty="0">
              <a:solidFill>
                <a:prstClr val="white"/>
              </a:solidFill>
            </a:endParaRPr>
          </a:p>
        </p:txBody>
      </p:sp>
      <p:sp>
        <p:nvSpPr>
          <p:cNvPr id="4" name="Date Placeholder 3"/>
          <p:cNvSpPr>
            <a:spLocks noGrp="1"/>
          </p:cNvSpPr>
          <p:nvPr>
            <p:ph type="dt" sz="half" idx="10"/>
          </p:nvPr>
        </p:nvSpPr>
        <p:spPr/>
        <p:txBody>
          <a:bodyPr/>
          <a:lstStyle/>
          <a:p>
            <a:pPr>
              <a:defRPr/>
            </a:pPr>
            <a:endParaRPr lang="en-US" dirty="0">
              <a:solidFill>
                <a:srgbClr val="073E87"/>
              </a:solidFill>
            </a:endParaRPr>
          </a:p>
        </p:txBody>
      </p:sp>
      <p:sp>
        <p:nvSpPr>
          <p:cNvPr id="5" name="Footer Placeholder 4"/>
          <p:cNvSpPr>
            <a:spLocks noGrp="1"/>
          </p:cNvSpPr>
          <p:nvPr>
            <p:ph type="ftr" sz="quarter" idx="11"/>
          </p:nvPr>
        </p:nvSpPr>
        <p:spPr/>
        <p:txBody>
          <a:bodyPr/>
          <a:lstStyle/>
          <a:p>
            <a:pPr>
              <a:defRPr/>
            </a:pPr>
            <a:r>
              <a:rPr lang="en-US" dirty="0">
                <a:solidFill>
                  <a:srgbClr val="073E87"/>
                </a:solidFill>
              </a:rPr>
              <a:t>Transforming Lives...Ending poverty through systemic change</a:t>
            </a:r>
          </a:p>
        </p:txBody>
      </p:sp>
      <p:sp>
        <p:nvSpPr>
          <p:cNvPr id="6" name="Slide Number Placeholder 5"/>
          <p:cNvSpPr>
            <a:spLocks noGrp="1"/>
          </p:cNvSpPr>
          <p:nvPr>
            <p:ph type="sldNum" sz="quarter" idx="12"/>
          </p:nvPr>
        </p:nvSpPr>
        <p:spPr/>
        <p:txBody>
          <a:bodyPr/>
          <a:lstStyle/>
          <a:p>
            <a:pPr>
              <a:defRPr/>
            </a:pPr>
            <a:fld id="{9645419E-8D0E-4CCC-8768-AE1B8C855D86}" type="slidenum">
              <a:rPr lang="en-US" smtClean="0">
                <a:solidFill>
                  <a:srgbClr val="073E87"/>
                </a:solidFill>
              </a:rPr>
              <a:pPr>
                <a:def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862466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dirty="0">
              <a:solidFill>
                <a:srgbClr val="073E87"/>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dirty="0">
                <a:solidFill>
                  <a:srgbClr val="073E87"/>
                </a:solidFill>
              </a:rPr>
              <a:t>Transforming Lives...Ending poverty through systemic change</a:t>
            </a: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559B117C-371D-4ECD-99BE-B5E97B123A19}" type="slidenum">
              <a:rPr lang="en-US">
                <a:solidFill>
                  <a:srgbClr val="073E87"/>
                </a:solidFill>
              </a:rPr>
              <a:pPr>
                <a:defRPr/>
              </a:pPr>
              <a:t>‹#›</a:t>
            </a:fld>
            <a:endParaRPr lang="en-US" dirty="0">
              <a:solidFill>
                <a:srgbClr val="073E87"/>
              </a:solidFill>
            </a:endParaRPr>
          </a:p>
        </p:txBody>
      </p:sp>
    </p:spTree>
    <p:extLst>
      <p:ext uri="{BB962C8B-B14F-4D97-AF65-F5344CB8AC3E}">
        <p14:creationId xmlns:p14="http://schemas.microsoft.com/office/powerpoint/2010/main" val="82399358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srgbClr val="073E87"/>
              </a:solidFill>
            </a:endParaRPr>
          </a:p>
        </p:txBody>
      </p:sp>
      <p:sp>
        <p:nvSpPr>
          <p:cNvPr id="5" name="Footer Placeholder 4"/>
          <p:cNvSpPr>
            <a:spLocks noGrp="1"/>
          </p:cNvSpPr>
          <p:nvPr>
            <p:ph type="ftr" sz="quarter" idx="11"/>
          </p:nvPr>
        </p:nvSpPr>
        <p:spPr/>
        <p:txBody>
          <a:bodyPr/>
          <a:lstStyle/>
          <a:p>
            <a:pPr>
              <a:defRPr/>
            </a:pPr>
            <a:r>
              <a:rPr lang="en-US" dirty="0">
                <a:solidFill>
                  <a:srgbClr val="073E87"/>
                </a:solidFill>
              </a:rPr>
              <a:t>Transforming Lives...Ending poverty through systemic change</a:t>
            </a:r>
          </a:p>
        </p:txBody>
      </p:sp>
      <p:sp>
        <p:nvSpPr>
          <p:cNvPr id="6" name="Slide Number Placeholder 5"/>
          <p:cNvSpPr>
            <a:spLocks noGrp="1"/>
          </p:cNvSpPr>
          <p:nvPr>
            <p:ph type="sldNum" sz="quarter" idx="12"/>
          </p:nvPr>
        </p:nvSpPr>
        <p:spPr/>
        <p:txBody>
          <a:bodyPr/>
          <a:lstStyle/>
          <a:p>
            <a:pPr>
              <a:defRPr/>
            </a:pPr>
            <a:fld id="{69541DB1-D784-4054-B4E5-EC0C401566E2}" type="slidenum">
              <a:rPr lang="en-US" smtClean="0">
                <a:solidFill>
                  <a:srgbClr val="073E87"/>
                </a:solidFill>
              </a:rPr>
              <a:pPr>
                <a:defRPr/>
              </a:pPr>
              <a:t>‹#›</a:t>
            </a:fld>
            <a:endParaRPr lang="en-US" dirty="0">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181275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b="0"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073E87"/>
              </a:solidFill>
            </a:endParaRPr>
          </a:p>
        </p:txBody>
      </p:sp>
      <p:sp>
        <p:nvSpPr>
          <p:cNvPr id="5" name="Footer Placeholder 4"/>
          <p:cNvSpPr>
            <a:spLocks noGrp="1"/>
          </p:cNvSpPr>
          <p:nvPr>
            <p:ph type="ftr" sz="quarter" idx="11"/>
          </p:nvPr>
        </p:nvSpPr>
        <p:spPr/>
        <p:txBody>
          <a:bodyPr/>
          <a:lstStyle/>
          <a:p>
            <a:pPr>
              <a:defRPr/>
            </a:pPr>
            <a:r>
              <a:rPr lang="en-US" dirty="0">
                <a:solidFill>
                  <a:srgbClr val="073E87"/>
                </a:solidFill>
              </a:rPr>
              <a:t>Transforming Lives...Ending poverty through systemic change</a:t>
            </a:r>
          </a:p>
        </p:txBody>
      </p:sp>
      <p:sp>
        <p:nvSpPr>
          <p:cNvPr id="6" name="Slide Number Placeholder 5"/>
          <p:cNvSpPr>
            <a:spLocks noGrp="1"/>
          </p:cNvSpPr>
          <p:nvPr>
            <p:ph type="sldNum" sz="quarter" idx="12"/>
          </p:nvPr>
        </p:nvSpPr>
        <p:spPr/>
        <p:txBody>
          <a:bodyPr/>
          <a:lstStyle/>
          <a:p>
            <a:pPr>
              <a:defRPr/>
            </a:pPr>
            <a:fld id="{C8D9BD14-F530-45E4-AF68-A85B5830C867}" type="slidenum">
              <a:rPr lang="en-US" smtClean="0">
                <a:solidFill>
                  <a:srgbClr val="073E87"/>
                </a:solidFill>
              </a:rPr>
              <a:pPr>
                <a:defRPr/>
              </a:pPr>
              <a:t>‹#›</a:t>
            </a:fld>
            <a:endParaRPr lang="en-US" dirty="0">
              <a:solidFill>
                <a:srgbClr val="073E87"/>
              </a:solidFill>
            </a:endParaRPr>
          </a:p>
        </p:txBody>
      </p:sp>
    </p:spTree>
    <p:extLst>
      <p:ext uri="{BB962C8B-B14F-4D97-AF65-F5344CB8AC3E}">
        <p14:creationId xmlns:p14="http://schemas.microsoft.com/office/powerpoint/2010/main" val="311315673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en-US" dirty="0">
              <a:solidFill>
                <a:srgbClr val="073E87"/>
              </a:solidFill>
            </a:endParaRPr>
          </a:p>
        </p:txBody>
      </p:sp>
      <p:sp>
        <p:nvSpPr>
          <p:cNvPr id="6" name="Footer Placeholder 5"/>
          <p:cNvSpPr>
            <a:spLocks noGrp="1"/>
          </p:cNvSpPr>
          <p:nvPr>
            <p:ph type="ftr" sz="quarter" idx="11"/>
          </p:nvPr>
        </p:nvSpPr>
        <p:spPr/>
        <p:txBody>
          <a:bodyPr/>
          <a:lstStyle/>
          <a:p>
            <a:pPr>
              <a:defRPr/>
            </a:pPr>
            <a:r>
              <a:rPr lang="en-US" dirty="0">
                <a:solidFill>
                  <a:srgbClr val="073E87"/>
                </a:solidFill>
              </a:rPr>
              <a:t>Transforming Lives...Ending poverty through systemic change</a:t>
            </a:r>
          </a:p>
        </p:txBody>
      </p:sp>
      <p:sp>
        <p:nvSpPr>
          <p:cNvPr id="7" name="Slide Number Placeholder 6"/>
          <p:cNvSpPr>
            <a:spLocks noGrp="1"/>
          </p:cNvSpPr>
          <p:nvPr>
            <p:ph type="sldNum" sz="quarter" idx="12"/>
          </p:nvPr>
        </p:nvSpPr>
        <p:spPr/>
        <p:txBody>
          <a:bodyPr/>
          <a:lstStyle/>
          <a:p>
            <a:pPr>
              <a:defRPr/>
            </a:pPr>
            <a:fld id="{C8222FA3-2829-42EB-A082-5720DA6E6BCB}" type="slidenum">
              <a:rPr lang="en-US" smtClean="0">
                <a:solidFill>
                  <a:srgbClr val="073E87"/>
                </a:solidFill>
              </a:rPr>
              <a:pPr>
                <a:def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791272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srgbClr val="073E87"/>
              </a:solidFill>
            </a:endParaRPr>
          </a:p>
        </p:txBody>
      </p:sp>
      <p:sp>
        <p:nvSpPr>
          <p:cNvPr id="8" name="Footer Placeholder 7"/>
          <p:cNvSpPr>
            <a:spLocks noGrp="1"/>
          </p:cNvSpPr>
          <p:nvPr>
            <p:ph type="ftr" sz="quarter" idx="11"/>
          </p:nvPr>
        </p:nvSpPr>
        <p:spPr/>
        <p:txBody>
          <a:bodyPr/>
          <a:lstStyle/>
          <a:p>
            <a:pPr>
              <a:defRPr/>
            </a:pPr>
            <a:r>
              <a:rPr lang="en-US" dirty="0">
                <a:solidFill>
                  <a:srgbClr val="073E87"/>
                </a:solidFill>
              </a:rPr>
              <a:t>Transforming Lives...Ending poverty through systemic change</a:t>
            </a:r>
          </a:p>
        </p:txBody>
      </p:sp>
      <p:sp>
        <p:nvSpPr>
          <p:cNvPr id="9" name="Slide Number Placeholder 8"/>
          <p:cNvSpPr>
            <a:spLocks noGrp="1"/>
          </p:cNvSpPr>
          <p:nvPr>
            <p:ph type="sldNum" sz="quarter" idx="12"/>
          </p:nvPr>
        </p:nvSpPr>
        <p:spPr/>
        <p:txBody>
          <a:bodyPr/>
          <a:lstStyle/>
          <a:p>
            <a:pPr>
              <a:defRPr/>
            </a:pPr>
            <a:fld id="{191A3775-43F5-4A6F-A2E0-FCDAD190CBBD}" type="slidenum">
              <a:rPr lang="en-US" smtClean="0">
                <a:solidFill>
                  <a:srgbClr val="073E87"/>
                </a:solidFill>
              </a:rPr>
              <a:pPr>
                <a:defRPr/>
              </a:pPr>
              <a:t>‹#›</a:t>
            </a:fld>
            <a:endParaRPr lang="en-US" dirty="0">
              <a:solidFill>
                <a:srgbClr val="073E87"/>
              </a:solidFill>
            </a:endParaRPr>
          </a:p>
        </p:txBody>
      </p:sp>
    </p:spTree>
    <p:extLst>
      <p:ext uri="{BB962C8B-B14F-4D97-AF65-F5344CB8AC3E}">
        <p14:creationId xmlns:p14="http://schemas.microsoft.com/office/powerpoint/2010/main" val="88522408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solidFill>
                <a:srgbClr val="073E87"/>
              </a:solidFill>
            </a:endParaRPr>
          </a:p>
        </p:txBody>
      </p:sp>
      <p:sp>
        <p:nvSpPr>
          <p:cNvPr id="4" name="Footer Placeholder 3"/>
          <p:cNvSpPr>
            <a:spLocks noGrp="1"/>
          </p:cNvSpPr>
          <p:nvPr>
            <p:ph type="ftr" sz="quarter" idx="11"/>
          </p:nvPr>
        </p:nvSpPr>
        <p:spPr/>
        <p:txBody>
          <a:bodyPr/>
          <a:lstStyle/>
          <a:p>
            <a:pPr>
              <a:defRPr/>
            </a:pPr>
            <a:r>
              <a:rPr lang="en-US" dirty="0">
                <a:solidFill>
                  <a:srgbClr val="073E87"/>
                </a:solidFill>
              </a:rPr>
              <a:t>Transforming Lives...Ending poverty through systemic change</a:t>
            </a:r>
          </a:p>
        </p:txBody>
      </p:sp>
      <p:sp>
        <p:nvSpPr>
          <p:cNvPr id="5" name="Slide Number Placeholder 4"/>
          <p:cNvSpPr>
            <a:spLocks noGrp="1"/>
          </p:cNvSpPr>
          <p:nvPr>
            <p:ph type="sldNum" sz="quarter" idx="12"/>
          </p:nvPr>
        </p:nvSpPr>
        <p:spPr/>
        <p:txBody>
          <a:bodyPr/>
          <a:lstStyle/>
          <a:p>
            <a:pPr>
              <a:defRPr/>
            </a:pPr>
            <a:fld id="{C5D5A080-95B6-4FB2-B7D5-1A57D9A8E8D8}" type="slidenum">
              <a:rPr lang="en-US" smtClean="0">
                <a:solidFill>
                  <a:srgbClr val="073E87"/>
                </a:solidFill>
              </a:rPr>
              <a:pPr>
                <a:defRPr/>
              </a:pPr>
              <a:t>‹#›</a:t>
            </a:fld>
            <a:endParaRPr lang="en-US" dirty="0">
              <a:solidFill>
                <a:srgbClr val="073E87"/>
              </a:solidFill>
            </a:endParaRPr>
          </a:p>
        </p:txBody>
      </p:sp>
    </p:spTree>
    <p:extLst>
      <p:ext uri="{BB962C8B-B14F-4D97-AF65-F5344CB8AC3E}">
        <p14:creationId xmlns:p14="http://schemas.microsoft.com/office/powerpoint/2010/main" val="3846217516"/>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b="0"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grpSp>
      <p:sp>
        <p:nvSpPr>
          <p:cNvPr id="2" name="Date Placeholder 1"/>
          <p:cNvSpPr>
            <a:spLocks noGrp="1"/>
          </p:cNvSpPr>
          <p:nvPr>
            <p:ph type="dt" sz="half" idx="10"/>
          </p:nvPr>
        </p:nvSpPr>
        <p:spPr/>
        <p:txBody>
          <a:bodyPr/>
          <a:lstStyle/>
          <a:p>
            <a:pPr>
              <a:defRPr/>
            </a:pPr>
            <a:endParaRPr lang="en-US" dirty="0">
              <a:solidFill>
                <a:srgbClr val="073E87"/>
              </a:solidFill>
            </a:endParaRPr>
          </a:p>
        </p:txBody>
      </p:sp>
      <p:sp>
        <p:nvSpPr>
          <p:cNvPr id="3" name="Footer Placeholder 2"/>
          <p:cNvSpPr>
            <a:spLocks noGrp="1"/>
          </p:cNvSpPr>
          <p:nvPr>
            <p:ph type="ftr" sz="quarter" idx="11"/>
          </p:nvPr>
        </p:nvSpPr>
        <p:spPr/>
        <p:txBody>
          <a:bodyPr/>
          <a:lstStyle/>
          <a:p>
            <a:pPr>
              <a:defRPr/>
            </a:pPr>
            <a:r>
              <a:rPr lang="en-US" dirty="0">
                <a:solidFill>
                  <a:srgbClr val="073E87"/>
                </a:solidFill>
              </a:rPr>
              <a:t>Transforming Lives...Ending poverty through systemic change</a:t>
            </a:r>
          </a:p>
        </p:txBody>
      </p:sp>
      <p:sp>
        <p:nvSpPr>
          <p:cNvPr id="4" name="Slide Number Placeholder 3"/>
          <p:cNvSpPr>
            <a:spLocks noGrp="1"/>
          </p:cNvSpPr>
          <p:nvPr>
            <p:ph type="sldNum" sz="quarter" idx="12"/>
          </p:nvPr>
        </p:nvSpPr>
        <p:spPr/>
        <p:txBody>
          <a:bodyPr/>
          <a:lstStyle/>
          <a:p>
            <a:pPr>
              <a:defRPr/>
            </a:pPr>
            <a:fld id="{8A534E10-69C0-49FC-B77B-6EDD058A911D}" type="slidenum">
              <a:rPr lang="en-US" smtClean="0">
                <a:solidFill>
                  <a:srgbClr val="073E87"/>
                </a:solidFill>
              </a:rPr>
              <a:pPr>
                <a:defRPr/>
              </a:pPr>
              <a:t>‹#›</a:t>
            </a:fld>
            <a:endParaRPr lang="en-US" dirty="0">
              <a:solidFill>
                <a:srgbClr val="073E87"/>
              </a:solidFill>
            </a:endParaRPr>
          </a:p>
        </p:txBody>
      </p:sp>
    </p:spTree>
    <p:extLst>
      <p:ext uri="{BB962C8B-B14F-4D97-AF65-F5344CB8AC3E}">
        <p14:creationId xmlns:p14="http://schemas.microsoft.com/office/powerpoint/2010/main" val="390231547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b="0" dirty="0">
              <a:solidFill>
                <a:prstClr val="white"/>
              </a:solidFill>
            </a:endParaRPr>
          </a:p>
        </p:txBody>
      </p:sp>
      <p:sp>
        <p:nvSpPr>
          <p:cNvPr id="5" name="Date Placeholder 4"/>
          <p:cNvSpPr>
            <a:spLocks noGrp="1"/>
          </p:cNvSpPr>
          <p:nvPr>
            <p:ph type="dt" sz="half" idx="10"/>
          </p:nvPr>
        </p:nvSpPr>
        <p:spPr/>
        <p:txBody>
          <a:bodyPr/>
          <a:lstStyle/>
          <a:p>
            <a:pPr>
              <a:defRPr/>
            </a:pPr>
            <a:endParaRPr lang="en-US" dirty="0">
              <a:solidFill>
                <a:srgbClr val="073E87"/>
              </a:solidFill>
            </a:endParaRPr>
          </a:p>
        </p:txBody>
      </p:sp>
      <p:sp>
        <p:nvSpPr>
          <p:cNvPr id="6" name="Footer Placeholder 5"/>
          <p:cNvSpPr>
            <a:spLocks noGrp="1"/>
          </p:cNvSpPr>
          <p:nvPr>
            <p:ph type="ftr" sz="quarter" idx="11"/>
          </p:nvPr>
        </p:nvSpPr>
        <p:spPr/>
        <p:txBody>
          <a:bodyPr/>
          <a:lstStyle/>
          <a:p>
            <a:pPr>
              <a:defRPr/>
            </a:pPr>
            <a:r>
              <a:rPr lang="en-US" dirty="0">
                <a:solidFill>
                  <a:srgbClr val="073E87"/>
                </a:solidFill>
              </a:rPr>
              <a:t>Transforming Lives...Ending poverty through systemic change</a:t>
            </a:r>
          </a:p>
        </p:txBody>
      </p:sp>
      <p:sp>
        <p:nvSpPr>
          <p:cNvPr id="7" name="Slide Number Placeholder 6"/>
          <p:cNvSpPr>
            <a:spLocks noGrp="1"/>
          </p:cNvSpPr>
          <p:nvPr>
            <p:ph type="sldNum" sz="quarter" idx="12"/>
          </p:nvPr>
        </p:nvSpPr>
        <p:spPr/>
        <p:txBody>
          <a:bodyPr/>
          <a:lstStyle/>
          <a:p>
            <a:pPr>
              <a:defRPr/>
            </a:pPr>
            <a:fld id="{16830F65-6A42-4305-B2F9-1897DBFB60CA}" type="slidenum">
              <a:rPr lang="en-US" smtClean="0">
                <a:solidFill>
                  <a:srgbClr val="073E87"/>
                </a:solidFill>
              </a:rPr>
              <a:pPr>
                <a:def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227136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b="0"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73E87"/>
              </a:solidFill>
            </a:endParaRPr>
          </a:p>
        </p:txBody>
      </p:sp>
      <p:sp>
        <p:nvSpPr>
          <p:cNvPr id="6" name="Footer Placeholder 5"/>
          <p:cNvSpPr>
            <a:spLocks noGrp="1"/>
          </p:cNvSpPr>
          <p:nvPr>
            <p:ph type="ftr" sz="quarter" idx="11"/>
          </p:nvPr>
        </p:nvSpPr>
        <p:spPr/>
        <p:txBody>
          <a:bodyPr/>
          <a:lstStyle/>
          <a:p>
            <a:pPr>
              <a:defRPr/>
            </a:pPr>
            <a:r>
              <a:rPr lang="en-US" dirty="0">
                <a:solidFill>
                  <a:srgbClr val="073E87"/>
                </a:solidFill>
              </a:rPr>
              <a:t>Transforming Lives...Ending poverty through systemic change</a:t>
            </a:r>
          </a:p>
        </p:txBody>
      </p:sp>
      <p:sp>
        <p:nvSpPr>
          <p:cNvPr id="7" name="Slide Number Placeholder 6"/>
          <p:cNvSpPr>
            <a:spLocks noGrp="1"/>
          </p:cNvSpPr>
          <p:nvPr>
            <p:ph type="sldNum" sz="quarter" idx="12"/>
          </p:nvPr>
        </p:nvSpPr>
        <p:spPr/>
        <p:txBody>
          <a:bodyPr/>
          <a:lstStyle/>
          <a:p>
            <a:pPr>
              <a:defRPr/>
            </a:pPr>
            <a:fld id="{2317943C-4DAC-45A8-A71F-AA05C7B05DEC}" type="slidenum">
              <a:rPr lang="en-US" smtClean="0">
                <a:solidFill>
                  <a:srgbClr val="073E87"/>
                </a:solidFill>
              </a:rPr>
              <a:pPr>
                <a:def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98353669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b="0"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0" hangingPunct="0"/>
              <a:endParaRPr lang="en-US" b="0" dirty="0">
                <a:solidFill>
                  <a:prstClr val="black"/>
                </a:solidFill>
                <a:latin typeface="Verdana" pitchFamily="34" charset="0"/>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eaLnBrk="0" hangingPunct="0">
              <a:defRPr/>
            </a:pPr>
            <a:endParaRPr lang="en-US" b="0" dirty="0">
              <a:solidFill>
                <a:srgbClr val="073E87"/>
              </a:solidFill>
              <a:latin typeface="Verdana" pitchFamily="34" charset="0"/>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eaLnBrk="0" hangingPunct="0">
              <a:defRPr/>
            </a:pPr>
            <a:r>
              <a:rPr lang="en-US" b="0" dirty="0">
                <a:solidFill>
                  <a:srgbClr val="073E87"/>
                </a:solidFill>
                <a:latin typeface="Verdana" pitchFamily="34" charset="0"/>
              </a:rPr>
              <a:t>Transforming Lives...Ending poverty through systemic change</a:t>
            </a: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eaLnBrk="0" hangingPunct="0">
              <a:defRPr/>
            </a:pPr>
            <a:fld id="{1569A712-9F84-4102-AEEE-480965B5FC62}" type="slidenum">
              <a:rPr lang="en-US" b="0" smtClean="0">
                <a:solidFill>
                  <a:srgbClr val="073E87"/>
                </a:solidFill>
                <a:latin typeface="Verdana" pitchFamily="34" charset="0"/>
              </a:rPr>
              <a:pPr eaLnBrk="0" hangingPunct="0">
                <a:defRPr/>
              </a:pPr>
              <a:t>‹#›</a:t>
            </a:fld>
            <a:endParaRPr lang="en-US" b="0" dirty="0">
              <a:solidFill>
                <a:srgbClr val="073E87"/>
              </a:solidFill>
              <a:latin typeface="Verdana" pitchFamily="34" charset="0"/>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647910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ransition>
    <p:fade thruBlk="1"/>
  </p:transition>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Bridges 0ut of Poverty</a:t>
            </a:r>
          </a:p>
        </p:txBody>
      </p:sp>
      <p:sp>
        <p:nvSpPr>
          <p:cNvPr id="2" name="Content Placeholder 1"/>
          <p:cNvSpPr>
            <a:spLocks noGrp="1"/>
          </p:cNvSpPr>
          <p:nvPr>
            <p:ph idx="1"/>
          </p:nvPr>
        </p:nvSpPr>
        <p:spPr>
          <a:xfrm>
            <a:off x="914400" y="2514600"/>
            <a:ext cx="7645400" cy="4267200"/>
          </a:xfrm>
        </p:spPr>
        <p:txBody>
          <a:bodyPr>
            <a:noAutofit/>
          </a:bodyPr>
          <a:lstStyle/>
          <a:p>
            <a:pPr marL="0" indent="0" algn="ctr">
              <a:buNone/>
            </a:pPr>
            <a:r>
              <a:rPr lang="en-US" sz="6000" dirty="0"/>
              <a:t>Welcome to </a:t>
            </a:r>
          </a:p>
          <a:p>
            <a:pPr marL="0" indent="0" algn="ctr">
              <a:buNone/>
            </a:pPr>
            <a:r>
              <a:rPr lang="en-US" sz="6000" dirty="0"/>
              <a:t>An Overview of </a:t>
            </a:r>
          </a:p>
          <a:p>
            <a:pPr marL="0" indent="0" algn="ctr">
              <a:buNone/>
            </a:pPr>
            <a:r>
              <a:rPr lang="en-US" sz="6000" dirty="0"/>
              <a:t>Bridges Out of Poverty </a:t>
            </a:r>
          </a:p>
        </p:txBody>
      </p:sp>
    </p:spTree>
    <p:extLst>
      <p:ext uri="{BB962C8B-B14F-4D97-AF65-F5344CB8AC3E}">
        <p14:creationId xmlns:p14="http://schemas.microsoft.com/office/powerpoint/2010/main" val="1399341753"/>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1"/>
          </p:nvPr>
        </p:nvSpPr>
        <p:spPr>
          <a:xfrm>
            <a:off x="266700" y="2438400"/>
            <a:ext cx="8610600" cy="3733800"/>
          </a:xfrm>
        </p:spPr>
        <p:txBody>
          <a:bodyPr>
            <a:normAutofit/>
          </a:bodyPr>
          <a:lstStyle/>
          <a:p>
            <a:pPr eaLnBrk="1" hangingPunct="1">
              <a:spcBef>
                <a:spcPts val="1200"/>
              </a:spcBef>
              <a:buClrTx/>
              <a:buFont typeface="Wingdings" panose="05000000000000000000" pitchFamily="2" charset="2"/>
              <a:buChar char="Ø"/>
              <a:defRPr/>
            </a:pPr>
            <a:r>
              <a:rPr lang="en-US" sz="3600" dirty="0">
                <a:solidFill>
                  <a:schemeClr val="tx1"/>
                </a:solidFill>
              </a:rPr>
              <a:t>Causes of poverty:</a:t>
            </a:r>
          </a:p>
          <a:p>
            <a:pPr marL="971550" lvl="1" indent="-571500" eaLnBrk="1" hangingPunct="1">
              <a:buClrTx/>
              <a:buFont typeface="Wingdings" panose="05000000000000000000" pitchFamily="2" charset="2"/>
              <a:buChar char="Ø"/>
              <a:defRPr/>
            </a:pPr>
            <a:r>
              <a:rPr lang="en-US" sz="3600" dirty="0">
                <a:solidFill>
                  <a:schemeClr val="tx1"/>
                </a:solidFill>
              </a:rPr>
              <a:t>Behaviors of the Individual </a:t>
            </a:r>
          </a:p>
          <a:p>
            <a:pPr marL="971550" lvl="1" indent="-571500" eaLnBrk="1" hangingPunct="1">
              <a:buClrTx/>
              <a:buFont typeface="Wingdings" panose="05000000000000000000" pitchFamily="2" charset="2"/>
              <a:buChar char="Ø"/>
              <a:defRPr/>
            </a:pPr>
            <a:r>
              <a:rPr lang="en-US" sz="3600" dirty="0">
                <a:solidFill>
                  <a:schemeClr val="tx1"/>
                </a:solidFill>
              </a:rPr>
              <a:t>Community Human &amp; Social Capital</a:t>
            </a:r>
          </a:p>
          <a:p>
            <a:pPr marL="971550" lvl="1" indent="-571500" eaLnBrk="1" hangingPunct="1">
              <a:buClrTx/>
              <a:buFont typeface="Wingdings" panose="05000000000000000000" pitchFamily="2" charset="2"/>
              <a:buChar char="Ø"/>
              <a:defRPr/>
            </a:pPr>
            <a:r>
              <a:rPr lang="en-US" sz="3600" dirty="0">
                <a:solidFill>
                  <a:schemeClr val="tx1"/>
                </a:solidFill>
              </a:rPr>
              <a:t>Exploitation</a:t>
            </a:r>
          </a:p>
          <a:p>
            <a:pPr marL="971550" lvl="1" indent="-571500" eaLnBrk="1" hangingPunct="1">
              <a:buClrTx/>
              <a:buFont typeface="Wingdings" panose="05000000000000000000" pitchFamily="2" charset="2"/>
              <a:buChar char="Ø"/>
              <a:defRPr/>
            </a:pPr>
            <a:r>
              <a:rPr lang="en-US" sz="3600" dirty="0">
                <a:solidFill>
                  <a:schemeClr val="tx1"/>
                </a:solidFill>
              </a:rPr>
              <a:t>Political / Economic Structures </a:t>
            </a:r>
          </a:p>
          <a:p>
            <a:pPr marL="400050" lvl="1" indent="0" eaLnBrk="1" hangingPunct="1">
              <a:buClrTx/>
              <a:buNone/>
              <a:defRPr/>
            </a:pPr>
            <a:endParaRPr lang="en-US" sz="2800" dirty="0">
              <a:solidFill>
                <a:schemeClr val="tx1"/>
              </a:solidFill>
            </a:endParaRPr>
          </a:p>
        </p:txBody>
      </p:sp>
      <p:sp>
        <p:nvSpPr>
          <p:cNvPr id="5" name="Rectangle 4"/>
          <p:cNvSpPr/>
          <p:nvPr/>
        </p:nvSpPr>
        <p:spPr>
          <a:xfrm>
            <a:off x="0" y="0"/>
            <a:ext cx="9144000" cy="1143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b="0" dirty="0">
                <a:solidFill>
                  <a:prstClr val="white"/>
                </a:solidFill>
              </a:rPr>
              <a:t>Bridges: Research</a:t>
            </a:r>
            <a:endParaRPr lang="en-US" sz="3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7542165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fade">
                                      <p:cBhvr>
                                        <p:cTn id="7" dur="1000"/>
                                        <p:tgtEl>
                                          <p:spTgt spid="84995"/>
                                        </p:tgtEl>
                                      </p:cBhvr>
                                    </p:animEffect>
                                    <p:anim calcmode="lin" valueType="num">
                                      <p:cBhvr>
                                        <p:cTn id="8" dur="1000" fill="hold"/>
                                        <p:tgtEl>
                                          <p:spTgt spid="84995"/>
                                        </p:tgtEl>
                                        <p:attrNameLst>
                                          <p:attrName>ppt_x</p:attrName>
                                        </p:attrNameLst>
                                      </p:cBhvr>
                                      <p:tavLst>
                                        <p:tav tm="0">
                                          <p:val>
                                            <p:strVal val="#ppt_x"/>
                                          </p:val>
                                        </p:tav>
                                        <p:tav tm="100000">
                                          <p:val>
                                            <p:strVal val="#ppt_x"/>
                                          </p:val>
                                        </p:tav>
                                      </p:tavLst>
                                    </p:anim>
                                    <p:anim calcmode="lin" valueType="num">
                                      <p:cBhvr>
                                        <p:cTn id="9" dur="1000" fill="hold"/>
                                        <p:tgtEl>
                                          <p:spTgt spid="849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4995">
                                            <p:txEl>
                                              <p:pRg st="0" end="0"/>
                                            </p:txEl>
                                          </p:spTgt>
                                        </p:tgtEl>
                                        <p:attrNameLst>
                                          <p:attrName>style.visibility</p:attrName>
                                        </p:attrNameLst>
                                      </p:cBhvr>
                                      <p:to>
                                        <p:strVal val="visible"/>
                                      </p:to>
                                    </p:set>
                                    <p:animEffect transition="in" filter="fade">
                                      <p:cBhvr>
                                        <p:cTn id="14" dur="1000"/>
                                        <p:tgtEl>
                                          <p:spTgt spid="84995">
                                            <p:txEl>
                                              <p:pRg st="0" end="0"/>
                                            </p:txEl>
                                          </p:spTgt>
                                        </p:tgtEl>
                                      </p:cBhvr>
                                    </p:animEffect>
                                    <p:anim calcmode="lin" valueType="num">
                                      <p:cBhvr>
                                        <p:cTn id="15" dur="10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49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4995">
                                            <p:txEl>
                                              <p:pRg st="1" end="1"/>
                                            </p:txEl>
                                          </p:spTgt>
                                        </p:tgtEl>
                                        <p:attrNameLst>
                                          <p:attrName>style.visibility</p:attrName>
                                        </p:attrNameLst>
                                      </p:cBhvr>
                                      <p:to>
                                        <p:strVal val="visible"/>
                                      </p:to>
                                    </p:set>
                                    <p:animEffect transition="in" filter="fade">
                                      <p:cBhvr>
                                        <p:cTn id="21" dur="1000"/>
                                        <p:tgtEl>
                                          <p:spTgt spid="84995">
                                            <p:txEl>
                                              <p:pRg st="1" end="1"/>
                                            </p:txEl>
                                          </p:spTgt>
                                        </p:tgtEl>
                                      </p:cBhvr>
                                    </p:animEffect>
                                    <p:anim calcmode="lin" valueType="num">
                                      <p:cBhvr>
                                        <p:cTn id="22" dur="10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49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4995">
                                            <p:txEl>
                                              <p:pRg st="2" end="2"/>
                                            </p:txEl>
                                          </p:spTgt>
                                        </p:tgtEl>
                                        <p:attrNameLst>
                                          <p:attrName>style.visibility</p:attrName>
                                        </p:attrNameLst>
                                      </p:cBhvr>
                                      <p:to>
                                        <p:strVal val="visible"/>
                                      </p:to>
                                    </p:set>
                                    <p:animEffect transition="in" filter="fade">
                                      <p:cBhvr>
                                        <p:cTn id="28" dur="1000"/>
                                        <p:tgtEl>
                                          <p:spTgt spid="84995">
                                            <p:txEl>
                                              <p:pRg st="2" end="2"/>
                                            </p:txEl>
                                          </p:spTgt>
                                        </p:tgtEl>
                                      </p:cBhvr>
                                    </p:animEffect>
                                    <p:anim calcmode="lin" valueType="num">
                                      <p:cBhvr>
                                        <p:cTn id="29" dur="10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49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4995">
                                            <p:txEl>
                                              <p:pRg st="3" end="3"/>
                                            </p:txEl>
                                          </p:spTgt>
                                        </p:tgtEl>
                                        <p:attrNameLst>
                                          <p:attrName>style.visibility</p:attrName>
                                        </p:attrNameLst>
                                      </p:cBhvr>
                                      <p:to>
                                        <p:strVal val="visible"/>
                                      </p:to>
                                    </p:set>
                                    <p:animEffect transition="in" filter="fade">
                                      <p:cBhvr>
                                        <p:cTn id="35" dur="1000"/>
                                        <p:tgtEl>
                                          <p:spTgt spid="84995">
                                            <p:txEl>
                                              <p:pRg st="3" end="3"/>
                                            </p:txEl>
                                          </p:spTgt>
                                        </p:tgtEl>
                                      </p:cBhvr>
                                    </p:animEffect>
                                    <p:anim calcmode="lin" valueType="num">
                                      <p:cBhvr>
                                        <p:cTn id="36" dur="10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49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4995">
                                            <p:txEl>
                                              <p:pRg st="4" end="4"/>
                                            </p:txEl>
                                          </p:spTgt>
                                        </p:tgtEl>
                                        <p:attrNameLst>
                                          <p:attrName>style.visibility</p:attrName>
                                        </p:attrNameLst>
                                      </p:cBhvr>
                                      <p:to>
                                        <p:strVal val="visible"/>
                                      </p:to>
                                    </p:set>
                                    <p:animEffect transition="in" filter="fade">
                                      <p:cBhvr>
                                        <p:cTn id="42" dur="1000"/>
                                        <p:tgtEl>
                                          <p:spTgt spid="84995">
                                            <p:txEl>
                                              <p:pRg st="4" end="4"/>
                                            </p:txEl>
                                          </p:spTgt>
                                        </p:tgtEl>
                                      </p:cBhvr>
                                    </p:animEffect>
                                    <p:anim calcmode="lin" valueType="num">
                                      <p:cBhvr>
                                        <p:cTn id="43" dur="1000" fill="hold"/>
                                        <p:tgtEl>
                                          <p:spTgt spid="8499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49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1"/>
          </p:nvPr>
        </p:nvSpPr>
        <p:spPr>
          <a:xfrm>
            <a:off x="277210" y="2362200"/>
            <a:ext cx="8610600" cy="4191000"/>
          </a:xfrm>
        </p:spPr>
        <p:txBody>
          <a:bodyPr>
            <a:normAutofit/>
          </a:bodyPr>
          <a:lstStyle/>
          <a:p>
            <a:pPr marL="400050" lvl="1" indent="0" algn="ctr" eaLnBrk="1" hangingPunct="1">
              <a:buClrTx/>
              <a:buNone/>
              <a:defRPr/>
            </a:pPr>
            <a:r>
              <a:rPr lang="en-US" sz="3600" b="1" dirty="0">
                <a:solidFill>
                  <a:schemeClr val="tx1"/>
                </a:solidFill>
              </a:rPr>
              <a:t>Behaviors of the Individual </a:t>
            </a:r>
          </a:p>
          <a:p>
            <a:pPr marL="555307" indent="-457200">
              <a:buClr>
                <a:schemeClr val="accent4">
                  <a:lumMod val="75000"/>
                </a:schemeClr>
              </a:buClr>
              <a:buFont typeface="Wingdings" panose="05000000000000000000" pitchFamily="2" charset="2"/>
              <a:buChar char="Ø"/>
              <a:defRPr/>
            </a:pPr>
            <a:r>
              <a:rPr lang="en-US" sz="3200" dirty="0">
                <a:solidFill>
                  <a:schemeClr val="tx1"/>
                </a:solidFill>
              </a:rPr>
              <a:t>Dependency</a:t>
            </a:r>
          </a:p>
          <a:p>
            <a:pPr marL="555307" indent="-457200">
              <a:buClr>
                <a:schemeClr val="accent4">
                  <a:lumMod val="75000"/>
                </a:schemeClr>
              </a:buClr>
              <a:buFont typeface="Wingdings" panose="05000000000000000000" pitchFamily="2" charset="2"/>
              <a:buChar char="Ø"/>
              <a:defRPr/>
            </a:pPr>
            <a:r>
              <a:rPr lang="en-US" sz="3200" dirty="0">
                <a:solidFill>
                  <a:schemeClr val="tx1"/>
                </a:solidFill>
              </a:rPr>
              <a:t>Single parenthood</a:t>
            </a:r>
          </a:p>
          <a:p>
            <a:pPr marL="555307" indent="-457200">
              <a:buClr>
                <a:schemeClr val="accent4">
                  <a:lumMod val="75000"/>
                </a:schemeClr>
              </a:buClr>
              <a:buFont typeface="Wingdings" panose="05000000000000000000" pitchFamily="2" charset="2"/>
              <a:buChar char="Ø"/>
              <a:defRPr/>
            </a:pPr>
            <a:r>
              <a:rPr lang="en-US" sz="3200" dirty="0">
                <a:solidFill>
                  <a:schemeClr val="tx1"/>
                </a:solidFill>
              </a:rPr>
              <a:t>Values/work ethic</a:t>
            </a:r>
          </a:p>
          <a:p>
            <a:pPr marL="555307" indent="-457200">
              <a:buClr>
                <a:schemeClr val="accent4">
                  <a:lumMod val="75000"/>
                </a:schemeClr>
              </a:buClr>
              <a:buFont typeface="Wingdings" panose="05000000000000000000" pitchFamily="2" charset="2"/>
              <a:buChar char="Ø"/>
              <a:defRPr/>
            </a:pPr>
            <a:r>
              <a:rPr lang="en-US" sz="3200" dirty="0">
                <a:solidFill>
                  <a:schemeClr val="tx1"/>
                </a:solidFill>
              </a:rPr>
              <a:t>Break up of family</a:t>
            </a:r>
          </a:p>
          <a:p>
            <a:pPr marL="555307" indent="-457200">
              <a:buClr>
                <a:schemeClr val="accent4">
                  <a:lumMod val="75000"/>
                </a:schemeClr>
              </a:buClr>
              <a:buFont typeface="Wingdings" panose="05000000000000000000" pitchFamily="2" charset="2"/>
              <a:buChar char="Ø"/>
              <a:defRPr/>
            </a:pPr>
            <a:r>
              <a:rPr lang="en-US" sz="3200" dirty="0">
                <a:solidFill>
                  <a:schemeClr val="tx1"/>
                </a:solidFill>
              </a:rPr>
              <a:t>Addiction/mental illness</a:t>
            </a:r>
          </a:p>
          <a:p>
            <a:pPr marL="555307" indent="-457200">
              <a:buClr>
                <a:schemeClr val="accent4">
                  <a:lumMod val="75000"/>
                </a:schemeClr>
              </a:buClr>
              <a:buFont typeface="Wingdings" panose="05000000000000000000" pitchFamily="2" charset="2"/>
              <a:buChar char="Ø"/>
              <a:defRPr/>
            </a:pPr>
            <a:r>
              <a:rPr lang="en-US" sz="3200" dirty="0">
                <a:solidFill>
                  <a:schemeClr val="tx1"/>
                </a:solidFill>
              </a:rPr>
              <a:t>Language experience</a:t>
            </a:r>
          </a:p>
          <a:p>
            <a:pPr marL="739775" lvl="1" indent="-339725" eaLnBrk="1" hangingPunct="1">
              <a:buClr>
                <a:schemeClr val="accent4">
                  <a:lumMod val="75000"/>
                </a:schemeClr>
              </a:buClr>
              <a:buFont typeface="Wingdings" pitchFamily="2" charset="2"/>
              <a:buChar char="§"/>
              <a:defRPr/>
            </a:pPr>
            <a:endParaRPr lang="en-US" dirty="0">
              <a:solidFill>
                <a:schemeClr val="tx1"/>
              </a:solidFill>
            </a:endParaRPr>
          </a:p>
          <a:p>
            <a:pPr eaLnBrk="1" hangingPunct="1">
              <a:buFont typeface="Arial" pitchFamily="34" charset="0"/>
              <a:buNone/>
              <a:defRPr/>
            </a:pPr>
            <a:endParaRPr lang="en-US" sz="3600" b="1" dirty="0">
              <a:solidFill>
                <a:schemeClr val="tx1"/>
              </a:solidFill>
            </a:endParaRPr>
          </a:p>
        </p:txBody>
      </p:sp>
      <p:sp>
        <p:nvSpPr>
          <p:cNvPr id="5" name="Rectangle 4"/>
          <p:cNvSpPr/>
          <p:nvPr/>
        </p:nvSpPr>
        <p:spPr>
          <a:xfrm>
            <a:off x="26276" y="10510"/>
            <a:ext cx="9144000" cy="151349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b="0" dirty="0">
                <a:solidFill>
                  <a:prstClr val="white"/>
                </a:solidFill>
              </a:rPr>
              <a:t>Bridges: Research</a:t>
            </a:r>
          </a:p>
          <a:p>
            <a:pPr algn="ctr" eaLnBrk="0" hangingPunct="0">
              <a:defRPr/>
            </a:pPr>
            <a:r>
              <a:rPr lang="en-US" sz="3600" b="0" dirty="0">
                <a:solidFill>
                  <a:prstClr val="white"/>
                </a:solidFill>
                <a:latin typeface="Arial" pitchFamily="34" charset="0"/>
                <a:cs typeface="Arial" pitchFamily="34" charset="0"/>
              </a:rPr>
              <a:t>Causes</a:t>
            </a:r>
            <a:endParaRPr lang="en-US" sz="3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6053437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animEffect transition="in" filter="fade">
                                      <p:cBhvr>
                                        <p:cTn id="7" dur="1000"/>
                                        <p:tgtEl>
                                          <p:spTgt spid="84995">
                                            <p:txEl>
                                              <p:pRg st="1" end="1"/>
                                            </p:txEl>
                                          </p:spTgt>
                                        </p:tgtEl>
                                      </p:cBhvr>
                                    </p:animEffect>
                                    <p:anim calcmode="lin" valueType="num">
                                      <p:cBhvr>
                                        <p:cTn id="8" dur="10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499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4995">
                                            <p:txEl>
                                              <p:pRg st="2" end="2"/>
                                            </p:txEl>
                                          </p:spTgt>
                                        </p:tgtEl>
                                        <p:attrNameLst>
                                          <p:attrName>style.visibility</p:attrName>
                                        </p:attrNameLst>
                                      </p:cBhvr>
                                      <p:to>
                                        <p:strVal val="visible"/>
                                      </p:to>
                                    </p:set>
                                    <p:animEffect transition="in" filter="fade">
                                      <p:cBhvr>
                                        <p:cTn id="12" dur="1000"/>
                                        <p:tgtEl>
                                          <p:spTgt spid="84995">
                                            <p:txEl>
                                              <p:pRg st="2" end="2"/>
                                            </p:txEl>
                                          </p:spTgt>
                                        </p:tgtEl>
                                      </p:cBhvr>
                                    </p:animEffect>
                                    <p:anim calcmode="lin" valueType="num">
                                      <p:cBhvr>
                                        <p:cTn id="13" dur="10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499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4995">
                                            <p:txEl>
                                              <p:pRg st="3" end="3"/>
                                            </p:txEl>
                                          </p:spTgt>
                                        </p:tgtEl>
                                        <p:attrNameLst>
                                          <p:attrName>style.visibility</p:attrName>
                                        </p:attrNameLst>
                                      </p:cBhvr>
                                      <p:to>
                                        <p:strVal val="visible"/>
                                      </p:to>
                                    </p:set>
                                    <p:animEffect transition="in" filter="fade">
                                      <p:cBhvr>
                                        <p:cTn id="17" dur="1000"/>
                                        <p:tgtEl>
                                          <p:spTgt spid="84995">
                                            <p:txEl>
                                              <p:pRg st="3" end="3"/>
                                            </p:txEl>
                                          </p:spTgt>
                                        </p:tgtEl>
                                      </p:cBhvr>
                                    </p:animEffect>
                                    <p:anim calcmode="lin" valueType="num">
                                      <p:cBhvr>
                                        <p:cTn id="18" dur="10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8499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4995">
                                            <p:txEl>
                                              <p:pRg st="4" end="4"/>
                                            </p:txEl>
                                          </p:spTgt>
                                        </p:tgtEl>
                                        <p:attrNameLst>
                                          <p:attrName>style.visibility</p:attrName>
                                        </p:attrNameLst>
                                      </p:cBhvr>
                                      <p:to>
                                        <p:strVal val="visible"/>
                                      </p:to>
                                    </p:set>
                                    <p:animEffect transition="in" filter="fade">
                                      <p:cBhvr>
                                        <p:cTn id="22" dur="1000"/>
                                        <p:tgtEl>
                                          <p:spTgt spid="84995">
                                            <p:txEl>
                                              <p:pRg st="4" end="4"/>
                                            </p:txEl>
                                          </p:spTgt>
                                        </p:tgtEl>
                                      </p:cBhvr>
                                    </p:animEffect>
                                    <p:anim calcmode="lin" valueType="num">
                                      <p:cBhvr>
                                        <p:cTn id="23" dur="1000" fill="hold"/>
                                        <p:tgtEl>
                                          <p:spTgt spid="8499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84995">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4995">
                                            <p:txEl>
                                              <p:pRg st="5" end="5"/>
                                            </p:txEl>
                                          </p:spTgt>
                                        </p:tgtEl>
                                        <p:attrNameLst>
                                          <p:attrName>style.visibility</p:attrName>
                                        </p:attrNameLst>
                                      </p:cBhvr>
                                      <p:to>
                                        <p:strVal val="visible"/>
                                      </p:to>
                                    </p:set>
                                    <p:animEffect transition="in" filter="fade">
                                      <p:cBhvr>
                                        <p:cTn id="27" dur="1000"/>
                                        <p:tgtEl>
                                          <p:spTgt spid="84995">
                                            <p:txEl>
                                              <p:pRg st="5" end="5"/>
                                            </p:txEl>
                                          </p:spTgt>
                                        </p:tgtEl>
                                      </p:cBhvr>
                                    </p:animEffect>
                                    <p:anim calcmode="lin" valueType="num">
                                      <p:cBhvr>
                                        <p:cTn id="28" dur="1000" fill="hold"/>
                                        <p:tgtEl>
                                          <p:spTgt spid="8499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84995">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4995">
                                            <p:txEl>
                                              <p:pRg st="6" end="6"/>
                                            </p:txEl>
                                          </p:spTgt>
                                        </p:tgtEl>
                                        <p:attrNameLst>
                                          <p:attrName>style.visibility</p:attrName>
                                        </p:attrNameLst>
                                      </p:cBhvr>
                                      <p:to>
                                        <p:strVal val="visible"/>
                                      </p:to>
                                    </p:set>
                                    <p:animEffect transition="in" filter="fade">
                                      <p:cBhvr>
                                        <p:cTn id="32" dur="1000"/>
                                        <p:tgtEl>
                                          <p:spTgt spid="84995">
                                            <p:txEl>
                                              <p:pRg st="6" end="6"/>
                                            </p:txEl>
                                          </p:spTgt>
                                        </p:tgtEl>
                                      </p:cBhvr>
                                    </p:animEffect>
                                    <p:anim calcmode="lin" valueType="num">
                                      <p:cBhvr>
                                        <p:cTn id="33" dur="1000" fill="hold"/>
                                        <p:tgtEl>
                                          <p:spTgt spid="8499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849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1"/>
          </p:nvPr>
        </p:nvSpPr>
        <p:spPr>
          <a:xfrm>
            <a:off x="266700" y="2209800"/>
            <a:ext cx="8610600" cy="4419600"/>
          </a:xfrm>
        </p:spPr>
        <p:txBody>
          <a:bodyPr>
            <a:normAutofit/>
          </a:bodyPr>
          <a:lstStyle/>
          <a:p>
            <a:pPr marL="400050" lvl="1" indent="0" algn="ctr" eaLnBrk="1" hangingPunct="1">
              <a:buClrTx/>
              <a:buNone/>
              <a:defRPr/>
            </a:pPr>
            <a:r>
              <a:rPr lang="en-US" sz="3600" b="1" dirty="0">
                <a:solidFill>
                  <a:schemeClr val="tx1"/>
                </a:solidFill>
              </a:rPr>
              <a:t>Community Human &amp; Social Capital</a:t>
            </a:r>
          </a:p>
          <a:p>
            <a:pPr marL="857250" lvl="1" indent="-457200" eaLnBrk="1" hangingPunct="1">
              <a:buClrTx/>
              <a:buFont typeface="Wingdings" pitchFamily="2" charset="2"/>
              <a:buChar char="Ø"/>
              <a:defRPr/>
            </a:pPr>
            <a:r>
              <a:rPr lang="en-US" sz="2800" dirty="0">
                <a:solidFill>
                  <a:schemeClr val="tx1"/>
                </a:solidFill>
              </a:rPr>
              <a:t>Lack of employment</a:t>
            </a:r>
          </a:p>
          <a:p>
            <a:pPr marL="857250" lvl="1" indent="-457200" eaLnBrk="1" hangingPunct="1">
              <a:buClrTx/>
              <a:buFont typeface="Wingdings" pitchFamily="2" charset="2"/>
              <a:buChar char="Ø"/>
              <a:defRPr/>
            </a:pPr>
            <a:r>
              <a:rPr lang="en-US" sz="2800" dirty="0">
                <a:solidFill>
                  <a:schemeClr val="tx1"/>
                </a:solidFill>
              </a:rPr>
              <a:t>Lack of education</a:t>
            </a:r>
          </a:p>
          <a:p>
            <a:pPr marL="857250" lvl="1" indent="-457200" eaLnBrk="1" hangingPunct="1">
              <a:buClrTx/>
              <a:buFont typeface="Wingdings" pitchFamily="2" charset="2"/>
              <a:buChar char="Ø"/>
              <a:defRPr/>
            </a:pPr>
            <a:r>
              <a:rPr lang="en-US" sz="2800" dirty="0">
                <a:solidFill>
                  <a:schemeClr val="tx1"/>
                </a:solidFill>
              </a:rPr>
              <a:t>Inadequate skill sets</a:t>
            </a:r>
          </a:p>
          <a:p>
            <a:pPr marL="857250" lvl="1" indent="-457200" eaLnBrk="1" hangingPunct="1">
              <a:buClrTx/>
              <a:buFont typeface="Wingdings" pitchFamily="2" charset="2"/>
              <a:buChar char="Ø"/>
              <a:defRPr/>
            </a:pPr>
            <a:r>
              <a:rPr lang="en-US" sz="2800" dirty="0">
                <a:solidFill>
                  <a:schemeClr val="tx1"/>
                </a:solidFill>
              </a:rPr>
              <a:t>Declining neighborhoods</a:t>
            </a:r>
          </a:p>
          <a:p>
            <a:pPr marL="857250" lvl="1" indent="-457200" eaLnBrk="1" hangingPunct="1">
              <a:buClrTx/>
              <a:buFont typeface="Wingdings" pitchFamily="2" charset="2"/>
              <a:buChar char="Ø"/>
              <a:defRPr/>
            </a:pPr>
            <a:r>
              <a:rPr lang="en-US" sz="2800" dirty="0">
                <a:solidFill>
                  <a:schemeClr val="tx1"/>
                </a:solidFill>
              </a:rPr>
              <a:t>Middle class flight</a:t>
            </a:r>
          </a:p>
          <a:p>
            <a:pPr marL="857250" lvl="1" indent="-457200" eaLnBrk="1" hangingPunct="1">
              <a:buClrTx/>
              <a:buFont typeface="Wingdings" pitchFamily="2" charset="2"/>
              <a:buChar char="Ø"/>
              <a:defRPr/>
            </a:pPr>
            <a:r>
              <a:rPr lang="en-US" sz="2800" dirty="0">
                <a:solidFill>
                  <a:schemeClr val="tx1"/>
                </a:solidFill>
              </a:rPr>
              <a:t>Lack of career ladder between the service and knowledge sectors</a:t>
            </a:r>
          </a:p>
          <a:p>
            <a:pPr marL="400050" lvl="1" indent="0" eaLnBrk="1" hangingPunct="1">
              <a:buClr>
                <a:schemeClr val="accent4">
                  <a:lumMod val="75000"/>
                </a:schemeClr>
              </a:buClr>
              <a:buNone/>
              <a:defRPr/>
            </a:pPr>
            <a:endParaRPr lang="en-US" dirty="0"/>
          </a:p>
          <a:p>
            <a:pPr eaLnBrk="1" hangingPunct="1">
              <a:buFont typeface="Arial" pitchFamily="34" charset="0"/>
              <a:buNone/>
              <a:defRPr/>
            </a:pPr>
            <a:endParaRPr lang="en-US" sz="3600" b="1" dirty="0"/>
          </a:p>
        </p:txBody>
      </p:sp>
      <p:sp>
        <p:nvSpPr>
          <p:cNvPr id="5" name="Rectangle 4"/>
          <p:cNvSpPr/>
          <p:nvPr/>
        </p:nvSpPr>
        <p:spPr>
          <a:xfrm>
            <a:off x="15766" y="152400"/>
            <a:ext cx="9144000" cy="1524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b="0" dirty="0">
                <a:solidFill>
                  <a:prstClr val="white"/>
                </a:solidFill>
              </a:rPr>
              <a:t>Bridges: Research</a:t>
            </a:r>
          </a:p>
          <a:p>
            <a:pPr algn="ctr" eaLnBrk="0" hangingPunct="0">
              <a:defRPr/>
            </a:pPr>
            <a:r>
              <a:rPr lang="en-US" sz="3600" b="0" dirty="0">
                <a:solidFill>
                  <a:prstClr val="white"/>
                </a:solidFill>
                <a:latin typeface="Arial" pitchFamily="34" charset="0"/>
                <a:cs typeface="Arial" pitchFamily="34" charset="0"/>
              </a:rPr>
              <a:t>Causes</a:t>
            </a:r>
            <a:endParaRPr lang="en-US" sz="3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31093117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1"/>
          </p:nvPr>
        </p:nvSpPr>
        <p:spPr>
          <a:xfrm>
            <a:off x="266700" y="2667000"/>
            <a:ext cx="8610600" cy="3429000"/>
          </a:xfrm>
        </p:spPr>
        <p:txBody>
          <a:bodyPr>
            <a:normAutofit/>
          </a:bodyPr>
          <a:lstStyle/>
          <a:p>
            <a:pPr marL="400050" lvl="1" indent="0" algn="ctr" eaLnBrk="1" hangingPunct="1">
              <a:buClrTx/>
              <a:buNone/>
              <a:defRPr/>
            </a:pPr>
            <a:r>
              <a:rPr lang="en-US" sz="4000" b="1" dirty="0">
                <a:solidFill>
                  <a:schemeClr val="tx1"/>
                </a:solidFill>
              </a:rPr>
              <a:t>Exploitation</a:t>
            </a:r>
          </a:p>
          <a:p>
            <a:pPr marL="857250" lvl="1" indent="-457200" eaLnBrk="1" hangingPunct="1">
              <a:buClrTx/>
              <a:buFont typeface="Wingdings" panose="05000000000000000000" pitchFamily="2" charset="2"/>
              <a:buChar char="Ø"/>
              <a:defRPr/>
            </a:pPr>
            <a:r>
              <a:rPr lang="en-US" sz="4000" dirty="0">
                <a:solidFill>
                  <a:schemeClr val="tx1"/>
                </a:solidFill>
              </a:rPr>
              <a:t>Payday Lenders</a:t>
            </a:r>
          </a:p>
          <a:p>
            <a:pPr marL="857250" lvl="1" indent="-457200" eaLnBrk="1" hangingPunct="1">
              <a:buClrTx/>
              <a:buFont typeface="Wingdings" panose="05000000000000000000" pitchFamily="2" charset="2"/>
              <a:buChar char="Ø"/>
              <a:defRPr/>
            </a:pPr>
            <a:r>
              <a:rPr lang="en-US" sz="4000" dirty="0">
                <a:solidFill>
                  <a:schemeClr val="tx1"/>
                </a:solidFill>
              </a:rPr>
              <a:t>Human trafficking</a:t>
            </a:r>
          </a:p>
          <a:p>
            <a:pPr marL="857250" lvl="1" indent="-457200" eaLnBrk="1" hangingPunct="1">
              <a:buClrTx/>
              <a:buFont typeface="Wingdings" panose="05000000000000000000" pitchFamily="2" charset="2"/>
              <a:buChar char="Ø"/>
              <a:defRPr/>
            </a:pPr>
            <a:r>
              <a:rPr lang="en-US" sz="4000" dirty="0">
                <a:solidFill>
                  <a:schemeClr val="tx1"/>
                </a:solidFill>
              </a:rPr>
              <a:t>Drug trade</a:t>
            </a:r>
          </a:p>
          <a:p>
            <a:pPr marL="400050" lvl="1" indent="0" eaLnBrk="1" hangingPunct="1">
              <a:buClr>
                <a:schemeClr val="accent4">
                  <a:lumMod val="75000"/>
                </a:schemeClr>
              </a:buClr>
              <a:buNone/>
              <a:defRPr/>
            </a:pPr>
            <a:endParaRPr lang="en-US" dirty="0"/>
          </a:p>
          <a:p>
            <a:pPr eaLnBrk="1" hangingPunct="1">
              <a:buFont typeface="Arial" pitchFamily="34" charset="0"/>
              <a:buNone/>
              <a:defRPr/>
            </a:pPr>
            <a:endParaRPr lang="en-US" sz="3600" b="1" dirty="0"/>
          </a:p>
        </p:txBody>
      </p:sp>
      <p:sp>
        <p:nvSpPr>
          <p:cNvPr id="5" name="Rectangle 4"/>
          <p:cNvSpPr/>
          <p:nvPr/>
        </p:nvSpPr>
        <p:spPr>
          <a:xfrm>
            <a:off x="0" y="228600"/>
            <a:ext cx="9144000" cy="1143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b="0" dirty="0">
                <a:solidFill>
                  <a:prstClr val="white"/>
                </a:solidFill>
              </a:rPr>
              <a:t>Bridges: Research</a:t>
            </a:r>
          </a:p>
          <a:p>
            <a:pPr algn="ctr" eaLnBrk="0" hangingPunct="0">
              <a:defRPr/>
            </a:pPr>
            <a:r>
              <a:rPr lang="en-US" sz="3600" b="0" dirty="0">
                <a:solidFill>
                  <a:prstClr val="white"/>
                </a:solidFill>
                <a:latin typeface="Arial" pitchFamily="34" charset="0"/>
                <a:cs typeface="Arial" pitchFamily="34" charset="0"/>
              </a:rPr>
              <a:t>Causes</a:t>
            </a:r>
            <a:endParaRPr lang="en-US" sz="3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02749858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1"/>
          </p:nvPr>
        </p:nvSpPr>
        <p:spPr>
          <a:xfrm>
            <a:off x="266700" y="2209800"/>
            <a:ext cx="8610600" cy="4419600"/>
          </a:xfrm>
        </p:spPr>
        <p:txBody>
          <a:bodyPr>
            <a:normAutofit/>
          </a:bodyPr>
          <a:lstStyle/>
          <a:p>
            <a:pPr marL="400050" lvl="1" indent="0" algn="ctr" eaLnBrk="1" hangingPunct="1">
              <a:buClrTx/>
              <a:buNone/>
              <a:defRPr/>
            </a:pPr>
            <a:r>
              <a:rPr lang="en-US" sz="4000" b="1" dirty="0">
                <a:solidFill>
                  <a:schemeClr val="tx1"/>
                </a:solidFill>
              </a:rPr>
              <a:t>Political &amp; Economic Structures</a:t>
            </a:r>
          </a:p>
          <a:p>
            <a:pPr marL="857250" lvl="1" indent="-457200" eaLnBrk="1" hangingPunct="1">
              <a:buClrTx/>
              <a:buFont typeface="Wingdings" panose="05000000000000000000" pitchFamily="2" charset="2"/>
              <a:buChar char="Ø"/>
              <a:defRPr/>
            </a:pPr>
            <a:r>
              <a:rPr lang="en-US" sz="2800" dirty="0">
                <a:solidFill>
                  <a:schemeClr val="tx1"/>
                </a:solidFill>
              </a:rPr>
              <a:t>De - industrialization</a:t>
            </a:r>
          </a:p>
          <a:p>
            <a:pPr marL="857250" lvl="1" indent="-457200" eaLnBrk="1" hangingPunct="1">
              <a:buClrTx/>
              <a:buFont typeface="Wingdings" panose="05000000000000000000" pitchFamily="2" charset="2"/>
              <a:buChar char="Ø"/>
              <a:defRPr/>
            </a:pPr>
            <a:r>
              <a:rPr lang="en-US" sz="2800" dirty="0">
                <a:solidFill>
                  <a:schemeClr val="tx1"/>
                </a:solidFill>
              </a:rPr>
              <a:t>Globalization</a:t>
            </a:r>
          </a:p>
          <a:p>
            <a:pPr marL="857250" lvl="1" indent="-457200" eaLnBrk="1" hangingPunct="1">
              <a:buClrTx/>
              <a:buFont typeface="Wingdings" panose="05000000000000000000" pitchFamily="2" charset="2"/>
              <a:buChar char="Ø"/>
              <a:defRPr/>
            </a:pPr>
            <a:r>
              <a:rPr lang="en-US" sz="2800" dirty="0">
                <a:solidFill>
                  <a:schemeClr val="tx1"/>
                </a:solidFill>
              </a:rPr>
              <a:t>Race to the bottom</a:t>
            </a:r>
          </a:p>
          <a:p>
            <a:pPr marL="857250" lvl="1" indent="-457200" eaLnBrk="1" hangingPunct="1">
              <a:buClrTx/>
              <a:buFont typeface="Wingdings" panose="05000000000000000000" pitchFamily="2" charset="2"/>
              <a:buChar char="Ø"/>
              <a:defRPr/>
            </a:pPr>
            <a:r>
              <a:rPr lang="en-US" sz="2800" dirty="0">
                <a:solidFill>
                  <a:schemeClr val="tx1"/>
                </a:solidFill>
              </a:rPr>
              <a:t>Increased productivity</a:t>
            </a:r>
          </a:p>
          <a:p>
            <a:pPr marL="857250" lvl="1" indent="-457200" eaLnBrk="1" hangingPunct="1">
              <a:buClrTx/>
              <a:buFont typeface="Wingdings" panose="05000000000000000000" pitchFamily="2" charset="2"/>
              <a:buChar char="Ø"/>
              <a:defRPr/>
            </a:pPr>
            <a:r>
              <a:rPr lang="en-US" sz="2800" dirty="0">
                <a:solidFill>
                  <a:schemeClr val="tx1"/>
                </a:solidFill>
              </a:rPr>
              <a:t>Shrinking middle class</a:t>
            </a:r>
          </a:p>
          <a:p>
            <a:pPr marL="857250" lvl="1" indent="-457200" eaLnBrk="1" hangingPunct="1">
              <a:buClrTx/>
              <a:buFont typeface="Wingdings" panose="05000000000000000000" pitchFamily="2" charset="2"/>
              <a:buChar char="Ø"/>
              <a:defRPr/>
            </a:pPr>
            <a:r>
              <a:rPr lang="en-US" sz="2800" dirty="0">
                <a:solidFill>
                  <a:schemeClr val="tx1"/>
                </a:solidFill>
              </a:rPr>
              <a:t>Economic Disparity</a:t>
            </a:r>
          </a:p>
          <a:p>
            <a:pPr marL="857250" lvl="1" indent="-457200" eaLnBrk="1" hangingPunct="1">
              <a:buClrTx/>
              <a:buFont typeface="Wingdings" panose="05000000000000000000" pitchFamily="2" charset="2"/>
              <a:buChar char="Ø"/>
              <a:defRPr/>
            </a:pPr>
            <a:r>
              <a:rPr lang="en-US" sz="2800" dirty="0">
                <a:solidFill>
                  <a:schemeClr val="tx1"/>
                </a:solidFill>
              </a:rPr>
              <a:t>Corporate influence</a:t>
            </a:r>
          </a:p>
          <a:p>
            <a:pPr marL="400050" lvl="1" indent="0" eaLnBrk="1" hangingPunct="1">
              <a:buClr>
                <a:schemeClr val="accent4">
                  <a:lumMod val="75000"/>
                </a:schemeClr>
              </a:buClr>
              <a:buNone/>
              <a:defRPr/>
            </a:pPr>
            <a:endParaRPr lang="en-US" dirty="0"/>
          </a:p>
          <a:p>
            <a:pPr eaLnBrk="1" hangingPunct="1">
              <a:buFont typeface="Arial" pitchFamily="34" charset="0"/>
              <a:buNone/>
              <a:defRPr/>
            </a:pPr>
            <a:endParaRPr lang="en-US" sz="3600" b="1" dirty="0"/>
          </a:p>
        </p:txBody>
      </p:sp>
      <p:sp>
        <p:nvSpPr>
          <p:cNvPr id="5" name="Rectangle 4"/>
          <p:cNvSpPr/>
          <p:nvPr/>
        </p:nvSpPr>
        <p:spPr>
          <a:xfrm>
            <a:off x="0" y="228600"/>
            <a:ext cx="9144000" cy="1143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b="0" dirty="0">
                <a:solidFill>
                  <a:prstClr val="white"/>
                </a:solidFill>
              </a:rPr>
              <a:t>Bridges: Research</a:t>
            </a:r>
          </a:p>
          <a:p>
            <a:pPr algn="ctr" eaLnBrk="0" hangingPunct="0">
              <a:defRPr/>
            </a:pPr>
            <a:r>
              <a:rPr lang="en-US" sz="3600" b="0" dirty="0">
                <a:solidFill>
                  <a:prstClr val="white"/>
                </a:solidFill>
                <a:latin typeface="Arial" pitchFamily="34" charset="0"/>
                <a:cs typeface="Arial" pitchFamily="34" charset="0"/>
              </a:rPr>
              <a:t>Causes</a:t>
            </a:r>
            <a:endParaRPr lang="en-US" sz="3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39563843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57600"/>
            <a:ext cx="8214360" cy="2590800"/>
          </a:xfrm>
        </p:spPr>
        <p:txBody>
          <a:bodyPr anchor="ctr">
            <a:noAutofit/>
          </a:bodyPr>
          <a:lstStyle/>
          <a:p>
            <a:pPr>
              <a:buClrTx/>
              <a:buFont typeface="Wingdings" panose="05000000000000000000" pitchFamily="2" charset="2"/>
              <a:buChar char="Ø"/>
            </a:pPr>
            <a:r>
              <a:rPr lang="en-US" sz="3200" dirty="0">
                <a:solidFill>
                  <a:schemeClr val="tx1"/>
                </a:solidFill>
              </a:rPr>
              <a:t>This is about economic diversity.</a:t>
            </a:r>
          </a:p>
          <a:p>
            <a:pPr>
              <a:buClrTx/>
              <a:buFont typeface="Wingdings" panose="05000000000000000000" pitchFamily="2" charset="2"/>
              <a:buChar char="Ø"/>
            </a:pPr>
            <a:r>
              <a:rPr lang="en-US" sz="3200" dirty="0">
                <a:solidFill>
                  <a:schemeClr val="tx1"/>
                </a:solidFill>
              </a:rPr>
              <a:t>There are other lenses through which to analyze poverty.</a:t>
            </a:r>
          </a:p>
          <a:p>
            <a:pPr>
              <a:buClrTx/>
              <a:buFont typeface="Wingdings" panose="05000000000000000000" pitchFamily="2" charset="2"/>
              <a:buChar char="Ø"/>
            </a:pPr>
            <a:r>
              <a:rPr lang="en-US" sz="3200" dirty="0">
                <a:solidFill>
                  <a:schemeClr val="tx1"/>
                </a:solidFill>
              </a:rPr>
              <a:t>Poverty is relative.</a:t>
            </a:r>
          </a:p>
          <a:p>
            <a:pPr>
              <a:buClrTx/>
              <a:buFont typeface="Wingdings" panose="05000000000000000000" pitchFamily="2" charset="2"/>
              <a:buChar char="Ø"/>
            </a:pPr>
            <a:r>
              <a:rPr lang="en-US" sz="3200" dirty="0">
                <a:solidFill>
                  <a:schemeClr val="tx1"/>
                </a:solidFill>
              </a:rPr>
              <a:t>Generational poverty and situational poverty are different.</a:t>
            </a:r>
          </a:p>
          <a:p>
            <a:pPr>
              <a:buClrTx/>
              <a:buFont typeface="Wingdings" panose="05000000000000000000" pitchFamily="2" charset="2"/>
              <a:buChar char="Ø"/>
            </a:pPr>
            <a:r>
              <a:rPr lang="en-US" sz="3200" dirty="0">
                <a:solidFill>
                  <a:schemeClr val="tx1"/>
                </a:solidFill>
              </a:rPr>
              <a:t>Having a future story is important for those trying to move to a place of more stability.</a:t>
            </a:r>
          </a:p>
          <a:p>
            <a:pPr>
              <a:buClrTx/>
            </a:pPr>
            <a:endParaRPr lang="en-US" sz="3200" dirty="0">
              <a:solidFill>
                <a:schemeClr val="tx1"/>
              </a:solidFill>
            </a:endParaRPr>
          </a:p>
          <a:p>
            <a:pPr marL="0" indent="0">
              <a:buClrTx/>
              <a:buNone/>
            </a:pPr>
            <a:endParaRPr lang="en-US" sz="3200" dirty="0">
              <a:solidFill>
                <a:schemeClr val="tx1"/>
              </a:solidFill>
            </a:endParaRPr>
          </a:p>
        </p:txBody>
      </p:sp>
      <p:sp>
        <p:nvSpPr>
          <p:cNvPr id="2" name="Title 1"/>
          <p:cNvSpPr>
            <a:spLocks noGrp="1"/>
          </p:cNvSpPr>
          <p:nvPr>
            <p:ph type="title"/>
          </p:nvPr>
        </p:nvSpPr>
        <p:spPr>
          <a:xfrm>
            <a:off x="457200" y="152400"/>
            <a:ext cx="8229600" cy="1143000"/>
          </a:xfrm>
        </p:spPr>
        <p:txBody>
          <a:bodyPr/>
          <a:lstStyle/>
          <a:p>
            <a:r>
              <a:rPr lang="en-US" dirty="0"/>
              <a:t>Bridges: Key Points </a:t>
            </a:r>
          </a:p>
        </p:txBody>
      </p:sp>
    </p:spTree>
    <p:extLst>
      <p:ext uri="{BB962C8B-B14F-4D97-AF65-F5344CB8AC3E}">
        <p14:creationId xmlns:p14="http://schemas.microsoft.com/office/powerpoint/2010/main" val="1028961714"/>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458200" cy="4724400"/>
          </a:xfrm>
        </p:spPr>
        <p:txBody>
          <a:bodyPr anchor="ctr">
            <a:normAutofit/>
          </a:bodyPr>
          <a:lstStyle/>
          <a:p>
            <a:pPr>
              <a:buClrTx/>
              <a:buFont typeface="Wingdings" panose="05000000000000000000" pitchFamily="2" charset="2"/>
              <a:buChar char="Ø"/>
            </a:pPr>
            <a:r>
              <a:rPr lang="en-US" sz="3200" dirty="0">
                <a:solidFill>
                  <a:schemeClr val="tx1"/>
                </a:solidFill>
              </a:rPr>
              <a:t>This work is based on patterns within environments.  All patterns have exceptions.</a:t>
            </a:r>
          </a:p>
          <a:p>
            <a:pPr>
              <a:buClrTx/>
              <a:buFont typeface="Wingdings" panose="05000000000000000000" pitchFamily="2" charset="2"/>
              <a:buChar char="Ø"/>
            </a:pPr>
            <a:r>
              <a:rPr lang="en-US" sz="3200" dirty="0">
                <a:solidFill>
                  <a:schemeClr val="tx1"/>
                </a:solidFill>
              </a:rPr>
              <a:t>You may have to give up relationships to focus on achievement.  They may feel like they live in two different worlds.</a:t>
            </a:r>
          </a:p>
          <a:p>
            <a:pPr>
              <a:buClrTx/>
              <a:buFont typeface="Wingdings" panose="05000000000000000000" pitchFamily="2" charset="2"/>
              <a:buChar char="Ø"/>
            </a:pPr>
            <a:r>
              <a:rPr lang="en-US" sz="3200" dirty="0">
                <a:solidFill>
                  <a:schemeClr val="tx1"/>
                </a:solidFill>
              </a:rPr>
              <a:t>You can’t blame people for being in poverty.</a:t>
            </a:r>
          </a:p>
          <a:p>
            <a:pPr>
              <a:buClrTx/>
              <a:buFont typeface="Wingdings" panose="05000000000000000000" pitchFamily="2" charset="2"/>
              <a:buChar char="Ø"/>
            </a:pPr>
            <a:r>
              <a:rPr lang="en-US" sz="3200" dirty="0">
                <a:solidFill>
                  <a:schemeClr val="tx1"/>
                </a:solidFill>
              </a:rPr>
              <a:t>Don’t make excuses for nor scold people living in poverty.</a:t>
            </a:r>
          </a:p>
        </p:txBody>
      </p:sp>
      <p:sp>
        <p:nvSpPr>
          <p:cNvPr id="2" name="Title 1"/>
          <p:cNvSpPr>
            <a:spLocks noGrp="1"/>
          </p:cNvSpPr>
          <p:nvPr>
            <p:ph type="title"/>
          </p:nvPr>
        </p:nvSpPr>
        <p:spPr>
          <a:xfrm>
            <a:off x="457200" y="152400"/>
            <a:ext cx="8229600" cy="1143000"/>
          </a:xfrm>
        </p:spPr>
        <p:txBody>
          <a:bodyPr/>
          <a:lstStyle/>
          <a:p>
            <a:r>
              <a:rPr lang="en-US" dirty="0"/>
              <a:t>Bridges: Key Points </a:t>
            </a:r>
          </a:p>
        </p:txBody>
      </p:sp>
    </p:spTree>
    <p:extLst>
      <p:ext uri="{BB962C8B-B14F-4D97-AF65-F5344CB8AC3E}">
        <p14:creationId xmlns:p14="http://schemas.microsoft.com/office/powerpoint/2010/main" val="2825967273"/>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124200"/>
            <a:ext cx="8229600" cy="4830763"/>
          </a:xfrm>
        </p:spPr>
        <p:txBody>
          <a:bodyPr>
            <a:normAutofit/>
          </a:bodyPr>
          <a:lstStyle/>
          <a:p>
            <a:pPr marL="0" indent="0" algn="ctr" eaLnBrk="0" hangingPunct="0">
              <a:lnSpc>
                <a:spcPct val="150000"/>
              </a:lnSpc>
              <a:spcBef>
                <a:spcPct val="50000"/>
              </a:spcBef>
              <a:buNone/>
            </a:pPr>
            <a:r>
              <a:rPr lang="en-US" sz="3200" dirty="0">
                <a:solidFill>
                  <a:schemeClr val="tx1"/>
                </a:solidFill>
              </a:rPr>
              <a:t>An individual brings with him/her </a:t>
            </a:r>
          </a:p>
          <a:p>
            <a:pPr marL="0" indent="0" algn="ctr" eaLnBrk="0" hangingPunct="0">
              <a:lnSpc>
                <a:spcPct val="150000"/>
              </a:lnSpc>
              <a:spcBef>
                <a:spcPct val="50000"/>
              </a:spcBef>
              <a:buNone/>
            </a:pPr>
            <a:r>
              <a:rPr lang="en-US" sz="3200" dirty="0">
                <a:solidFill>
                  <a:schemeClr val="tx1"/>
                </a:solidFill>
              </a:rPr>
              <a:t>the </a:t>
            </a:r>
            <a:r>
              <a:rPr lang="en-US" sz="3200" b="1" u="sng" dirty="0">
                <a:solidFill>
                  <a:schemeClr val="tx1"/>
                </a:solidFill>
              </a:rPr>
              <a:t>hidden rules </a:t>
            </a:r>
            <a:r>
              <a:rPr lang="en-US" sz="3200" dirty="0">
                <a:solidFill>
                  <a:schemeClr val="tx1"/>
                </a:solidFill>
              </a:rPr>
              <a:t>of the class </a:t>
            </a:r>
          </a:p>
          <a:p>
            <a:pPr marL="0" indent="0" algn="ctr" eaLnBrk="0" hangingPunct="0">
              <a:lnSpc>
                <a:spcPct val="150000"/>
              </a:lnSpc>
              <a:spcBef>
                <a:spcPct val="50000"/>
              </a:spcBef>
              <a:buNone/>
            </a:pPr>
            <a:r>
              <a:rPr lang="en-US" sz="3200" dirty="0">
                <a:solidFill>
                  <a:schemeClr val="tx1"/>
                </a:solidFill>
              </a:rPr>
              <a:t>in which he/she was raised</a:t>
            </a:r>
          </a:p>
        </p:txBody>
      </p:sp>
      <p:sp>
        <p:nvSpPr>
          <p:cNvPr id="2" name="Title 1"/>
          <p:cNvSpPr>
            <a:spLocks noGrp="1"/>
          </p:cNvSpPr>
          <p:nvPr>
            <p:ph type="title"/>
          </p:nvPr>
        </p:nvSpPr>
        <p:spPr>
          <a:xfrm>
            <a:off x="457200" y="152400"/>
            <a:ext cx="8229600" cy="1143000"/>
          </a:xfrm>
        </p:spPr>
        <p:txBody>
          <a:bodyPr/>
          <a:lstStyle/>
          <a:p>
            <a:r>
              <a:rPr lang="en-US" dirty="0"/>
              <a:t>Bridges: Hidden Rules</a:t>
            </a:r>
          </a:p>
        </p:txBody>
      </p:sp>
    </p:spTree>
    <p:extLst>
      <p:ext uri="{BB962C8B-B14F-4D97-AF65-F5344CB8AC3E}">
        <p14:creationId xmlns:p14="http://schemas.microsoft.com/office/powerpoint/2010/main" val="2283765406"/>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914400" y="2286000"/>
            <a:ext cx="5486400" cy="523875"/>
          </a:xfrm>
          <a:prstGeom prst="rect">
            <a:avLst/>
          </a:prstGeom>
          <a:noFill/>
          <a:ln w="9525">
            <a:noFill/>
            <a:miter lim="800000"/>
            <a:headEnd/>
            <a:tailEnd/>
          </a:ln>
        </p:spPr>
        <p:txBody>
          <a:bodyPr>
            <a:spAutoFit/>
          </a:bodyPr>
          <a:lstStyle/>
          <a:p>
            <a:pPr eaLnBrk="0" hangingPunct="0">
              <a:spcBef>
                <a:spcPct val="50000"/>
              </a:spcBef>
            </a:pPr>
            <a:r>
              <a:rPr lang="en-US" sz="2800" dirty="0">
                <a:solidFill>
                  <a:prstClr val="black"/>
                </a:solidFill>
                <a:latin typeface="Verdana" pitchFamily="34" charset="0"/>
              </a:rPr>
              <a:t>To be used, spent</a:t>
            </a:r>
          </a:p>
        </p:txBody>
      </p:sp>
      <p:sp>
        <p:nvSpPr>
          <p:cNvPr id="90115" name="Text Box 3"/>
          <p:cNvSpPr txBox="1">
            <a:spLocks noChangeArrowheads="1"/>
          </p:cNvSpPr>
          <p:nvPr/>
        </p:nvSpPr>
        <p:spPr bwMode="auto">
          <a:xfrm>
            <a:off x="1905000" y="3657600"/>
            <a:ext cx="4470400" cy="523875"/>
          </a:xfrm>
          <a:prstGeom prst="rect">
            <a:avLst/>
          </a:prstGeom>
          <a:noFill/>
          <a:ln w="9525">
            <a:noFill/>
            <a:miter lim="800000"/>
            <a:headEnd/>
            <a:tailEnd/>
          </a:ln>
        </p:spPr>
        <p:txBody>
          <a:bodyPr>
            <a:spAutoFit/>
          </a:bodyPr>
          <a:lstStyle/>
          <a:p>
            <a:pPr eaLnBrk="0" hangingPunct="0">
              <a:spcBef>
                <a:spcPct val="50000"/>
              </a:spcBef>
            </a:pPr>
            <a:r>
              <a:rPr lang="en-US" sz="2800" dirty="0">
                <a:solidFill>
                  <a:prstClr val="black"/>
                </a:solidFill>
                <a:latin typeface="Verdana" pitchFamily="34" charset="0"/>
              </a:rPr>
              <a:t>To be managed</a:t>
            </a:r>
          </a:p>
        </p:txBody>
      </p:sp>
      <p:sp>
        <p:nvSpPr>
          <p:cNvPr id="90116" name="Rectangle 4"/>
          <p:cNvSpPr>
            <a:spLocks noChangeArrowheads="1"/>
          </p:cNvSpPr>
          <p:nvPr/>
        </p:nvSpPr>
        <p:spPr bwMode="auto">
          <a:xfrm>
            <a:off x="2743200" y="5181600"/>
            <a:ext cx="4673600" cy="523875"/>
          </a:xfrm>
          <a:prstGeom prst="rect">
            <a:avLst/>
          </a:prstGeom>
          <a:noFill/>
          <a:ln w="9525">
            <a:noFill/>
            <a:miter lim="800000"/>
            <a:headEnd/>
            <a:tailEnd/>
          </a:ln>
        </p:spPr>
        <p:txBody>
          <a:bodyPr>
            <a:spAutoFit/>
          </a:bodyPr>
          <a:lstStyle/>
          <a:p>
            <a:pPr eaLnBrk="0" hangingPunct="0">
              <a:spcBef>
                <a:spcPct val="50000"/>
              </a:spcBef>
            </a:pPr>
            <a:r>
              <a:rPr lang="en-US" sz="2800" dirty="0">
                <a:solidFill>
                  <a:prstClr val="black"/>
                </a:solidFill>
                <a:latin typeface="Verdana" pitchFamily="34" charset="0"/>
              </a:rPr>
              <a:t>To be conserved, invested</a:t>
            </a:r>
          </a:p>
        </p:txBody>
      </p:sp>
      <p:sp>
        <p:nvSpPr>
          <p:cNvPr id="90117" name="Text Box 6"/>
          <p:cNvSpPr txBox="1">
            <a:spLocks noChangeArrowheads="1"/>
          </p:cNvSpPr>
          <p:nvPr/>
        </p:nvSpPr>
        <p:spPr bwMode="auto">
          <a:xfrm>
            <a:off x="914400" y="1790700"/>
            <a:ext cx="3048000" cy="584200"/>
          </a:xfrm>
          <a:prstGeom prst="rect">
            <a:avLst/>
          </a:prstGeom>
          <a:noFill/>
          <a:ln w="9525">
            <a:noFill/>
            <a:miter lim="800000"/>
            <a:headEnd/>
            <a:tailEnd/>
          </a:ln>
        </p:spPr>
        <p:txBody>
          <a:bodyPr>
            <a:spAutoFit/>
          </a:bodyPr>
          <a:lstStyle/>
          <a:p>
            <a:pPr eaLnBrk="0" hangingPunct="0">
              <a:spcBef>
                <a:spcPct val="50000"/>
              </a:spcBef>
            </a:pPr>
            <a:r>
              <a:rPr lang="en-US" sz="3200" dirty="0">
                <a:solidFill>
                  <a:srgbClr val="C00000"/>
                </a:solidFill>
                <a:latin typeface="Verdana" pitchFamily="34" charset="0"/>
              </a:rPr>
              <a:t>POVERTY</a:t>
            </a:r>
          </a:p>
        </p:txBody>
      </p:sp>
      <p:sp>
        <p:nvSpPr>
          <p:cNvPr id="90118" name="Text Box 7"/>
          <p:cNvSpPr txBox="1">
            <a:spLocks noChangeArrowheads="1"/>
          </p:cNvSpPr>
          <p:nvPr/>
        </p:nvSpPr>
        <p:spPr bwMode="auto">
          <a:xfrm>
            <a:off x="1930400" y="3170238"/>
            <a:ext cx="4470400" cy="584200"/>
          </a:xfrm>
          <a:prstGeom prst="rect">
            <a:avLst/>
          </a:prstGeom>
          <a:noFill/>
          <a:ln w="9525">
            <a:noFill/>
            <a:miter lim="800000"/>
            <a:headEnd/>
            <a:tailEnd/>
          </a:ln>
        </p:spPr>
        <p:txBody>
          <a:bodyPr>
            <a:spAutoFit/>
          </a:bodyPr>
          <a:lstStyle/>
          <a:p>
            <a:pPr eaLnBrk="0" hangingPunct="0">
              <a:spcBef>
                <a:spcPct val="50000"/>
              </a:spcBef>
            </a:pPr>
            <a:r>
              <a:rPr lang="en-US" sz="3200" dirty="0">
                <a:solidFill>
                  <a:srgbClr val="00B050"/>
                </a:solidFill>
                <a:latin typeface="Verdana" pitchFamily="34" charset="0"/>
              </a:rPr>
              <a:t>MIDDLE CLASS</a:t>
            </a:r>
            <a:endParaRPr lang="en-US" sz="1600" b="0" dirty="0">
              <a:solidFill>
                <a:srgbClr val="00B050"/>
              </a:solidFill>
              <a:latin typeface="Verdana" pitchFamily="34" charset="0"/>
            </a:endParaRPr>
          </a:p>
        </p:txBody>
      </p:sp>
      <p:sp>
        <p:nvSpPr>
          <p:cNvPr id="90119" name="Text Box 8"/>
          <p:cNvSpPr txBox="1">
            <a:spLocks noChangeArrowheads="1"/>
          </p:cNvSpPr>
          <p:nvPr/>
        </p:nvSpPr>
        <p:spPr bwMode="auto">
          <a:xfrm>
            <a:off x="2743200" y="4572000"/>
            <a:ext cx="3048000" cy="584200"/>
          </a:xfrm>
          <a:prstGeom prst="rect">
            <a:avLst/>
          </a:prstGeom>
          <a:noFill/>
          <a:ln w="9525">
            <a:noFill/>
            <a:miter lim="800000"/>
            <a:headEnd/>
            <a:tailEnd/>
          </a:ln>
        </p:spPr>
        <p:txBody>
          <a:bodyPr>
            <a:spAutoFit/>
          </a:bodyPr>
          <a:lstStyle/>
          <a:p>
            <a:pPr eaLnBrk="0" hangingPunct="0">
              <a:spcBef>
                <a:spcPct val="50000"/>
              </a:spcBef>
            </a:pPr>
            <a:r>
              <a:rPr lang="en-US" sz="3200" dirty="0">
                <a:solidFill>
                  <a:srgbClr val="000066"/>
                </a:solidFill>
                <a:latin typeface="Verdana" pitchFamily="34" charset="0"/>
              </a:rPr>
              <a:t>WEALTH</a:t>
            </a:r>
          </a:p>
        </p:txBody>
      </p:sp>
      <p:sp>
        <p:nvSpPr>
          <p:cNvPr id="9" name="TextBox 8"/>
          <p:cNvSpPr txBox="1"/>
          <p:nvPr/>
        </p:nvSpPr>
        <p:spPr>
          <a:xfrm>
            <a:off x="0" y="-76200"/>
            <a:ext cx="9144000" cy="1447800"/>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defRPr/>
            </a:pPr>
            <a:r>
              <a:rPr lang="en-US" sz="3200" dirty="0">
                <a:solidFill>
                  <a:prstClr val="white"/>
                </a:solidFill>
                <a:latin typeface="Verdana" pitchFamily="34" charset="0"/>
              </a:rPr>
              <a:t>                  HIDDEN RULE: Money  </a:t>
            </a:r>
          </a:p>
        </p:txBody>
      </p:sp>
      <p:pic>
        <p:nvPicPr>
          <p:cNvPr id="13" name="Picture 12" descr="newmoney.jpg"/>
          <p:cNvPicPr>
            <a:picLocks noChangeAspect="1"/>
          </p:cNvPicPr>
          <p:nvPr/>
        </p:nvPicPr>
        <p:blipFill>
          <a:blip r:embed="rId3" cstate="print"/>
          <a:stretch>
            <a:fillRect/>
          </a:stretch>
        </p:blipFill>
        <p:spPr>
          <a:xfrm>
            <a:off x="5791200" y="1752600"/>
            <a:ext cx="2580886" cy="1595628"/>
          </a:xfrm>
          <a:prstGeom prst="rect">
            <a:avLst/>
          </a:prstGeom>
        </p:spPr>
      </p:pic>
    </p:spTree>
    <p:extLst>
      <p:ext uri="{BB962C8B-B14F-4D97-AF65-F5344CB8AC3E}">
        <p14:creationId xmlns:p14="http://schemas.microsoft.com/office/powerpoint/2010/main" val="2720293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 calcmode="lin" valueType="num">
                                      <p:cBhvr additive="base">
                                        <p:cTn id="7" dur="500" fill="hold"/>
                                        <p:tgtEl>
                                          <p:spTgt spid="90115"/>
                                        </p:tgtEl>
                                        <p:attrNameLst>
                                          <p:attrName>ppt_x</p:attrName>
                                        </p:attrNameLst>
                                      </p:cBhvr>
                                      <p:tavLst>
                                        <p:tav tm="0">
                                          <p:val>
                                            <p:strVal val="#ppt_x"/>
                                          </p:val>
                                        </p:tav>
                                        <p:tav tm="100000">
                                          <p:val>
                                            <p:strVal val="#ppt_x"/>
                                          </p:val>
                                        </p:tav>
                                      </p:tavLst>
                                    </p:anim>
                                    <p:anim calcmode="lin" valueType="num">
                                      <p:cBhvr additive="base">
                                        <p:cTn id="8" dur="500" fill="hold"/>
                                        <p:tgtEl>
                                          <p:spTgt spid="901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4"/>
                                        </p:tgtEl>
                                        <p:attrNameLst>
                                          <p:attrName>style.visibility</p:attrName>
                                        </p:attrNameLst>
                                      </p:cBhvr>
                                      <p:to>
                                        <p:strVal val="visible"/>
                                      </p:to>
                                    </p:set>
                                    <p:anim calcmode="lin" valueType="num">
                                      <p:cBhvr additive="base">
                                        <p:cTn id="13" dur="500" fill="hold"/>
                                        <p:tgtEl>
                                          <p:spTgt spid="90114"/>
                                        </p:tgtEl>
                                        <p:attrNameLst>
                                          <p:attrName>ppt_x</p:attrName>
                                        </p:attrNameLst>
                                      </p:cBhvr>
                                      <p:tavLst>
                                        <p:tav tm="0">
                                          <p:val>
                                            <p:strVal val="#ppt_x"/>
                                          </p:val>
                                        </p:tav>
                                        <p:tav tm="100000">
                                          <p:val>
                                            <p:strVal val="#ppt_x"/>
                                          </p:val>
                                        </p:tav>
                                      </p:tavLst>
                                    </p:anim>
                                    <p:anim calcmode="lin" valueType="num">
                                      <p:cBhvr additive="base">
                                        <p:cTn id="14" dur="500" fill="hold"/>
                                        <p:tgtEl>
                                          <p:spTgt spid="901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116"/>
                                        </p:tgtEl>
                                        <p:attrNameLst>
                                          <p:attrName>style.visibility</p:attrName>
                                        </p:attrNameLst>
                                      </p:cBhvr>
                                      <p:to>
                                        <p:strVal val="visible"/>
                                      </p:to>
                                    </p:set>
                                    <p:anim calcmode="lin" valueType="num">
                                      <p:cBhvr additive="base">
                                        <p:cTn id="19" dur="500" fill="hold"/>
                                        <p:tgtEl>
                                          <p:spTgt spid="90116"/>
                                        </p:tgtEl>
                                        <p:attrNameLst>
                                          <p:attrName>ppt_x</p:attrName>
                                        </p:attrNameLst>
                                      </p:cBhvr>
                                      <p:tavLst>
                                        <p:tav tm="0">
                                          <p:val>
                                            <p:strVal val="#ppt_x"/>
                                          </p:val>
                                        </p:tav>
                                        <p:tav tm="100000">
                                          <p:val>
                                            <p:strVal val="#ppt_x"/>
                                          </p:val>
                                        </p:tav>
                                      </p:tavLst>
                                    </p:anim>
                                    <p:anim calcmode="lin" valueType="num">
                                      <p:cBhvr additive="base">
                                        <p:cTn id="20"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p:bldP spid="901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3606800" y="2217737"/>
            <a:ext cx="4673600" cy="830263"/>
          </a:xfrm>
          <a:prstGeom prst="rect">
            <a:avLst/>
          </a:prstGeom>
          <a:noFill/>
          <a:ln w="9525">
            <a:noFill/>
            <a:miter lim="800000"/>
            <a:headEnd/>
            <a:tailEnd/>
          </a:ln>
        </p:spPr>
        <p:txBody>
          <a:bodyPr>
            <a:spAutoFit/>
          </a:bodyPr>
          <a:lstStyle/>
          <a:p>
            <a:pPr algn="ctr" eaLnBrk="0" hangingPunct="0">
              <a:spcBef>
                <a:spcPct val="50000"/>
              </a:spcBef>
            </a:pPr>
            <a:r>
              <a:rPr lang="en-US" sz="2400" dirty="0">
                <a:solidFill>
                  <a:prstClr val="black"/>
                </a:solidFill>
                <a:latin typeface="Verdana" pitchFamily="34" charset="0"/>
              </a:rPr>
              <a:t>Survival, relationships, entertainment</a:t>
            </a:r>
            <a:endParaRPr lang="en-US" sz="1600" dirty="0">
              <a:solidFill>
                <a:prstClr val="black"/>
              </a:solidFill>
              <a:latin typeface="Verdana" pitchFamily="34" charset="0"/>
            </a:endParaRPr>
          </a:p>
        </p:txBody>
      </p:sp>
      <p:sp>
        <p:nvSpPr>
          <p:cNvPr id="103427" name="Text Box 3"/>
          <p:cNvSpPr txBox="1">
            <a:spLocks noChangeArrowheads="1"/>
          </p:cNvSpPr>
          <p:nvPr/>
        </p:nvSpPr>
        <p:spPr bwMode="auto">
          <a:xfrm>
            <a:off x="2971800" y="3817937"/>
            <a:ext cx="5892800" cy="830263"/>
          </a:xfrm>
          <a:prstGeom prst="rect">
            <a:avLst/>
          </a:prstGeom>
          <a:noFill/>
          <a:ln w="9525">
            <a:noFill/>
            <a:miter lim="800000"/>
            <a:headEnd/>
            <a:tailEnd/>
          </a:ln>
        </p:spPr>
        <p:txBody>
          <a:bodyPr>
            <a:spAutoFit/>
          </a:bodyPr>
          <a:lstStyle/>
          <a:p>
            <a:pPr algn="ctr" eaLnBrk="0" hangingPunct="0"/>
            <a:r>
              <a:rPr lang="en-US" sz="2400" dirty="0">
                <a:solidFill>
                  <a:prstClr val="black"/>
                </a:solidFill>
                <a:latin typeface="Verdana" pitchFamily="34" charset="0"/>
              </a:rPr>
              <a:t>Work, achievement, </a:t>
            </a:r>
          </a:p>
          <a:p>
            <a:pPr algn="ctr" eaLnBrk="0" hangingPunct="0"/>
            <a:r>
              <a:rPr lang="en-US" sz="2400" dirty="0">
                <a:solidFill>
                  <a:prstClr val="black"/>
                </a:solidFill>
                <a:latin typeface="Verdana" pitchFamily="34" charset="0"/>
              </a:rPr>
              <a:t>material security</a:t>
            </a:r>
            <a:endParaRPr lang="en-US" sz="1600" dirty="0">
              <a:solidFill>
                <a:prstClr val="black"/>
              </a:solidFill>
              <a:latin typeface="Verdana" pitchFamily="34" charset="0"/>
            </a:endParaRPr>
          </a:p>
        </p:txBody>
      </p:sp>
      <p:sp>
        <p:nvSpPr>
          <p:cNvPr id="103428" name="Text Box 4"/>
          <p:cNvSpPr txBox="1">
            <a:spLocks noChangeArrowheads="1"/>
          </p:cNvSpPr>
          <p:nvPr/>
        </p:nvSpPr>
        <p:spPr bwMode="auto">
          <a:xfrm>
            <a:off x="3429000" y="5418137"/>
            <a:ext cx="5283200" cy="830263"/>
          </a:xfrm>
          <a:prstGeom prst="rect">
            <a:avLst/>
          </a:prstGeom>
          <a:noFill/>
          <a:ln w="9525">
            <a:noFill/>
            <a:miter lim="800000"/>
            <a:headEnd/>
            <a:tailEnd/>
          </a:ln>
        </p:spPr>
        <p:txBody>
          <a:bodyPr>
            <a:spAutoFit/>
          </a:bodyPr>
          <a:lstStyle/>
          <a:p>
            <a:pPr algn="ctr" eaLnBrk="0" hangingPunct="0"/>
            <a:r>
              <a:rPr lang="en-US" sz="2400" dirty="0">
                <a:solidFill>
                  <a:prstClr val="black"/>
                </a:solidFill>
                <a:latin typeface="Verdana" pitchFamily="34" charset="0"/>
              </a:rPr>
              <a:t>Financial, political,          social connections</a:t>
            </a:r>
          </a:p>
        </p:txBody>
      </p:sp>
      <p:sp>
        <p:nvSpPr>
          <p:cNvPr id="103429" name="Text Box 5"/>
          <p:cNvSpPr txBox="1">
            <a:spLocks noChangeArrowheads="1"/>
          </p:cNvSpPr>
          <p:nvPr/>
        </p:nvSpPr>
        <p:spPr bwMode="auto">
          <a:xfrm>
            <a:off x="4419600" y="1760537"/>
            <a:ext cx="30480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C00000"/>
                </a:solidFill>
                <a:latin typeface="Verdana" pitchFamily="34" charset="0"/>
              </a:rPr>
              <a:t>POVERTY</a:t>
            </a:r>
          </a:p>
        </p:txBody>
      </p:sp>
      <p:sp>
        <p:nvSpPr>
          <p:cNvPr id="103430" name="Text Box 6"/>
          <p:cNvSpPr txBox="1">
            <a:spLocks noChangeArrowheads="1"/>
          </p:cNvSpPr>
          <p:nvPr/>
        </p:nvSpPr>
        <p:spPr bwMode="auto">
          <a:xfrm>
            <a:off x="3683000" y="3284537"/>
            <a:ext cx="44704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00B050"/>
                </a:solidFill>
                <a:latin typeface="Verdana" pitchFamily="34" charset="0"/>
              </a:rPr>
              <a:t>MIDDLE CLASS</a:t>
            </a:r>
            <a:endParaRPr lang="en-US" sz="1600" b="0" dirty="0">
              <a:solidFill>
                <a:srgbClr val="00B050"/>
              </a:solidFill>
              <a:latin typeface="Verdana" pitchFamily="34" charset="0"/>
            </a:endParaRPr>
          </a:p>
        </p:txBody>
      </p:sp>
      <p:sp>
        <p:nvSpPr>
          <p:cNvPr id="103431" name="Text Box 7"/>
          <p:cNvSpPr txBox="1">
            <a:spLocks noChangeArrowheads="1"/>
          </p:cNvSpPr>
          <p:nvPr/>
        </p:nvSpPr>
        <p:spPr bwMode="auto">
          <a:xfrm>
            <a:off x="4419600" y="4960937"/>
            <a:ext cx="30480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3333CC"/>
                </a:solidFill>
                <a:latin typeface="Verdana" pitchFamily="34" charset="0"/>
              </a:rPr>
              <a:t>WEALTH</a:t>
            </a:r>
          </a:p>
        </p:txBody>
      </p:sp>
      <p:sp>
        <p:nvSpPr>
          <p:cNvPr id="9" name="TextBox 8"/>
          <p:cNvSpPr txBox="1"/>
          <p:nvPr/>
        </p:nvSpPr>
        <p:spPr>
          <a:xfrm>
            <a:off x="1447800" y="-228600"/>
            <a:ext cx="9144000" cy="1447800"/>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spcBef>
                <a:spcPct val="50000"/>
              </a:spcBef>
              <a:defRPr/>
            </a:pPr>
            <a:r>
              <a:rPr lang="en-US" sz="3200" dirty="0">
                <a:solidFill>
                  <a:prstClr val="white"/>
                </a:solidFill>
                <a:latin typeface="Verdana" pitchFamily="34" charset="0"/>
              </a:rPr>
              <a:t>DRIVING FORCES</a:t>
            </a:r>
          </a:p>
        </p:txBody>
      </p:sp>
      <p:pic>
        <p:nvPicPr>
          <p:cNvPr id="12" name="Picture 11" descr="Nascar.jpg"/>
          <p:cNvPicPr>
            <a:picLocks noChangeAspect="1"/>
          </p:cNvPicPr>
          <p:nvPr/>
        </p:nvPicPr>
        <p:blipFill>
          <a:blip r:embed="rId3" cstate="print"/>
          <a:stretch>
            <a:fillRect/>
          </a:stretch>
        </p:blipFill>
        <p:spPr>
          <a:xfrm>
            <a:off x="533400" y="1786128"/>
            <a:ext cx="2862072" cy="1642872"/>
          </a:xfrm>
          <a:prstGeom prst="rect">
            <a:avLst/>
          </a:prstGeom>
        </p:spPr>
      </p:pic>
    </p:spTree>
    <p:extLst>
      <p:ext uri="{BB962C8B-B14F-4D97-AF65-F5344CB8AC3E}">
        <p14:creationId xmlns:p14="http://schemas.microsoft.com/office/powerpoint/2010/main" val="49337673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ppt_x"/>
                                          </p:val>
                                        </p:tav>
                                        <p:tav tm="100000">
                                          <p:val>
                                            <p:strVal val="#ppt_x"/>
                                          </p:val>
                                        </p:tav>
                                      </p:tavLst>
                                    </p:anim>
                                    <p:anim calcmode="lin" valueType="num">
                                      <p:cBhvr additive="base">
                                        <p:cTn id="8"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27"/>
                                        </p:tgtEl>
                                        <p:attrNameLst>
                                          <p:attrName>style.visibility</p:attrName>
                                        </p:attrNameLst>
                                      </p:cBhvr>
                                      <p:to>
                                        <p:strVal val="visible"/>
                                      </p:to>
                                    </p:set>
                                    <p:anim calcmode="lin" valueType="num">
                                      <p:cBhvr additive="base">
                                        <p:cTn id="13" dur="500" fill="hold"/>
                                        <p:tgtEl>
                                          <p:spTgt spid="103427"/>
                                        </p:tgtEl>
                                        <p:attrNameLst>
                                          <p:attrName>ppt_x</p:attrName>
                                        </p:attrNameLst>
                                      </p:cBhvr>
                                      <p:tavLst>
                                        <p:tav tm="0">
                                          <p:val>
                                            <p:strVal val="#ppt_x"/>
                                          </p:val>
                                        </p:tav>
                                        <p:tav tm="100000">
                                          <p:val>
                                            <p:strVal val="#ppt_x"/>
                                          </p:val>
                                        </p:tav>
                                      </p:tavLst>
                                    </p:anim>
                                    <p:anim calcmode="lin" valueType="num">
                                      <p:cBhvr additive="base">
                                        <p:cTn id="14" dur="500" fill="hold"/>
                                        <p:tgtEl>
                                          <p:spTgt spid="1034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426"/>
                                        </p:tgtEl>
                                        <p:attrNameLst>
                                          <p:attrName>style.visibility</p:attrName>
                                        </p:attrNameLst>
                                      </p:cBhvr>
                                      <p:to>
                                        <p:strVal val="visible"/>
                                      </p:to>
                                    </p:set>
                                    <p:anim calcmode="lin" valueType="num">
                                      <p:cBhvr additive="base">
                                        <p:cTn id="19" dur="500" fill="hold"/>
                                        <p:tgtEl>
                                          <p:spTgt spid="103426"/>
                                        </p:tgtEl>
                                        <p:attrNameLst>
                                          <p:attrName>ppt_x</p:attrName>
                                        </p:attrNameLst>
                                      </p:cBhvr>
                                      <p:tavLst>
                                        <p:tav tm="0">
                                          <p:val>
                                            <p:strVal val="#ppt_x"/>
                                          </p:val>
                                        </p:tav>
                                        <p:tav tm="100000">
                                          <p:val>
                                            <p:strVal val="#ppt_x"/>
                                          </p:val>
                                        </p:tav>
                                      </p:tavLst>
                                    </p:anim>
                                    <p:anim calcmode="lin" valueType="num">
                                      <p:cBhvr additive="base">
                                        <p:cTn id="20" dur="500" fill="hold"/>
                                        <p:tgtEl>
                                          <p:spTgt spid="103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p:bldP spid="1034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81056" y="1591056"/>
            <a:ext cx="2541130" cy="3815512"/>
          </a:xfrm>
        </p:spPr>
      </p:pic>
      <p:sp>
        <p:nvSpPr>
          <p:cNvPr id="4" name="Title 3"/>
          <p:cNvSpPr>
            <a:spLocks noGrp="1"/>
          </p:cNvSpPr>
          <p:nvPr>
            <p:ph type="title"/>
          </p:nvPr>
        </p:nvSpPr>
        <p:spPr/>
        <p:txBody>
          <a:bodyPr/>
          <a:lstStyle/>
          <a:p>
            <a:r>
              <a:rPr lang="en-US" dirty="0"/>
              <a:t>Bridges 0ut of Poverty History</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1041" y="3092477"/>
            <a:ext cx="2438400" cy="354055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2807557"/>
            <a:ext cx="2336610" cy="3131058"/>
          </a:xfrm>
          <a:prstGeom prst="rect">
            <a:avLst/>
          </a:prstGeom>
        </p:spPr>
      </p:pic>
    </p:spTree>
    <p:extLst>
      <p:ext uri="{BB962C8B-B14F-4D97-AF65-F5344CB8AC3E}">
        <p14:creationId xmlns:p14="http://schemas.microsoft.com/office/powerpoint/2010/main" val="385681030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330200" y="1775192"/>
            <a:ext cx="6756400" cy="1169551"/>
          </a:xfrm>
          <a:prstGeom prst="rect">
            <a:avLst/>
          </a:prstGeom>
          <a:noFill/>
          <a:ln w="9525">
            <a:noFill/>
            <a:miter lim="800000"/>
            <a:headEnd/>
            <a:tailEnd/>
          </a:ln>
        </p:spPr>
        <p:txBody>
          <a:bodyPr wrap="square">
            <a:spAutoFit/>
          </a:bodyPr>
          <a:lstStyle/>
          <a:p>
            <a:pPr eaLnBrk="0" hangingPunct="0">
              <a:spcBef>
                <a:spcPct val="50000"/>
              </a:spcBef>
            </a:pPr>
            <a:r>
              <a:rPr lang="en-US" sz="2000" dirty="0">
                <a:solidFill>
                  <a:prstClr val="black"/>
                </a:solidFill>
                <a:latin typeface="Verdana" pitchFamily="34" charset="0"/>
              </a:rPr>
              <a:t>Present,</a:t>
            </a:r>
          </a:p>
          <a:p>
            <a:pPr eaLnBrk="0" hangingPunct="0">
              <a:spcBef>
                <a:spcPct val="50000"/>
              </a:spcBef>
            </a:pPr>
            <a:r>
              <a:rPr lang="en-US" sz="2000" dirty="0">
                <a:solidFill>
                  <a:prstClr val="black"/>
                </a:solidFill>
                <a:latin typeface="Verdana" pitchFamily="34" charset="0"/>
              </a:rPr>
              <a:t>Decisions made for moment, based on feeling, emotions, or personality</a:t>
            </a:r>
          </a:p>
        </p:txBody>
      </p:sp>
      <p:sp>
        <p:nvSpPr>
          <p:cNvPr id="103427" name="Text Box 3"/>
          <p:cNvSpPr txBox="1">
            <a:spLocks noChangeArrowheads="1"/>
          </p:cNvSpPr>
          <p:nvPr/>
        </p:nvSpPr>
        <p:spPr bwMode="auto">
          <a:xfrm>
            <a:off x="1346200" y="3666043"/>
            <a:ext cx="5892800" cy="1015663"/>
          </a:xfrm>
          <a:prstGeom prst="rect">
            <a:avLst/>
          </a:prstGeom>
          <a:noFill/>
          <a:ln w="9525">
            <a:noFill/>
            <a:miter lim="800000"/>
            <a:headEnd/>
            <a:tailEnd/>
          </a:ln>
        </p:spPr>
        <p:txBody>
          <a:bodyPr>
            <a:spAutoFit/>
          </a:bodyPr>
          <a:lstStyle/>
          <a:p>
            <a:pPr algn="ctr" eaLnBrk="0" hangingPunct="0"/>
            <a:r>
              <a:rPr lang="en-US" sz="2000" dirty="0">
                <a:solidFill>
                  <a:prstClr val="black"/>
                </a:solidFill>
                <a:latin typeface="Verdana" pitchFamily="34" charset="0"/>
              </a:rPr>
              <a:t>Future,</a:t>
            </a:r>
          </a:p>
          <a:p>
            <a:pPr algn="ctr" eaLnBrk="0" hangingPunct="0"/>
            <a:r>
              <a:rPr lang="en-US" sz="2000" dirty="0">
                <a:solidFill>
                  <a:prstClr val="black"/>
                </a:solidFill>
                <a:latin typeface="Verdana" pitchFamily="34" charset="0"/>
              </a:rPr>
              <a:t>Decisions made against future ramifications</a:t>
            </a:r>
          </a:p>
        </p:txBody>
      </p:sp>
      <p:sp>
        <p:nvSpPr>
          <p:cNvPr id="103428" name="Text Box 4"/>
          <p:cNvSpPr txBox="1">
            <a:spLocks noChangeArrowheads="1"/>
          </p:cNvSpPr>
          <p:nvPr/>
        </p:nvSpPr>
        <p:spPr bwMode="auto">
          <a:xfrm>
            <a:off x="3429000" y="5418137"/>
            <a:ext cx="5283200" cy="1015663"/>
          </a:xfrm>
          <a:prstGeom prst="rect">
            <a:avLst/>
          </a:prstGeom>
          <a:noFill/>
          <a:ln w="9525">
            <a:noFill/>
            <a:miter lim="800000"/>
            <a:headEnd/>
            <a:tailEnd/>
          </a:ln>
        </p:spPr>
        <p:txBody>
          <a:bodyPr>
            <a:spAutoFit/>
          </a:bodyPr>
          <a:lstStyle/>
          <a:p>
            <a:pPr algn="r" eaLnBrk="0" hangingPunct="0"/>
            <a:r>
              <a:rPr lang="en-US" sz="2000" dirty="0">
                <a:solidFill>
                  <a:prstClr val="black"/>
                </a:solidFill>
                <a:latin typeface="Verdana" pitchFamily="34" charset="0"/>
              </a:rPr>
              <a:t>Tradition and history,</a:t>
            </a:r>
          </a:p>
          <a:p>
            <a:pPr algn="r" eaLnBrk="0" hangingPunct="0"/>
            <a:r>
              <a:rPr lang="en-US" sz="2000" dirty="0">
                <a:solidFill>
                  <a:prstClr val="black"/>
                </a:solidFill>
                <a:latin typeface="Verdana" pitchFamily="34" charset="0"/>
              </a:rPr>
              <a:t>Decisions made partially on </a:t>
            </a:r>
          </a:p>
          <a:p>
            <a:pPr algn="r" eaLnBrk="0" hangingPunct="0"/>
            <a:r>
              <a:rPr lang="en-US" sz="2000" dirty="0">
                <a:solidFill>
                  <a:prstClr val="black"/>
                </a:solidFill>
                <a:latin typeface="Verdana" pitchFamily="34" charset="0"/>
              </a:rPr>
              <a:t>basis of tradition and decorum</a:t>
            </a:r>
          </a:p>
        </p:txBody>
      </p:sp>
      <p:sp>
        <p:nvSpPr>
          <p:cNvPr id="103429" name="Text Box 5"/>
          <p:cNvSpPr txBox="1">
            <a:spLocks noChangeArrowheads="1"/>
          </p:cNvSpPr>
          <p:nvPr/>
        </p:nvSpPr>
        <p:spPr bwMode="auto">
          <a:xfrm>
            <a:off x="-76200" y="1143000"/>
            <a:ext cx="30480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C00000"/>
                </a:solidFill>
                <a:latin typeface="Verdana" pitchFamily="34" charset="0"/>
              </a:rPr>
              <a:t>POVERTY</a:t>
            </a:r>
          </a:p>
        </p:txBody>
      </p:sp>
      <p:sp>
        <p:nvSpPr>
          <p:cNvPr id="103430" name="Text Box 6"/>
          <p:cNvSpPr txBox="1">
            <a:spLocks noChangeArrowheads="1"/>
          </p:cNvSpPr>
          <p:nvPr/>
        </p:nvSpPr>
        <p:spPr bwMode="auto">
          <a:xfrm>
            <a:off x="2057400" y="3230389"/>
            <a:ext cx="44704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00B050"/>
                </a:solidFill>
                <a:latin typeface="Verdana" pitchFamily="34" charset="0"/>
              </a:rPr>
              <a:t>MIDDLE CLASS</a:t>
            </a:r>
            <a:endParaRPr lang="en-US" sz="1600" b="0" dirty="0">
              <a:solidFill>
                <a:srgbClr val="00B050"/>
              </a:solidFill>
              <a:latin typeface="Verdana" pitchFamily="34" charset="0"/>
            </a:endParaRPr>
          </a:p>
        </p:txBody>
      </p:sp>
      <p:sp>
        <p:nvSpPr>
          <p:cNvPr id="103431" name="Text Box 7"/>
          <p:cNvSpPr txBox="1">
            <a:spLocks noChangeArrowheads="1"/>
          </p:cNvSpPr>
          <p:nvPr/>
        </p:nvSpPr>
        <p:spPr bwMode="auto">
          <a:xfrm>
            <a:off x="6011917" y="4847075"/>
            <a:ext cx="30480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3333CC"/>
                </a:solidFill>
                <a:latin typeface="Verdana" pitchFamily="34" charset="0"/>
              </a:rPr>
              <a:t>WEALTH</a:t>
            </a:r>
          </a:p>
        </p:txBody>
      </p:sp>
      <p:sp>
        <p:nvSpPr>
          <p:cNvPr id="9" name="TextBox 8"/>
          <p:cNvSpPr txBox="1"/>
          <p:nvPr/>
        </p:nvSpPr>
        <p:spPr>
          <a:xfrm>
            <a:off x="4241800" y="254169"/>
            <a:ext cx="4572000" cy="888831"/>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spcBef>
                <a:spcPct val="50000"/>
              </a:spcBef>
              <a:defRPr/>
            </a:pPr>
            <a:r>
              <a:rPr lang="en-US" sz="3200" dirty="0">
                <a:solidFill>
                  <a:prstClr val="white"/>
                </a:solidFill>
                <a:latin typeface="Verdana" pitchFamily="34" charset="0"/>
              </a:rPr>
              <a:t>TIME</a:t>
            </a:r>
          </a:p>
        </p:txBody>
      </p:sp>
    </p:spTree>
    <p:extLst>
      <p:ext uri="{BB962C8B-B14F-4D97-AF65-F5344CB8AC3E}">
        <p14:creationId xmlns:p14="http://schemas.microsoft.com/office/powerpoint/2010/main" val="345578163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ppt_x"/>
                                          </p:val>
                                        </p:tav>
                                        <p:tav tm="100000">
                                          <p:val>
                                            <p:strVal val="#ppt_x"/>
                                          </p:val>
                                        </p:tav>
                                      </p:tavLst>
                                    </p:anim>
                                    <p:anim calcmode="lin" valueType="num">
                                      <p:cBhvr additive="base">
                                        <p:cTn id="8"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27"/>
                                        </p:tgtEl>
                                        <p:attrNameLst>
                                          <p:attrName>style.visibility</p:attrName>
                                        </p:attrNameLst>
                                      </p:cBhvr>
                                      <p:to>
                                        <p:strVal val="visible"/>
                                      </p:to>
                                    </p:set>
                                    <p:anim calcmode="lin" valueType="num">
                                      <p:cBhvr additive="base">
                                        <p:cTn id="13" dur="500" fill="hold"/>
                                        <p:tgtEl>
                                          <p:spTgt spid="103427"/>
                                        </p:tgtEl>
                                        <p:attrNameLst>
                                          <p:attrName>ppt_x</p:attrName>
                                        </p:attrNameLst>
                                      </p:cBhvr>
                                      <p:tavLst>
                                        <p:tav tm="0">
                                          <p:val>
                                            <p:strVal val="#ppt_x"/>
                                          </p:val>
                                        </p:tav>
                                        <p:tav tm="100000">
                                          <p:val>
                                            <p:strVal val="#ppt_x"/>
                                          </p:val>
                                        </p:tav>
                                      </p:tavLst>
                                    </p:anim>
                                    <p:anim calcmode="lin" valueType="num">
                                      <p:cBhvr additive="base">
                                        <p:cTn id="14" dur="500" fill="hold"/>
                                        <p:tgtEl>
                                          <p:spTgt spid="1034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426"/>
                                        </p:tgtEl>
                                        <p:attrNameLst>
                                          <p:attrName>style.visibility</p:attrName>
                                        </p:attrNameLst>
                                      </p:cBhvr>
                                      <p:to>
                                        <p:strVal val="visible"/>
                                      </p:to>
                                    </p:set>
                                    <p:anim calcmode="lin" valueType="num">
                                      <p:cBhvr additive="base">
                                        <p:cTn id="19" dur="500" fill="hold"/>
                                        <p:tgtEl>
                                          <p:spTgt spid="103426"/>
                                        </p:tgtEl>
                                        <p:attrNameLst>
                                          <p:attrName>ppt_x</p:attrName>
                                        </p:attrNameLst>
                                      </p:cBhvr>
                                      <p:tavLst>
                                        <p:tav tm="0">
                                          <p:val>
                                            <p:strVal val="#ppt_x"/>
                                          </p:val>
                                        </p:tav>
                                        <p:tav tm="100000">
                                          <p:val>
                                            <p:strVal val="#ppt_x"/>
                                          </p:val>
                                        </p:tav>
                                      </p:tavLst>
                                    </p:anim>
                                    <p:anim calcmode="lin" valueType="num">
                                      <p:cBhvr additive="base">
                                        <p:cTn id="20" dur="500" fill="hold"/>
                                        <p:tgtEl>
                                          <p:spTgt spid="103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p:bldP spid="1034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3606800" y="2217737"/>
            <a:ext cx="4673600" cy="400110"/>
          </a:xfrm>
          <a:prstGeom prst="rect">
            <a:avLst/>
          </a:prstGeom>
          <a:noFill/>
          <a:ln w="9525">
            <a:noFill/>
            <a:miter lim="800000"/>
            <a:headEnd/>
            <a:tailEnd/>
          </a:ln>
        </p:spPr>
        <p:txBody>
          <a:bodyPr>
            <a:spAutoFit/>
          </a:bodyPr>
          <a:lstStyle/>
          <a:p>
            <a:pPr algn="ctr" eaLnBrk="0" hangingPunct="0">
              <a:spcBef>
                <a:spcPct val="50000"/>
              </a:spcBef>
            </a:pPr>
            <a:r>
              <a:rPr lang="en-US" sz="2000" b="0" dirty="0">
                <a:solidFill>
                  <a:prstClr val="black"/>
                </a:solidFill>
                <a:latin typeface="Verdana" pitchFamily="34" charset="0"/>
              </a:rPr>
              <a:t>Believes in fate</a:t>
            </a:r>
          </a:p>
        </p:txBody>
      </p:sp>
      <p:sp>
        <p:nvSpPr>
          <p:cNvPr id="103427" name="Text Box 3"/>
          <p:cNvSpPr txBox="1">
            <a:spLocks noChangeArrowheads="1"/>
          </p:cNvSpPr>
          <p:nvPr/>
        </p:nvSpPr>
        <p:spPr bwMode="auto">
          <a:xfrm>
            <a:off x="1473200" y="3797300"/>
            <a:ext cx="5892800" cy="400110"/>
          </a:xfrm>
          <a:prstGeom prst="rect">
            <a:avLst/>
          </a:prstGeom>
          <a:noFill/>
          <a:ln w="9525">
            <a:noFill/>
            <a:miter lim="800000"/>
            <a:headEnd/>
            <a:tailEnd/>
          </a:ln>
        </p:spPr>
        <p:txBody>
          <a:bodyPr>
            <a:spAutoFit/>
          </a:bodyPr>
          <a:lstStyle/>
          <a:p>
            <a:pPr algn="ctr" eaLnBrk="0" hangingPunct="0"/>
            <a:r>
              <a:rPr lang="en-US" sz="2000" b="0" dirty="0">
                <a:solidFill>
                  <a:prstClr val="black"/>
                </a:solidFill>
                <a:latin typeface="Verdana" pitchFamily="34" charset="0"/>
              </a:rPr>
              <a:t>Believes in choice</a:t>
            </a:r>
          </a:p>
        </p:txBody>
      </p:sp>
      <p:sp>
        <p:nvSpPr>
          <p:cNvPr id="103428" name="Text Box 4"/>
          <p:cNvSpPr txBox="1">
            <a:spLocks noChangeArrowheads="1"/>
          </p:cNvSpPr>
          <p:nvPr/>
        </p:nvSpPr>
        <p:spPr bwMode="auto">
          <a:xfrm>
            <a:off x="228600" y="5683454"/>
            <a:ext cx="5283200" cy="400110"/>
          </a:xfrm>
          <a:prstGeom prst="rect">
            <a:avLst/>
          </a:prstGeom>
          <a:noFill/>
          <a:ln w="9525">
            <a:noFill/>
            <a:miter lim="800000"/>
            <a:headEnd/>
            <a:tailEnd/>
          </a:ln>
        </p:spPr>
        <p:txBody>
          <a:bodyPr>
            <a:spAutoFit/>
          </a:bodyPr>
          <a:lstStyle/>
          <a:p>
            <a:pPr eaLnBrk="0" hangingPunct="0"/>
            <a:r>
              <a:rPr lang="en-US" sz="2000" b="0" dirty="0">
                <a:solidFill>
                  <a:prstClr val="black"/>
                </a:solidFill>
                <a:latin typeface="Verdana" pitchFamily="34" charset="0"/>
              </a:rPr>
              <a:t>Noblesse oblige</a:t>
            </a:r>
          </a:p>
        </p:txBody>
      </p:sp>
      <p:sp>
        <p:nvSpPr>
          <p:cNvPr id="103429" name="Text Box 5"/>
          <p:cNvSpPr txBox="1">
            <a:spLocks noChangeArrowheads="1"/>
          </p:cNvSpPr>
          <p:nvPr/>
        </p:nvSpPr>
        <p:spPr bwMode="auto">
          <a:xfrm>
            <a:off x="4419600" y="1760537"/>
            <a:ext cx="30480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C00000"/>
                </a:solidFill>
                <a:latin typeface="Verdana" pitchFamily="34" charset="0"/>
              </a:rPr>
              <a:t>POVERTY</a:t>
            </a:r>
          </a:p>
        </p:txBody>
      </p:sp>
      <p:sp>
        <p:nvSpPr>
          <p:cNvPr id="103430" name="Text Box 6"/>
          <p:cNvSpPr txBox="1">
            <a:spLocks noChangeArrowheads="1"/>
          </p:cNvSpPr>
          <p:nvPr/>
        </p:nvSpPr>
        <p:spPr bwMode="auto">
          <a:xfrm>
            <a:off x="2286000" y="3213100"/>
            <a:ext cx="44704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00B050"/>
                </a:solidFill>
                <a:latin typeface="Verdana" pitchFamily="34" charset="0"/>
              </a:rPr>
              <a:t>MIDDLE CLASS</a:t>
            </a:r>
            <a:endParaRPr lang="en-US" sz="1600" b="0" dirty="0">
              <a:solidFill>
                <a:srgbClr val="00B050"/>
              </a:solidFill>
              <a:latin typeface="Verdana" pitchFamily="34" charset="0"/>
            </a:endParaRPr>
          </a:p>
        </p:txBody>
      </p:sp>
      <p:sp>
        <p:nvSpPr>
          <p:cNvPr id="103431" name="Text Box 7"/>
          <p:cNvSpPr txBox="1">
            <a:spLocks noChangeArrowheads="1"/>
          </p:cNvSpPr>
          <p:nvPr/>
        </p:nvSpPr>
        <p:spPr bwMode="auto">
          <a:xfrm>
            <a:off x="558800" y="5181600"/>
            <a:ext cx="30480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3333CC"/>
                </a:solidFill>
                <a:latin typeface="Verdana" pitchFamily="34" charset="0"/>
              </a:rPr>
              <a:t>WEALTH</a:t>
            </a:r>
          </a:p>
        </p:txBody>
      </p:sp>
      <p:sp>
        <p:nvSpPr>
          <p:cNvPr id="9" name="TextBox 8"/>
          <p:cNvSpPr txBox="1"/>
          <p:nvPr/>
        </p:nvSpPr>
        <p:spPr>
          <a:xfrm>
            <a:off x="4413504" y="152400"/>
            <a:ext cx="4648200" cy="968565"/>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spcBef>
                <a:spcPct val="50000"/>
              </a:spcBef>
              <a:defRPr/>
            </a:pPr>
            <a:r>
              <a:rPr lang="en-US" sz="3200" dirty="0">
                <a:solidFill>
                  <a:prstClr val="white"/>
                </a:solidFill>
                <a:latin typeface="Verdana" pitchFamily="34" charset="0"/>
              </a:rPr>
              <a:t>DESTINY</a:t>
            </a:r>
          </a:p>
        </p:txBody>
      </p:sp>
    </p:spTree>
    <p:extLst>
      <p:ext uri="{BB962C8B-B14F-4D97-AF65-F5344CB8AC3E}">
        <p14:creationId xmlns:p14="http://schemas.microsoft.com/office/powerpoint/2010/main" val="205605134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ppt_x"/>
                                          </p:val>
                                        </p:tav>
                                        <p:tav tm="100000">
                                          <p:val>
                                            <p:strVal val="#ppt_x"/>
                                          </p:val>
                                        </p:tav>
                                      </p:tavLst>
                                    </p:anim>
                                    <p:anim calcmode="lin" valueType="num">
                                      <p:cBhvr additive="base">
                                        <p:cTn id="8"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27"/>
                                        </p:tgtEl>
                                        <p:attrNameLst>
                                          <p:attrName>style.visibility</p:attrName>
                                        </p:attrNameLst>
                                      </p:cBhvr>
                                      <p:to>
                                        <p:strVal val="visible"/>
                                      </p:to>
                                    </p:set>
                                    <p:anim calcmode="lin" valueType="num">
                                      <p:cBhvr additive="base">
                                        <p:cTn id="13" dur="500" fill="hold"/>
                                        <p:tgtEl>
                                          <p:spTgt spid="103427"/>
                                        </p:tgtEl>
                                        <p:attrNameLst>
                                          <p:attrName>ppt_x</p:attrName>
                                        </p:attrNameLst>
                                      </p:cBhvr>
                                      <p:tavLst>
                                        <p:tav tm="0">
                                          <p:val>
                                            <p:strVal val="#ppt_x"/>
                                          </p:val>
                                        </p:tav>
                                        <p:tav tm="100000">
                                          <p:val>
                                            <p:strVal val="#ppt_x"/>
                                          </p:val>
                                        </p:tav>
                                      </p:tavLst>
                                    </p:anim>
                                    <p:anim calcmode="lin" valueType="num">
                                      <p:cBhvr additive="base">
                                        <p:cTn id="14" dur="500" fill="hold"/>
                                        <p:tgtEl>
                                          <p:spTgt spid="1034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426"/>
                                        </p:tgtEl>
                                        <p:attrNameLst>
                                          <p:attrName>style.visibility</p:attrName>
                                        </p:attrNameLst>
                                      </p:cBhvr>
                                      <p:to>
                                        <p:strVal val="visible"/>
                                      </p:to>
                                    </p:set>
                                    <p:anim calcmode="lin" valueType="num">
                                      <p:cBhvr additive="base">
                                        <p:cTn id="19" dur="500" fill="hold"/>
                                        <p:tgtEl>
                                          <p:spTgt spid="103426"/>
                                        </p:tgtEl>
                                        <p:attrNameLst>
                                          <p:attrName>ppt_x</p:attrName>
                                        </p:attrNameLst>
                                      </p:cBhvr>
                                      <p:tavLst>
                                        <p:tav tm="0">
                                          <p:val>
                                            <p:strVal val="#ppt_x"/>
                                          </p:val>
                                        </p:tav>
                                        <p:tav tm="100000">
                                          <p:val>
                                            <p:strVal val="#ppt_x"/>
                                          </p:val>
                                        </p:tav>
                                      </p:tavLst>
                                    </p:anim>
                                    <p:anim calcmode="lin" valueType="num">
                                      <p:cBhvr additive="base">
                                        <p:cTn id="20" dur="500" fill="hold"/>
                                        <p:tgtEl>
                                          <p:spTgt spid="103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p:bldP spid="1034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52400" y="2025849"/>
            <a:ext cx="3606800" cy="707886"/>
          </a:xfrm>
          <a:prstGeom prst="rect">
            <a:avLst/>
          </a:prstGeom>
          <a:noFill/>
          <a:ln w="9525">
            <a:noFill/>
            <a:miter lim="800000"/>
            <a:headEnd/>
            <a:tailEnd/>
          </a:ln>
        </p:spPr>
        <p:txBody>
          <a:bodyPr wrap="square">
            <a:spAutoFit/>
          </a:bodyPr>
          <a:lstStyle/>
          <a:p>
            <a:pPr eaLnBrk="0" hangingPunct="0">
              <a:spcBef>
                <a:spcPct val="50000"/>
              </a:spcBef>
            </a:pPr>
            <a:r>
              <a:rPr lang="en-US" sz="2000" b="0" dirty="0">
                <a:solidFill>
                  <a:prstClr val="black"/>
                </a:solidFill>
                <a:latin typeface="Verdana" pitchFamily="34" charset="0"/>
              </a:rPr>
              <a:t>Valued and revered as abstract, but not a reality</a:t>
            </a:r>
          </a:p>
        </p:txBody>
      </p:sp>
      <p:sp>
        <p:nvSpPr>
          <p:cNvPr id="103427" name="Text Box 3"/>
          <p:cNvSpPr txBox="1">
            <a:spLocks noChangeArrowheads="1"/>
          </p:cNvSpPr>
          <p:nvPr/>
        </p:nvSpPr>
        <p:spPr bwMode="auto">
          <a:xfrm>
            <a:off x="1397000" y="3884742"/>
            <a:ext cx="5892800" cy="707886"/>
          </a:xfrm>
          <a:prstGeom prst="rect">
            <a:avLst/>
          </a:prstGeom>
          <a:noFill/>
          <a:ln w="9525">
            <a:noFill/>
            <a:miter lim="800000"/>
            <a:headEnd/>
            <a:tailEnd/>
          </a:ln>
        </p:spPr>
        <p:txBody>
          <a:bodyPr>
            <a:spAutoFit/>
          </a:bodyPr>
          <a:lstStyle/>
          <a:p>
            <a:pPr algn="ctr" eaLnBrk="0" hangingPunct="0"/>
            <a:r>
              <a:rPr lang="en-US" sz="2000" b="0" dirty="0">
                <a:solidFill>
                  <a:prstClr val="black"/>
                </a:solidFill>
                <a:latin typeface="Verdana" pitchFamily="34" charset="0"/>
              </a:rPr>
              <a:t>Crucial for climbing success ladder and making money</a:t>
            </a:r>
          </a:p>
        </p:txBody>
      </p:sp>
      <p:sp>
        <p:nvSpPr>
          <p:cNvPr id="103428" name="Text Box 4"/>
          <p:cNvSpPr txBox="1">
            <a:spLocks noChangeArrowheads="1"/>
          </p:cNvSpPr>
          <p:nvPr/>
        </p:nvSpPr>
        <p:spPr bwMode="auto">
          <a:xfrm>
            <a:off x="4648200" y="5791200"/>
            <a:ext cx="4343400" cy="707886"/>
          </a:xfrm>
          <a:prstGeom prst="rect">
            <a:avLst/>
          </a:prstGeom>
          <a:noFill/>
          <a:ln w="9525">
            <a:noFill/>
            <a:miter lim="800000"/>
            <a:headEnd/>
            <a:tailEnd/>
          </a:ln>
        </p:spPr>
        <p:txBody>
          <a:bodyPr wrap="square">
            <a:spAutoFit/>
          </a:bodyPr>
          <a:lstStyle/>
          <a:p>
            <a:pPr eaLnBrk="0" hangingPunct="0"/>
            <a:r>
              <a:rPr lang="en-US" sz="2000" b="0" dirty="0">
                <a:solidFill>
                  <a:prstClr val="black"/>
                </a:solidFill>
                <a:latin typeface="Verdana" pitchFamily="34" charset="0"/>
              </a:rPr>
              <a:t>Necessary tradition for making and maintaining connections</a:t>
            </a:r>
          </a:p>
        </p:txBody>
      </p:sp>
      <p:sp>
        <p:nvSpPr>
          <p:cNvPr id="103429" name="Text Box 5"/>
          <p:cNvSpPr txBox="1">
            <a:spLocks noChangeArrowheads="1"/>
          </p:cNvSpPr>
          <p:nvPr/>
        </p:nvSpPr>
        <p:spPr bwMode="auto">
          <a:xfrm>
            <a:off x="-127000" y="1459042"/>
            <a:ext cx="30480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C00000"/>
                </a:solidFill>
                <a:latin typeface="Verdana" pitchFamily="34" charset="0"/>
              </a:rPr>
              <a:t>POVERTY</a:t>
            </a:r>
          </a:p>
        </p:txBody>
      </p:sp>
      <p:sp>
        <p:nvSpPr>
          <p:cNvPr id="103430" name="Text Box 6"/>
          <p:cNvSpPr txBox="1">
            <a:spLocks noChangeArrowheads="1"/>
          </p:cNvSpPr>
          <p:nvPr/>
        </p:nvSpPr>
        <p:spPr bwMode="auto">
          <a:xfrm>
            <a:off x="2209800" y="3300542"/>
            <a:ext cx="44704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00B050"/>
                </a:solidFill>
                <a:latin typeface="Verdana" pitchFamily="34" charset="0"/>
              </a:rPr>
              <a:t>MIDDLE CLASS</a:t>
            </a:r>
            <a:endParaRPr lang="en-US" sz="1600" b="0" dirty="0">
              <a:solidFill>
                <a:srgbClr val="00B050"/>
              </a:solidFill>
              <a:latin typeface="Verdana" pitchFamily="34" charset="0"/>
            </a:endParaRPr>
          </a:p>
        </p:txBody>
      </p:sp>
      <p:sp>
        <p:nvSpPr>
          <p:cNvPr id="103431" name="Text Box 7"/>
          <p:cNvSpPr txBox="1">
            <a:spLocks noChangeArrowheads="1"/>
          </p:cNvSpPr>
          <p:nvPr/>
        </p:nvSpPr>
        <p:spPr bwMode="auto">
          <a:xfrm>
            <a:off x="5257800" y="5174200"/>
            <a:ext cx="30480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3333CC"/>
                </a:solidFill>
                <a:latin typeface="Verdana" pitchFamily="34" charset="0"/>
              </a:rPr>
              <a:t>WEALTH</a:t>
            </a:r>
          </a:p>
        </p:txBody>
      </p:sp>
      <p:sp>
        <p:nvSpPr>
          <p:cNvPr id="9" name="TextBox 8"/>
          <p:cNvSpPr txBox="1"/>
          <p:nvPr/>
        </p:nvSpPr>
        <p:spPr>
          <a:xfrm>
            <a:off x="4343400" y="9144"/>
            <a:ext cx="4648200" cy="968565"/>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spcBef>
                <a:spcPct val="50000"/>
              </a:spcBef>
              <a:defRPr/>
            </a:pPr>
            <a:r>
              <a:rPr lang="en-US" sz="3200" dirty="0">
                <a:solidFill>
                  <a:prstClr val="white"/>
                </a:solidFill>
                <a:latin typeface="Verdana" pitchFamily="34" charset="0"/>
              </a:rPr>
              <a:t>EDUCATION</a:t>
            </a:r>
          </a:p>
        </p:txBody>
      </p:sp>
    </p:spTree>
    <p:extLst>
      <p:ext uri="{BB962C8B-B14F-4D97-AF65-F5344CB8AC3E}">
        <p14:creationId xmlns:p14="http://schemas.microsoft.com/office/powerpoint/2010/main" val="383328378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ppt_x"/>
                                          </p:val>
                                        </p:tav>
                                        <p:tav tm="100000">
                                          <p:val>
                                            <p:strVal val="#ppt_x"/>
                                          </p:val>
                                        </p:tav>
                                      </p:tavLst>
                                    </p:anim>
                                    <p:anim calcmode="lin" valueType="num">
                                      <p:cBhvr additive="base">
                                        <p:cTn id="8"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27"/>
                                        </p:tgtEl>
                                        <p:attrNameLst>
                                          <p:attrName>style.visibility</p:attrName>
                                        </p:attrNameLst>
                                      </p:cBhvr>
                                      <p:to>
                                        <p:strVal val="visible"/>
                                      </p:to>
                                    </p:set>
                                    <p:anim calcmode="lin" valueType="num">
                                      <p:cBhvr additive="base">
                                        <p:cTn id="13" dur="500" fill="hold"/>
                                        <p:tgtEl>
                                          <p:spTgt spid="103427"/>
                                        </p:tgtEl>
                                        <p:attrNameLst>
                                          <p:attrName>ppt_x</p:attrName>
                                        </p:attrNameLst>
                                      </p:cBhvr>
                                      <p:tavLst>
                                        <p:tav tm="0">
                                          <p:val>
                                            <p:strVal val="#ppt_x"/>
                                          </p:val>
                                        </p:tav>
                                        <p:tav tm="100000">
                                          <p:val>
                                            <p:strVal val="#ppt_x"/>
                                          </p:val>
                                        </p:tav>
                                      </p:tavLst>
                                    </p:anim>
                                    <p:anim calcmode="lin" valueType="num">
                                      <p:cBhvr additive="base">
                                        <p:cTn id="14" dur="500" fill="hold"/>
                                        <p:tgtEl>
                                          <p:spTgt spid="1034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426"/>
                                        </p:tgtEl>
                                        <p:attrNameLst>
                                          <p:attrName>style.visibility</p:attrName>
                                        </p:attrNameLst>
                                      </p:cBhvr>
                                      <p:to>
                                        <p:strVal val="visible"/>
                                      </p:to>
                                    </p:set>
                                    <p:anim calcmode="lin" valueType="num">
                                      <p:cBhvr additive="base">
                                        <p:cTn id="19" dur="500" fill="hold"/>
                                        <p:tgtEl>
                                          <p:spTgt spid="103426"/>
                                        </p:tgtEl>
                                        <p:attrNameLst>
                                          <p:attrName>ppt_x</p:attrName>
                                        </p:attrNameLst>
                                      </p:cBhvr>
                                      <p:tavLst>
                                        <p:tav tm="0">
                                          <p:val>
                                            <p:strVal val="#ppt_x"/>
                                          </p:val>
                                        </p:tav>
                                        <p:tav tm="100000">
                                          <p:val>
                                            <p:strVal val="#ppt_x"/>
                                          </p:val>
                                        </p:tav>
                                      </p:tavLst>
                                    </p:anim>
                                    <p:anim calcmode="lin" valueType="num">
                                      <p:cBhvr additive="base">
                                        <p:cTn id="20" dur="500" fill="hold"/>
                                        <p:tgtEl>
                                          <p:spTgt spid="103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p:bldP spid="1034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3606800" y="2217737"/>
            <a:ext cx="4673600" cy="400110"/>
          </a:xfrm>
          <a:prstGeom prst="rect">
            <a:avLst/>
          </a:prstGeom>
          <a:noFill/>
          <a:ln w="9525">
            <a:noFill/>
            <a:miter lim="800000"/>
            <a:headEnd/>
            <a:tailEnd/>
          </a:ln>
        </p:spPr>
        <p:txBody>
          <a:bodyPr>
            <a:spAutoFit/>
          </a:bodyPr>
          <a:lstStyle/>
          <a:p>
            <a:pPr algn="ctr" eaLnBrk="0" hangingPunct="0">
              <a:spcBef>
                <a:spcPct val="50000"/>
              </a:spcBef>
            </a:pPr>
            <a:r>
              <a:rPr lang="en-US" sz="2000" b="0" dirty="0">
                <a:solidFill>
                  <a:prstClr val="black"/>
                </a:solidFill>
                <a:latin typeface="Verdana" pitchFamily="34" charset="0"/>
              </a:rPr>
              <a:t>Tends to be matriarchal</a:t>
            </a:r>
          </a:p>
        </p:txBody>
      </p:sp>
      <p:sp>
        <p:nvSpPr>
          <p:cNvPr id="103427" name="Text Box 3"/>
          <p:cNvSpPr txBox="1">
            <a:spLocks noChangeArrowheads="1"/>
          </p:cNvSpPr>
          <p:nvPr/>
        </p:nvSpPr>
        <p:spPr bwMode="auto">
          <a:xfrm>
            <a:off x="1473200" y="3797300"/>
            <a:ext cx="5892800" cy="400110"/>
          </a:xfrm>
          <a:prstGeom prst="rect">
            <a:avLst/>
          </a:prstGeom>
          <a:noFill/>
          <a:ln w="9525">
            <a:noFill/>
            <a:miter lim="800000"/>
            <a:headEnd/>
            <a:tailEnd/>
          </a:ln>
        </p:spPr>
        <p:txBody>
          <a:bodyPr>
            <a:spAutoFit/>
          </a:bodyPr>
          <a:lstStyle/>
          <a:p>
            <a:pPr algn="ctr" eaLnBrk="0" hangingPunct="0"/>
            <a:r>
              <a:rPr lang="en-US" sz="2000" b="0" dirty="0">
                <a:solidFill>
                  <a:prstClr val="black"/>
                </a:solidFill>
                <a:latin typeface="Verdana" pitchFamily="34" charset="0"/>
              </a:rPr>
              <a:t>Tends to be patriarchal</a:t>
            </a:r>
          </a:p>
        </p:txBody>
      </p:sp>
      <p:sp>
        <p:nvSpPr>
          <p:cNvPr id="103428" name="Text Box 4"/>
          <p:cNvSpPr txBox="1">
            <a:spLocks noChangeArrowheads="1"/>
          </p:cNvSpPr>
          <p:nvPr/>
        </p:nvSpPr>
        <p:spPr bwMode="auto">
          <a:xfrm>
            <a:off x="228600" y="5683454"/>
            <a:ext cx="5283200" cy="400110"/>
          </a:xfrm>
          <a:prstGeom prst="rect">
            <a:avLst/>
          </a:prstGeom>
          <a:noFill/>
          <a:ln w="9525">
            <a:noFill/>
            <a:miter lim="800000"/>
            <a:headEnd/>
            <a:tailEnd/>
          </a:ln>
        </p:spPr>
        <p:txBody>
          <a:bodyPr>
            <a:spAutoFit/>
          </a:bodyPr>
          <a:lstStyle/>
          <a:p>
            <a:pPr eaLnBrk="0" hangingPunct="0"/>
            <a:r>
              <a:rPr lang="en-US" sz="2000" b="0" dirty="0">
                <a:solidFill>
                  <a:prstClr val="black"/>
                </a:solidFill>
                <a:latin typeface="Verdana" pitchFamily="34" charset="0"/>
              </a:rPr>
              <a:t>Depends on who has the money</a:t>
            </a:r>
          </a:p>
        </p:txBody>
      </p:sp>
      <p:sp>
        <p:nvSpPr>
          <p:cNvPr id="103429" name="Text Box 5"/>
          <p:cNvSpPr txBox="1">
            <a:spLocks noChangeArrowheads="1"/>
          </p:cNvSpPr>
          <p:nvPr/>
        </p:nvSpPr>
        <p:spPr bwMode="auto">
          <a:xfrm>
            <a:off x="4521200" y="1633537"/>
            <a:ext cx="30480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C00000"/>
                </a:solidFill>
                <a:latin typeface="Verdana" pitchFamily="34" charset="0"/>
              </a:rPr>
              <a:t>POVERTY</a:t>
            </a:r>
          </a:p>
        </p:txBody>
      </p:sp>
      <p:sp>
        <p:nvSpPr>
          <p:cNvPr id="103430" name="Text Box 6"/>
          <p:cNvSpPr txBox="1">
            <a:spLocks noChangeArrowheads="1"/>
          </p:cNvSpPr>
          <p:nvPr/>
        </p:nvSpPr>
        <p:spPr bwMode="auto">
          <a:xfrm>
            <a:off x="2286000" y="3213100"/>
            <a:ext cx="44704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00B050"/>
                </a:solidFill>
                <a:latin typeface="Verdana" pitchFamily="34" charset="0"/>
              </a:rPr>
              <a:t>MIDDLE CLASS</a:t>
            </a:r>
            <a:endParaRPr lang="en-US" sz="1600" b="0" dirty="0">
              <a:solidFill>
                <a:srgbClr val="00B050"/>
              </a:solidFill>
              <a:latin typeface="Verdana" pitchFamily="34" charset="0"/>
            </a:endParaRPr>
          </a:p>
        </p:txBody>
      </p:sp>
      <p:sp>
        <p:nvSpPr>
          <p:cNvPr id="103431" name="Text Box 7"/>
          <p:cNvSpPr txBox="1">
            <a:spLocks noChangeArrowheads="1"/>
          </p:cNvSpPr>
          <p:nvPr/>
        </p:nvSpPr>
        <p:spPr bwMode="auto">
          <a:xfrm>
            <a:off x="558800" y="5181600"/>
            <a:ext cx="30480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3333CC"/>
                </a:solidFill>
                <a:latin typeface="Verdana" pitchFamily="34" charset="0"/>
              </a:rPr>
              <a:t>WEALTH</a:t>
            </a:r>
          </a:p>
        </p:txBody>
      </p:sp>
      <p:sp>
        <p:nvSpPr>
          <p:cNvPr id="9" name="TextBox 8"/>
          <p:cNvSpPr txBox="1"/>
          <p:nvPr/>
        </p:nvSpPr>
        <p:spPr>
          <a:xfrm>
            <a:off x="4191000" y="39239"/>
            <a:ext cx="4648200" cy="968565"/>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spcBef>
                <a:spcPct val="50000"/>
              </a:spcBef>
              <a:defRPr/>
            </a:pPr>
            <a:r>
              <a:rPr lang="en-US" sz="3200" dirty="0">
                <a:solidFill>
                  <a:prstClr val="white"/>
                </a:solidFill>
                <a:latin typeface="Verdana" pitchFamily="34" charset="0"/>
              </a:rPr>
              <a:t>Family Structure</a:t>
            </a:r>
          </a:p>
        </p:txBody>
      </p:sp>
    </p:spTree>
    <p:extLst>
      <p:ext uri="{BB962C8B-B14F-4D97-AF65-F5344CB8AC3E}">
        <p14:creationId xmlns:p14="http://schemas.microsoft.com/office/powerpoint/2010/main" val="25934384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ppt_x"/>
                                          </p:val>
                                        </p:tav>
                                        <p:tav tm="100000">
                                          <p:val>
                                            <p:strVal val="#ppt_x"/>
                                          </p:val>
                                        </p:tav>
                                      </p:tavLst>
                                    </p:anim>
                                    <p:anim calcmode="lin" valueType="num">
                                      <p:cBhvr additive="base">
                                        <p:cTn id="8"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27"/>
                                        </p:tgtEl>
                                        <p:attrNameLst>
                                          <p:attrName>style.visibility</p:attrName>
                                        </p:attrNameLst>
                                      </p:cBhvr>
                                      <p:to>
                                        <p:strVal val="visible"/>
                                      </p:to>
                                    </p:set>
                                    <p:anim calcmode="lin" valueType="num">
                                      <p:cBhvr additive="base">
                                        <p:cTn id="13" dur="500" fill="hold"/>
                                        <p:tgtEl>
                                          <p:spTgt spid="103427"/>
                                        </p:tgtEl>
                                        <p:attrNameLst>
                                          <p:attrName>ppt_x</p:attrName>
                                        </p:attrNameLst>
                                      </p:cBhvr>
                                      <p:tavLst>
                                        <p:tav tm="0">
                                          <p:val>
                                            <p:strVal val="#ppt_x"/>
                                          </p:val>
                                        </p:tav>
                                        <p:tav tm="100000">
                                          <p:val>
                                            <p:strVal val="#ppt_x"/>
                                          </p:val>
                                        </p:tav>
                                      </p:tavLst>
                                    </p:anim>
                                    <p:anim calcmode="lin" valueType="num">
                                      <p:cBhvr additive="base">
                                        <p:cTn id="14" dur="500" fill="hold"/>
                                        <p:tgtEl>
                                          <p:spTgt spid="1034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426"/>
                                        </p:tgtEl>
                                        <p:attrNameLst>
                                          <p:attrName>style.visibility</p:attrName>
                                        </p:attrNameLst>
                                      </p:cBhvr>
                                      <p:to>
                                        <p:strVal val="visible"/>
                                      </p:to>
                                    </p:set>
                                    <p:anim calcmode="lin" valueType="num">
                                      <p:cBhvr additive="base">
                                        <p:cTn id="19" dur="500" fill="hold"/>
                                        <p:tgtEl>
                                          <p:spTgt spid="103426"/>
                                        </p:tgtEl>
                                        <p:attrNameLst>
                                          <p:attrName>ppt_x</p:attrName>
                                        </p:attrNameLst>
                                      </p:cBhvr>
                                      <p:tavLst>
                                        <p:tav tm="0">
                                          <p:val>
                                            <p:strVal val="#ppt_x"/>
                                          </p:val>
                                        </p:tav>
                                        <p:tav tm="100000">
                                          <p:val>
                                            <p:strVal val="#ppt_x"/>
                                          </p:val>
                                        </p:tav>
                                      </p:tavLst>
                                    </p:anim>
                                    <p:anim calcmode="lin" valueType="num">
                                      <p:cBhvr additive="base">
                                        <p:cTn id="20" dur="500" fill="hold"/>
                                        <p:tgtEl>
                                          <p:spTgt spid="103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p:bldP spid="1034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3606800" y="2249283"/>
            <a:ext cx="4673600" cy="400110"/>
          </a:xfrm>
          <a:prstGeom prst="rect">
            <a:avLst/>
          </a:prstGeom>
          <a:noFill/>
          <a:ln w="9525">
            <a:noFill/>
            <a:miter lim="800000"/>
            <a:headEnd/>
            <a:tailEnd/>
          </a:ln>
        </p:spPr>
        <p:txBody>
          <a:bodyPr>
            <a:spAutoFit/>
          </a:bodyPr>
          <a:lstStyle/>
          <a:p>
            <a:pPr algn="ctr" eaLnBrk="0" hangingPunct="0">
              <a:spcBef>
                <a:spcPct val="50000"/>
              </a:spcBef>
            </a:pPr>
            <a:r>
              <a:rPr lang="en-US" sz="2000" dirty="0">
                <a:solidFill>
                  <a:prstClr val="black"/>
                </a:solidFill>
                <a:latin typeface="Verdana" pitchFamily="34" charset="0"/>
              </a:rPr>
              <a:t>People</a:t>
            </a:r>
          </a:p>
        </p:txBody>
      </p:sp>
      <p:sp>
        <p:nvSpPr>
          <p:cNvPr id="103427" name="Text Box 3"/>
          <p:cNvSpPr txBox="1">
            <a:spLocks noChangeArrowheads="1"/>
          </p:cNvSpPr>
          <p:nvPr/>
        </p:nvSpPr>
        <p:spPr bwMode="auto">
          <a:xfrm>
            <a:off x="1473200" y="3828846"/>
            <a:ext cx="5892800" cy="400110"/>
          </a:xfrm>
          <a:prstGeom prst="rect">
            <a:avLst/>
          </a:prstGeom>
          <a:noFill/>
          <a:ln w="9525">
            <a:noFill/>
            <a:miter lim="800000"/>
            <a:headEnd/>
            <a:tailEnd/>
          </a:ln>
        </p:spPr>
        <p:txBody>
          <a:bodyPr>
            <a:spAutoFit/>
          </a:bodyPr>
          <a:lstStyle/>
          <a:p>
            <a:pPr algn="ctr" eaLnBrk="0" hangingPunct="0"/>
            <a:r>
              <a:rPr lang="en-US" sz="2000" dirty="0">
                <a:solidFill>
                  <a:prstClr val="black"/>
                </a:solidFill>
                <a:latin typeface="Verdana" pitchFamily="34" charset="0"/>
              </a:rPr>
              <a:t>Things</a:t>
            </a:r>
          </a:p>
        </p:txBody>
      </p:sp>
      <p:sp>
        <p:nvSpPr>
          <p:cNvPr id="103428" name="Text Box 4"/>
          <p:cNvSpPr txBox="1">
            <a:spLocks noChangeArrowheads="1"/>
          </p:cNvSpPr>
          <p:nvPr/>
        </p:nvSpPr>
        <p:spPr bwMode="auto">
          <a:xfrm>
            <a:off x="228600" y="5715000"/>
            <a:ext cx="6400800" cy="400110"/>
          </a:xfrm>
          <a:prstGeom prst="rect">
            <a:avLst/>
          </a:prstGeom>
          <a:noFill/>
          <a:ln w="9525">
            <a:noFill/>
            <a:miter lim="800000"/>
            <a:headEnd/>
            <a:tailEnd/>
          </a:ln>
        </p:spPr>
        <p:txBody>
          <a:bodyPr wrap="square">
            <a:spAutoFit/>
          </a:bodyPr>
          <a:lstStyle/>
          <a:p>
            <a:pPr eaLnBrk="0" hangingPunct="0"/>
            <a:r>
              <a:rPr lang="en-US" sz="2000" dirty="0">
                <a:solidFill>
                  <a:prstClr val="black"/>
                </a:solidFill>
                <a:latin typeface="Verdana" pitchFamily="34" charset="0"/>
              </a:rPr>
              <a:t>One of a kind objects, legacies, pedigrees</a:t>
            </a:r>
          </a:p>
        </p:txBody>
      </p:sp>
      <p:sp>
        <p:nvSpPr>
          <p:cNvPr id="103429" name="Text Box 5"/>
          <p:cNvSpPr txBox="1">
            <a:spLocks noChangeArrowheads="1"/>
          </p:cNvSpPr>
          <p:nvPr/>
        </p:nvSpPr>
        <p:spPr bwMode="auto">
          <a:xfrm>
            <a:off x="4419600" y="1792083"/>
            <a:ext cx="30480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C00000"/>
                </a:solidFill>
                <a:latin typeface="Verdana" pitchFamily="34" charset="0"/>
              </a:rPr>
              <a:t>POVERTY</a:t>
            </a:r>
          </a:p>
        </p:txBody>
      </p:sp>
      <p:sp>
        <p:nvSpPr>
          <p:cNvPr id="103430" name="Text Box 6"/>
          <p:cNvSpPr txBox="1">
            <a:spLocks noChangeArrowheads="1"/>
          </p:cNvSpPr>
          <p:nvPr/>
        </p:nvSpPr>
        <p:spPr bwMode="auto">
          <a:xfrm>
            <a:off x="2286000" y="3244646"/>
            <a:ext cx="44704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00B050"/>
                </a:solidFill>
                <a:latin typeface="Verdana" pitchFamily="34" charset="0"/>
              </a:rPr>
              <a:t>MIDDLE CLASS</a:t>
            </a:r>
            <a:endParaRPr lang="en-US" sz="1600" b="0" dirty="0">
              <a:solidFill>
                <a:srgbClr val="00B050"/>
              </a:solidFill>
              <a:latin typeface="Verdana" pitchFamily="34" charset="0"/>
            </a:endParaRPr>
          </a:p>
        </p:txBody>
      </p:sp>
      <p:sp>
        <p:nvSpPr>
          <p:cNvPr id="103431" name="Text Box 7"/>
          <p:cNvSpPr txBox="1">
            <a:spLocks noChangeArrowheads="1"/>
          </p:cNvSpPr>
          <p:nvPr/>
        </p:nvSpPr>
        <p:spPr bwMode="auto">
          <a:xfrm>
            <a:off x="558800" y="5213146"/>
            <a:ext cx="3048000" cy="58420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3333CC"/>
                </a:solidFill>
                <a:latin typeface="Verdana" pitchFamily="34" charset="0"/>
              </a:rPr>
              <a:t>WEALTH</a:t>
            </a:r>
          </a:p>
        </p:txBody>
      </p:sp>
      <p:sp>
        <p:nvSpPr>
          <p:cNvPr id="9" name="TextBox 8"/>
          <p:cNvSpPr txBox="1"/>
          <p:nvPr/>
        </p:nvSpPr>
        <p:spPr>
          <a:xfrm>
            <a:off x="4305300" y="35862"/>
            <a:ext cx="4648200" cy="922672"/>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spcBef>
                <a:spcPct val="50000"/>
              </a:spcBef>
              <a:defRPr/>
            </a:pPr>
            <a:r>
              <a:rPr lang="en-US" sz="3200" dirty="0">
                <a:solidFill>
                  <a:prstClr val="white"/>
                </a:solidFill>
                <a:latin typeface="Verdana" pitchFamily="34" charset="0"/>
              </a:rPr>
              <a:t>Possessions</a:t>
            </a:r>
          </a:p>
        </p:txBody>
      </p:sp>
    </p:spTree>
    <p:extLst>
      <p:ext uri="{BB962C8B-B14F-4D97-AF65-F5344CB8AC3E}">
        <p14:creationId xmlns:p14="http://schemas.microsoft.com/office/powerpoint/2010/main" val="289865500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ppt_x"/>
                                          </p:val>
                                        </p:tav>
                                        <p:tav tm="100000">
                                          <p:val>
                                            <p:strVal val="#ppt_x"/>
                                          </p:val>
                                        </p:tav>
                                      </p:tavLst>
                                    </p:anim>
                                    <p:anim calcmode="lin" valueType="num">
                                      <p:cBhvr additive="base">
                                        <p:cTn id="8"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27"/>
                                        </p:tgtEl>
                                        <p:attrNameLst>
                                          <p:attrName>style.visibility</p:attrName>
                                        </p:attrNameLst>
                                      </p:cBhvr>
                                      <p:to>
                                        <p:strVal val="visible"/>
                                      </p:to>
                                    </p:set>
                                    <p:anim calcmode="lin" valueType="num">
                                      <p:cBhvr additive="base">
                                        <p:cTn id="13" dur="500" fill="hold"/>
                                        <p:tgtEl>
                                          <p:spTgt spid="103427"/>
                                        </p:tgtEl>
                                        <p:attrNameLst>
                                          <p:attrName>ppt_x</p:attrName>
                                        </p:attrNameLst>
                                      </p:cBhvr>
                                      <p:tavLst>
                                        <p:tav tm="0">
                                          <p:val>
                                            <p:strVal val="#ppt_x"/>
                                          </p:val>
                                        </p:tav>
                                        <p:tav tm="100000">
                                          <p:val>
                                            <p:strVal val="#ppt_x"/>
                                          </p:val>
                                        </p:tav>
                                      </p:tavLst>
                                    </p:anim>
                                    <p:anim calcmode="lin" valueType="num">
                                      <p:cBhvr additive="base">
                                        <p:cTn id="14" dur="500" fill="hold"/>
                                        <p:tgtEl>
                                          <p:spTgt spid="1034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426"/>
                                        </p:tgtEl>
                                        <p:attrNameLst>
                                          <p:attrName>style.visibility</p:attrName>
                                        </p:attrNameLst>
                                      </p:cBhvr>
                                      <p:to>
                                        <p:strVal val="visible"/>
                                      </p:to>
                                    </p:set>
                                    <p:anim calcmode="lin" valueType="num">
                                      <p:cBhvr additive="base">
                                        <p:cTn id="19" dur="500" fill="hold"/>
                                        <p:tgtEl>
                                          <p:spTgt spid="103426"/>
                                        </p:tgtEl>
                                        <p:attrNameLst>
                                          <p:attrName>ppt_x</p:attrName>
                                        </p:attrNameLst>
                                      </p:cBhvr>
                                      <p:tavLst>
                                        <p:tav tm="0">
                                          <p:val>
                                            <p:strVal val="#ppt_x"/>
                                          </p:val>
                                        </p:tav>
                                        <p:tav tm="100000">
                                          <p:val>
                                            <p:strVal val="#ppt_x"/>
                                          </p:val>
                                        </p:tav>
                                      </p:tavLst>
                                    </p:anim>
                                    <p:anim calcmode="lin" valueType="num">
                                      <p:cBhvr additive="base">
                                        <p:cTn id="20" dur="500" fill="hold"/>
                                        <p:tgtEl>
                                          <p:spTgt spid="103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p:bldP spid="1034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Text Box 6"/>
          <p:cNvSpPr txBox="1">
            <a:spLocks noChangeArrowheads="1"/>
          </p:cNvSpPr>
          <p:nvPr/>
        </p:nvSpPr>
        <p:spPr bwMode="auto">
          <a:xfrm>
            <a:off x="1143000" y="2209800"/>
            <a:ext cx="4470400" cy="3539430"/>
          </a:xfrm>
          <a:prstGeom prst="rect">
            <a:avLst/>
          </a:prstGeom>
          <a:noFill/>
          <a:ln w="9525">
            <a:noFill/>
            <a:miter lim="800000"/>
            <a:headEnd/>
            <a:tailEnd/>
          </a:ln>
        </p:spPr>
        <p:txBody>
          <a:bodyPr>
            <a:spAutoFit/>
          </a:bodyPr>
          <a:lstStyle/>
          <a:p>
            <a:pPr marL="457200" indent="-457200" eaLnBrk="0" hangingPunct="0">
              <a:spcBef>
                <a:spcPct val="50000"/>
              </a:spcBef>
              <a:buFont typeface="Wingdings" panose="05000000000000000000" pitchFamily="2" charset="2"/>
              <a:buChar char="Ø"/>
            </a:pPr>
            <a:r>
              <a:rPr lang="en-US" sz="3200" b="0" dirty="0">
                <a:latin typeface="Verdana" pitchFamily="34" charset="0"/>
              </a:rPr>
              <a:t>Frozen</a:t>
            </a:r>
          </a:p>
          <a:p>
            <a:pPr marL="457200" indent="-457200" eaLnBrk="0" hangingPunct="0">
              <a:spcBef>
                <a:spcPct val="50000"/>
              </a:spcBef>
              <a:buFont typeface="Wingdings" panose="05000000000000000000" pitchFamily="2" charset="2"/>
              <a:buChar char="Ø"/>
            </a:pPr>
            <a:r>
              <a:rPr lang="en-US" sz="3200" b="0" dirty="0">
                <a:latin typeface="Verdana" pitchFamily="34" charset="0"/>
              </a:rPr>
              <a:t>Intimate</a:t>
            </a:r>
          </a:p>
          <a:p>
            <a:pPr marL="457200" indent="-457200" eaLnBrk="0" hangingPunct="0">
              <a:spcBef>
                <a:spcPct val="50000"/>
              </a:spcBef>
              <a:buFont typeface="Wingdings" panose="05000000000000000000" pitchFamily="2" charset="2"/>
              <a:buChar char="Ø"/>
            </a:pPr>
            <a:r>
              <a:rPr lang="en-US" sz="3200" b="0" dirty="0">
                <a:latin typeface="Verdana" pitchFamily="34" charset="0"/>
              </a:rPr>
              <a:t>Consultative</a:t>
            </a:r>
          </a:p>
          <a:p>
            <a:pPr marL="457200" indent="-457200" eaLnBrk="0" hangingPunct="0">
              <a:spcBef>
                <a:spcPct val="50000"/>
              </a:spcBef>
              <a:buFont typeface="Wingdings" panose="05000000000000000000" pitchFamily="2" charset="2"/>
              <a:buChar char="Ø"/>
            </a:pPr>
            <a:r>
              <a:rPr lang="en-US" sz="3200" b="0" dirty="0">
                <a:latin typeface="Verdana" pitchFamily="34" charset="0"/>
              </a:rPr>
              <a:t>Casual </a:t>
            </a:r>
          </a:p>
          <a:p>
            <a:pPr marL="457200" indent="-457200" eaLnBrk="0" hangingPunct="0">
              <a:spcBef>
                <a:spcPct val="50000"/>
              </a:spcBef>
              <a:buFont typeface="Wingdings" panose="05000000000000000000" pitchFamily="2" charset="2"/>
              <a:buChar char="Ø"/>
            </a:pPr>
            <a:r>
              <a:rPr lang="en-US" sz="3200" b="0" dirty="0">
                <a:latin typeface="Verdana" pitchFamily="34" charset="0"/>
              </a:rPr>
              <a:t>Formal</a:t>
            </a:r>
            <a:endParaRPr lang="en-US" sz="1600" b="0" dirty="0">
              <a:latin typeface="Verdana" pitchFamily="34" charset="0"/>
            </a:endParaRPr>
          </a:p>
        </p:txBody>
      </p:sp>
      <p:sp>
        <p:nvSpPr>
          <p:cNvPr id="9" name="TextBox 8"/>
          <p:cNvSpPr txBox="1"/>
          <p:nvPr/>
        </p:nvSpPr>
        <p:spPr>
          <a:xfrm>
            <a:off x="4495800" y="104484"/>
            <a:ext cx="4648200" cy="892030"/>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spcBef>
                <a:spcPct val="50000"/>
              </a:spcBef>
              <a:defRPr/>
            </a:pPr>
            <a:r>
              <a:rPr lang="en-US" sz="3200" dirty="0">
                <a:solidFill>
                  <a:prstClr val="white"/>
                </a:solidFill>
                <a:latin typeface="Verdana" pitchFamily="34" charset="0"/>
              </a:rPr>
              <a:t>LANGUAGE</a:t>
            </a:r>
          </a:p>
        </p:txBody>
      </p:sp>
      <p:sp>
        <p:nvSpPr>
          <p:cNvPr id="2" name="TextBox 1"/>
          <p:cNvSpPr txBox="1"/>
          <p:nvPr/>
        </p:nvSpPr>
        <p:spPr>
          <a:xfrm>
            <a:off x="762000" y="1447800"/>
            <a:ext cx="4419600" cy="646331"/>
          </a:xfrm>
          <a:prstGeom prst="rect">
            <a:avLst/>
          </a:prstGeom>
          <a:noFill/>
        </p:spPr>
        <p:txBody>
          <a:bodyPr wrap="square" rtlCol="0">
            <a:spAutoFit/>
          </a:bodyPr>
          <a:lstStyle/>
          <a:p>
            <a:r>
              <a:rPr lang="en-US" sz="3600" dirty="0"/>
              <a:t>REGISTERS</a:t>
            </a:r>
          </a:p>
        </p:txBody>
      </p:sp>
    </p:spTree>
    <p:extLst>
      <p:ext uri="{BB962C8B-B14F-4D97-AF65-F5344CB8AC3E}">
        <p14:creationId xmlns:p14="http://schemas.microsoft.com/office/powerpoint/2010/main" val="3425272694"/>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Text Box 6"/>
          <p:cNvSpPr txBox="1">
            <a:spLocks noChangeArrowheads="1"/>
          </p:cNvSpPr>
          <p:nvPr/>
        </p:nvSpPr>
        <p:spPr bwMode="auto">
          <a:xfrm>
            <a:off x="457200" y="1234930"/>
            <a:ext cx="8458200" cy="5632311"/>
          </a:xfrm>
          <a:prstGeom prst="rect">
            <a:avLst/>
          </a:prstGeom>
          <a:noFill/>
          <a:ln w="9525">
            <a:noFill/>
            <a:miter lim="800000"/>
            <a:headEnd/>
            <a:tailEnd/>
          </a:ln>
        </p:spPr>
        <p:txBody>
          <a:bodyPr wrap="square">
            <a:spAutoFit/>
          </a:bodyPr>
          <a:lstStyle/>
          <a:p>
            <a:r>
              <a:rPr lang="en-US" sz="2000" dirty="0"/>
              <a:t>If individuals depend on a random, episodic story structure for memory,</a:t>
            </a:r>
          </a:p>
          <a:p>
            <a:r>
              <a:rPr lang="en-US" sz="2000" dirty="0"/>
              <a:t>live in an unpredictable environment,</a:t>
            </a:r>
          </a:p>
          <a:p>
            <a:r>
              <a:rPr lang="en-US" sz="2000" dirty="0"/>
              <a:t>and have not developed the ability to plan…</a:t>
            </a:r>
          </a:p>
          <a:p>
            <a:r>
              <a:rPr lang="en-US" sz="2000" dirty="0"/>
              <a:t>… they cannot predict.</a:t>
            </a:r>
          </a:p>
          <a:p>
            <a:r>
              <a:rPr lang="en-US" sz="2000" dirty="0"/>
              <a:t> </a:t>
            </a:r>
          </a:p>
          <a:p>
            <a:r>
              <a:rPr lang="en-US" sz="2000" dirty="0"/>
              <a:t>If they cannot predict…</a:t>
            </a:r>
          </a:p>
          <a:p>
            <a:r>
              <a:rPr lang="en-US" sz="2000" dirty="0"/>
              <a:t>they cannot identify cause and effect</a:t>
            </a:r>
          </a:p>
          <a:p>
            <a:r>
              <a:rPr lang="en-US" sz="2000" dirty="0"/>
              <a:t> </a:t>
            </a:r>
          </a:p>
          <a:p>
            <a:r>
              <a:rPr lang="en-US" sz="2000" dirty="0"/>
              <a:t>If they cannot identify cause and effect….</a:t>
            </a:r>
          </a:p>
          <a:p>
            <a:r>
              <a:rPr lang="en-US" sz="2000" dirty="0"/>
              <a:t>they cannot identify consequences.</a:t>
            </a:r>
          </a:p>
          <a:p>
            <a:r>
              <a:rPr lang="en-US" sz="2000" dirty="0"/>
              <a:t> </a:t>
            </a:r>
          </a:p>
          <a:p>
            <a:r>
              <a:rPr lang="en-US" sz="2000" dirty="0"/>
              <a:t>If they cannot identify consequences…</a:t>
            </a:r>
          </a:p>
          <a:p>
            <a:r>
              <a:rPr lang="en-US" sz="2000" dirty="0"/>
              <a:t>…  they cannot control impulsivity.</a:t>
            </a:r>
          </a:p>
          <a:p>
            <a:r>
              <a:rPr lang="en-US" sz="2000" dirty="0"/>
              <a:t> </a:t>
            </a:r>
          </a:p>
          <a:p>
            <a:r>
              <a:rPr lang="en-US" sz="2000" dirty="0"/>
              <a:t>If they cannot control impulsivity…</a:t>
            </a:r>
          </a:p>
          <a:p>
            <a:r>
              <a:rPr lang="en-US" sz="2000" dirty="0"/>
              <a:t>they have an inclination toward criminal behavior.</a:t>
            </a:r>
          </a:p>
          <a:p>
            <a:r>
              <a:rPr lang="en-US" sz="2000" dirty="0"/>
              <a:t>             						~Reuven Feuerstein</a:t>
            </a:r>
          </a:p>
        </p:txBody>
      </p:sp>
      <p:sp>
        <p:nvSpPr>
          <p:cNvPr id="9" name="TextBox 8"/>
          <p:cNvSpPr txBox="1"/>
          <p:nvPr/>
        </p:nvSpPr>
        <p:spPr>
          <a:xfrm>
            <a:off x="4724400" y="1"/>
            <a:ext cx="3733800" cy="1196830"/>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spcBef>
                <a:spcPct val="50000"/>
              </a:spcBef>
              <a:defRPr/>
            </a:pPr>
            <a:r>
              <a:rPr lang="en-US" sz="3200" dirty="0">
                <a:solidFill>
                  <a:prstClr val="white"/>
                </a:solidFill>
                <a:latin typeface="Verdana" pitchFamily="34" charset="0"/>
              </a:rPr>
              <a:t>LANGUAGE</a:t>
            </a:r>
          </a:p>
        </p:txBody>
      </p:sp>
    </p:spTree>
    <p:extLst>
      <p:ext uri="{BB962C8B-B14F-4D97-AF65-F5344CB8AC3E}">
        <p14:creationId xmlns:p14="http://schemas.microsoft.com/office/powerpoint/2010/main" val="3937347838"/>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67200" y="381000"/>
            <a:ext cx="4648200" cy="968565"/>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spcBef>
                <a:spcPct val="50000"/>
              </a:spcBef>
              <a:defRPr/>
            </a:pPr>
            <a:r>
              <a:rPr lang="en-US" sz="3200" dirty="0">
                <a:solidFill>
                  <a:prstClr val="white"/>
                </a:solidFill>
                <a:latin typeface="Verdana" pitchFamily="34" charset="0"/>
              </a:rPr>
              <a:t>FAMILY STRUCTURE</a:t>
            </a:r>
          </a:p>
        </p:txBody>
      </p:sp>
      <p:sp>
        <p:nvSpPr>
          <p:cNvPr id="2" name="TextBox 1"/>
          <p:cNvSpPr txBox="1"/>
          <p:nvPr/>
        </p:nvSpPr>
        <p:spPr>
          <a:xfrm>
            <a:off x="447675" y="1349565"/>
            <a:ext cx="8248650" cy="5663089"/>
          </a:xfrm>
          <a:prstGeom prst="rect">
            <a:avLst/>
          </a:prstGeom>
          <a:noFill/>
        </p:spPr>
        <p:txBody>
          <a:bodyPr wrap="square" rtlCol="0">
            <a:spAutoFit/>
          </a:bodyPr>
          <a:lstStyle/>
          <a:p>
            <a:pPr algn="ctr"/>
            <a:r>
              <a:rPr lang="en-US" sz="3000" b="0" i="1" dirty="0"/>
              <a:t>Structure exists as a means to survive</a:t>
            </a:r>
          </a:p>
          <a:p>
            <a:pPr algn="ctr"/>
            <a:endParaRPr lang="en-US" sz="3000" b="0" dirty="0"/>
          </a:p>
          <a:p>
            <a:pPr algn="ctr"/>
            <a:r>
              <a:rPr lang="en-US" sz="3000" dirty="0"/>
              <a:t>Middle Class</a:t>
            </a:r>
          </a:p>
          <a:p>
            <a:endParaRPr lang="en-US" sz="3000" b="0" dirty="0"/>
          </a:p>
          <a:p>
            <a:r>
              <a:rPr lang="en-US" sz="3000" b="0" dirty="0"/>
              <a:t>Blended family – marry-divorce-marry</a:t>
            </a:r>
          </a:p>
          <a:p>
            <a:endParaRPr lang="en-US" sz="3000" b="0" dirty="0"/>
          </a:p>
          <a:p>
            <a:r>
              <a:rPr lang="en-US" sz="3000" b="0" dirty="0"/>
              <a:t>Man is provider</a:t>
            </a:r>
          </a:p>
          <a:p>
            <a:endParaRPr lang="en-US" sz="3000" b="0" dirty="0"/>
          </a:p>
          <a:p>
            <a:r>
              <a:rPr lang="en-US" sz="3000" b="0" dirty="0"/>
              <a:t>Woman is care giver/provider</a:t>
            </a:r>
          </a:p>
          <a:p>
            <a:endParaRPr lang="en-US" sz="3000" b="0" dirty="0"/>
          </a:p>
          <a:p>
            <a:r>
              <a:rPr lang="en-US" sz="3000" b="0" dirty="0"/>
              <a:t>Tends to be patriarchal</a:t>
            </a:r>
          </a:p>
          <a:p>
            <a:endParaRPr lang="en-US" sz="3200" b="0" dirty="0"/>
          </a:p>
        </p:txBody>
      </p:sp>
    </p:spTree>
    <p:extLst>
      <p:ext uri="{BB962C8B-B14F-4D97-AF65-F5344CB8AC3E}">
        <p14:creationId xmlns:p14="http://schemas.microsoft.com/office/powerpoint/2010/main" val="3946626842"/>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67200" y="381000"/>
            <a:ext cx="4648200" cy="968565"/>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spcBef>
                <a:spcPct val="50000"/>
              </a:spcBef>
              <a:defRPr/>
            </a:pPr>
            <a:r>
              <a:rPr lang="en-US" sz="3200" dirty="0">
                <a:solidFill>
                  <a:prstClr val="white"/>
                </a:solidFill>
                <a:latin typeface="Verdana" pitchFamily="34" charset="0"/>
              </a:rPr>
              <a:t>FAMILY STRUCTURE</a:t>
            </a:r>
          </a:p>
        </p:txBody>
      </p:sp>
      <p:sp>
        <p:nvSpPr>
          <p:cNvPr id="2" name="TextBox 1"/>
          <p:cNvSpPr txBox="1"/>
          <p:nvPr/>
        </p:nvSpPr>
        <p:spPr>
          <a:xfrm>
            <a:off x="647700" y="1600200"/>
            <a:ext cx="8267700" cy="5509200"/>
          </a:xfrm>
          <a:prstGeom prst="rect">
            <a:avLst/>
          </a:prstGeom>
          <a:noFill/>
        </p:spPr>
        <p:txBody>
          <a:bodyPr wrap="square" rtlCol="0">
            <a:spAutoFit/>
          </a:bodyPr>
          <a:lstStyle/>
          <a:p>
            <a:pPr algn="ctr"/>
            <a:r>
              <a:rPr lang="en-US" sz="3200" dirty="0"/>
              <a:t>Poverty</a:t>
            </a:r>
          </a:p>
          <a:p>
            <a:endParaRPr lang="en-US" sz="3200" b="0" dirty="0"/>
          </a:p>
          <a:p>
            <a:r>
              <a:rPr lang="en-US" sz="3200" b="0" dirty="0"/>
              <a:t>Marry (maybe), move on (no divorce), live together</a:t>
            </a:r>
          </a:p>
          <a:p>
            <a:endParaRPr lang="en-US" sz="3200" b="0" dirty="0"/>
          </a:p>
          <a:p>
            <a:r>
              <a:rPr lang="en-US" sz="3200" b="0" dirty="0"/>
              <a:t>Man is protector, lover, fighter</a:t>
            </a:r>
          </a:p>
          <a:p>
            <a:endParaRPr lang="en-US" sz="3200" b="0" dirty="0"/>
          </a:p>
          <a:p>
            <a:r>
              <a:rPr lang="en-US" sz="3200" b="0" dirty="0"/>
              <a:t>Woman is rescuer, keeper of the soul</a:t>
            </a:r>
          </a:p>
          <a:p>
            <a:endParaRPr lang="en-US" sz="3200" b="0" dirty="0"/>
          </a:p>
          <a:p>
            <a:r>
              <a:rPr lang="en-US" sz="3200" b="0" dirty="0"/>
              <a:t>Tends to be matriarchal</a:t>
            </a:r>
          </a:p>
          <a:p>
            <a:endParaRPr lang="en-US" sz="3200" b="0" dirty="0"/>
          </a:p>
        </p:txBody>
      </p:sp>
    </p:spTree>
    <p:extLst>
      <p:ext uri="{BB962C8B-B14F-4D97-AF65-F5344CB8AC3E}">
        <p14:creationId xmlns:p14="http://schemas.microsoft.com/office/powerpoint/2010/main" val="1542541062"/>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67200" y="381000"/>
            <a:ext cx="4648200" cy="968565"/>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spcBef>
                <a:spcPct val="50000"/>
              </a:spcBef>
              <a:defRPr/>
            </a:pPr>
            <a:r>
              <a:rPr lang="en-US" sz="3200" dirty="0">
                <a:solidFill>
                  <a:prstClr val="white"/>
                </a:solidFill>
                <a:latin typeface="Verdana" pitchFamily="34" charset="0"/>
              </a:rPr>
              <a:t>FAMILY STRUCTURE</a:t>
            </a:r>
          </a:p>
        </p:txBody>
      </p:sp>
      <p:sp>
        <p:nvSpPr>
          <p:cNvPr id="2" name="TextBox 1"/>
          <p:cNvSpPr txBox="1"/>
          <p:nvPr/>
        </p:nvSpPr>
        <p:spPr>
          <a:xfrm>
            <a:off x="381000" y="1611276"/>
            <a:ext cx="8534400" cy="4770537"/>
          </a:xfrm>
          <a:prstGeom prst="rect">
            <a:avLst/>
          </a:prstGeom>
          <a:noFill/>
        </p:spPr>
        <p:txBody>
          <a:bodyPr wrap="square" rtlCol="0">
            <a:spAutoFit/>
          </a:bodyPr>
          <a:lstStyle/>
          <a:p>
            <a:r>
              <a:rPr lang="en-US" sz="3000" b="0" dirty="0"/>
              <a:t>In poverty, it is not “where you live, but “where are you staying”</a:t>
            </a:r>
          </a:p>
          <a:p>
            <a:endParaRPr lang="en-US" sz="3000" b="0" dirty="0"/>
          </a:p>
          <a:p>
            <a:r>
              <a:rPr lang="en-US" sz="3000" b="0" dirty="0"/>
              <a:t>Life in poverty tends to be unstable</a:t>
            </a:r>
          </a:p>
          <a:p>
            <a:endParaRPr lang="en-US" sz="3000" b="0" dirty="0"/>
          </a:p>
          <a:p>
            <a:r>
              <a:rPr lang="en-US" sz="3000" b="0" dirty="0"/>
              <a:t>Disciple/Punishment is about maintaining relationship not changing behaviors</a:t>
            </a:r>
          </a:p>
          <a:p>
            <a:endParaRPr lang="en-US" sz="3000" b="0" dirty="0"/>
          </a:p>
          <a:p>
            <a:r>
              <a:rPr lang="en-US" sz="3200" b="0" dirty="0"/>
              <a:t>Arched eyebrow is a sign of judgment</a:t>
            </a:r>
          </a:p>
          <a:p>
            <a:endParaRPr lang="en-US" sz="3200" b="0" dirty="0"/>
          </a:p>
        </p:txBody>
      </p:sp>
    </p:spTree>
    <p:extLst>
      <p:ext uri="{BB962C8B-B14F-4D97-AF65-F5344CB8AC3E}">
        <p14:creationId xmlns:p14="http://schemas.microsoft.com/office/powerpoint/2010/main" val="573167821"/>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638" y="2971800"/>
            <a:ext cx="8797962" cy="2895600"/>
          </a:xfrm>
        </p:spPr>
        <p:txBody>
          <a:bodyPr>
            <a:normAutofit/>
          </a:bodyPr>
          <a:lstStyle/>
          <a:p>
            <a:pPr>
              <a:buClrTx/>
            </a:pPr>
            <a:r>
              <a:rPr lang="en-US" sz="3200" dirty="0">
                <a:solidFill>
                  <a:schemeClr val="tx1"/>
                </a:solidFill>
              </a:rPr>
              <a:t>Understand how economic class affects the way we and those we serve view the world</a:t>
            </a:r>
          </a:p>
          <a:p>
            <a:pPr lvl="1">
              <a:buClrTx/>
            </a:pPr>
            <a:endParaRPr lang="en-US" sz="2800" dirty="0">
              <a:solidFill>
                <a:schemeClr val="tx1"/>
              </a:solidFill>
            </a:endParaRPr>
          </a:p>
          <a:p>
            <a:pPr>
              <a:buClrTx/>
            </a:pPr>
            <a:r>
              <a:rPr lang="en-US" sz="3200" dirty="0">
                <a:solidFill>
                  <a:schemeClr val="tx1"/>
                </a:solidFill>
              </a:rPr>
              <a:t>Mutual understanding is critical to relationships and empowerment</a:t>
            </a:r>
          </a:p>
        </p:txBody>
      </p:sp>
      <p:sp>
        <p:nvSpPr>
          <p:cNvPr id="2" name="Title 1"/>
          <p:cNvSpPr>
            <a:spLocks noGrp="1"/>
          </p:cNvSpPr>
          <p:nvPr>
            <p:ph type="title"/>
          </p:nvPr>
        </p:nvSpPr>
        <p:spPr/>
        <p:txBody>
          <a:bodyPr/>
          <a:lstStyle/>
          <a:p>
            <a:pPr algn="r"/>
            <a:r>
              <a:rPr lang="en-US" dirty="0"/>
              <a:t>“Why do they do that?”</a:t>
            </a:r>
          </a:p>
        </p:txBody>
      </p:sp>
      <p:pic>
        <p:nvPicPr>
          <p:cNvPr id="6" name="Picture 5" descr="Bridges cover"/>
          <p:cNvPicPr>
            <a:picLocks noChangeAspect="1" noChangeArrowheads="1"/>
          </p:cNvPicPr>
          <p:nvPr/>
        </p:nvPicPr>
        <p:blipFill>
          <a:blip r:embed="rId3" cstate="print"/>
          <a:srcRect/>
          <a:stretch>
            <a:fillRect/>
          </a:stretch>
        </p:blipFill>
        <p:spPr bwMode="auto">
          <a:xfrm>
            <a:off x="193638" y="265089"/>
            <a:ext cx="1939962" cy="2249511"/>
          </a:xfrm>
          <a:prstGeom prst="rect">
            <a:avLst/>
          </a:prstGeom>
          <a:noFill/>
          <a:ln w="9525">
            <a:solidFill>
              <a:srgbClr val="FFC000"/>
            </a:solidFill>
            <a:miter lim="800000"/>
            <a:headEnd/>
            <a:tailEnd/>
          </a:ln>
        </p:spPr>
      </p:pic>
    </p:spTree>
    <p:extLst>
      <p:ext uri="{BB962C8B-B14F-4D97-AF65-F5344CB8AC3E}">
        <p14:creationId xmlns:p14="http://schemas.microsoft.com/office/powerpoint/2010/main" val="1355181678"/>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67200" y="381000"/>
            <a:ext cx="4648200" cy="968565"/>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spcBef>
                <a:spcPct val="50000"/>
              </a:spcBef>
              <a:defRPr/>
            </a:pPr>
            <a:r>
              <a:rPr lang="en-US" sz="3200" dirty="0">
                <a:solidFill>
                  <a:prstClr val="white"/>
                </a:solidFill>
                <a:latin typeface="Verdana" pitchFamily="34" charset="0"/>
              </a:rPr>
              <a:t>FAMILY STRUCTURE</a:t>
            </a:r>
          </a:p>
        </p:txBody>
      </p:sp>
      <p:sp>
        <p:nvSpPr>
          <p:cNvPr id="2" name="TextBox 1"/>
          <p:cNvSpPr txBox="1"/>
          <p:nvPr/>
        </p:nvSpPr>
        <p:spPr>
          <a:xfrm>
            <a:off x="152401" y="1600200"/>
            <a:ext cx="8762999" cy="3724096"/>
          </a:xfrm>
          <a:prstGeom prst="rect">
            <a:avLst/>
          </a:prstGeom>
          <a:noFill/>
        </p:spPr>
        <p:txBody>
          <a:bodyPr wrap="square" rtlCol="0">
            <a:spAutoFit/>
          </a:bodyPr>
          <a:lstStyle/>
          <a:p>
            <a:r>
              <a:rPr lang="en-US" sz="3200" b="0" dirty="0"/>
              <a:t>Multiple relationships vs single relationship</a:t>
            </a:r>
          </a:p>
          <a:p>
            <a:r>
              <a:rPr lang="en-US" sz="3200" b="0" dirty="0"/>
              <a:t> </a:t>
            </a:r>
          </a:p>
          <a:p>
            <a:pPr marL="457200" indent="-457200">
              <a:buFont typeface="Wingdings" panose="05000000000000000000" pitchFamily="2" charset="2"/>
              <a:buChar char="Ø"/>
            </a:pPr>
            <a:r>
              <a:rPr lang="en-US" sz="2800" b="0" dirty="0"/>
              <a:t>Based on the needs of the person at that time.</a:t>
            </a:r>
          </a:p>
          <a:p>
            <a:endParaRPr lang="en-US" sz="2800" b="0" dirty="0"/>
          </a:p>
          <a:p>
            <a:pPr marL="457200" indent="-457200">
              <a:buFont typeface="Wingdings" panose="05000000000000000000" pitchFamily="2" charset="2"/>
              <a:buChar char="Ø"/>
            </a:pPr>
            <a:r>
              <a:rPr lang="en-US" sz="2800" b="0" dirty="0"/>
              <a:t>Favoritism</a:t>
            </a:r>
          </a:p>
          <a:p>
            <a:pPr marL="457200" indent="-457200">
              <a:buFont typeface="Wingdings" panose="05000000000000000000" pitchFamily="2" charset="2"/>
              <a:buChar char="Ø"/>
            </a:pPr>
            <a:endParaRPr lang="en-US" sz="2800" b="0" dirty="0"/>
          </a:p>
          <a:p>
            <a:pPr marL="457200" indent="-457200">
              <a:buFont typeface="Wingdings" panose="05000000000000000000" pitchFamily="2" charset="2"/>
              <a:buChar char="Ø"/>
            </a:pPr>
            <a:r>
              <a:rPr lang="en-US" sz="2800" b="0" dirty="0"/>
              <a:t>Changing allegiances</a:t>
            </a:r>
          </a:p>
          <a:p>
            <a:endParaRPr lang="en-US" sz="3200" b="0" dirty="0"/>
          </a:p>
        </p:txBody>
      </p:sp>
    </p:spTree>
    <p:extLst>
      <p:ext uri="{BB962C8B-B14F-4D97-AF65-F5344CB8AC3E}">
        <p14:creationId xmlns:p14="http://schemas.microsoft.com/office/powerpoint/2010/main" val="2010965135"/>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3657600" y="381000"/>
            <a:ext cx="5029200" cy="7620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3200" dirty="0">
                <a:solidFill>
                  <a:prstClr val="white"/>
                </a:solidFill>
                <a:latin typeface="Verdana" pitchFamily="34" charset="0"/>
              </a:rPr>
              <a:t> RESOURCES </a:t>
            </a:r>
          </a:p>
        </p:txBody>
      </p:sp>
      <p:sp>
        <p:nvSpPr>
          <p:cNvPr id="4" name="Content Placeholder 3"/>
          <p:cNvSpPr>
            <a:spLocks noGrp="1"/>
          </p:cNvSpPr>
          <p:nvPr>
            <p:ph sz="quarter" idx="14"/>
          </p:nvPr>
        </p:nvSpPr>
        <p:spPr>
          <a:xfrm>
            <a:off x="685800" y="2721376"/>
            <a:ext cx="7781544" cy="3755624"/>
          </a:xfrm>
        </p:spPr>
        <p:txBody>
          <a:bodyPr>
            <a:normAutofit/>
          </a:bodyPr>
          <a:lstStyle/>
          <a:p>
            <a:pPr marL="0" indent="0">
              <a:spcBef>
                <a:spcPts val="1200"/>
              </a:spcBef>
              <a:buClrTx/>
              <a:buNone/>
            </a:pPr>
            <a:r>
              <a:rPr lang="en-US" sz="3200" dirty="0">
                <a:solidFill>
                  <a:schemeClr val="tx1"/>
                </a:solidFill>
                <a:latin typeface="Arial" panose="020B0604020202020204" pitchFamily="34" charset="0"/>
                <a:ea typeface="Verdana" pitchFamily="34" charset="0"/>
                <a:cs typeface="Arial" panose="020B0604020202020204" pitchFamily="34" charset="0"/>
              </a:rPr>
              <a:t>Poverty is </a:t>
            </a:r>
          </a:p>
          <a:p>
            <a:pPr marL="0" indent="0">
              <a:spcBef>
                <a:spcPts val="1200"/>
              </a:spcBef>
              <a:buClrTx/>
              <a:buNone/>
            </a:pPr>
            <a:r>
              <a:rPr lang="en-US" sz="3200" dirty="0">
                <a:solidFill>
                  <a:schemeClr val="tx1"/>
                </a:solidFill>
                <a:latin typeface="Arial" panose="020B0604020202020204" pitchFamily="34" charset="0"/>
                <a:ea typeface="Verdana" pitchFamily="34" charset="0"/>
                <a:cs typeface="Arial" panose="020B0604020202020204" pitchFamily="34" charset="0"/>
              </a:rPr>
              <a:t>“</a:t>
            </a:r>
            <a:r>
              <a:rPr lang="en-US" sz="3200" b="1" dirty="0">
                <a:solidFill>
                  <a:schemeClr val="tx1"/>
                </a:solidFill>
                <a:latin typeface="Arial" panose="020B0604020202020204" pitchFamily="34" charset="0"/>
                <a:ea typeface="Verdana" pitchFamily="34" charset="0"/>
                <a:cs typeface="Arial" panose="020B0604020202020204" pitchFamily="34" charset="0"/>
              </a:rPr>
              <a:t>the extent to which an individual, institution, or community does without resources”</a:t>
            </a:r>
            <a:endParaRPr lang="en-US" sz="3200" dirty="0">
              <a:solidFill>
                <a:schemeClr val="tx1"/>
              </a:solidFill>
              <a:latin typeface="Arial" panose="020B0604020202020204" pitchFamily="34" charset="0"/>
              <a:cs typeface="Arial" panose="020B0604020202020204" pitchFamily="34" charset="0"/>
            </a:endParaRPr>
          </a:p>
        </p:txBody>
      </p:sp>
      <p:sp>
        <p:nvSpPr>
          <p:cNvPr id="8" name="Text Box 2"/>
          <p:cNvSpPr txBox="1">
            <a:spLocks noChangeArrowheads="1"/>
          </p:cNvSpPr>
          <p:nvPr/>
        </p:nvSpPr>
        <p:spPr bwMode="auto">
          <a:xfrm>
            <a:off x="7678558" y="6096000"/>
            <a:ext cx="1284287"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900" b="0" dirty="0">
                <a:solidFill>
                  <a:srgbClr val="000000"/>
                </a:solidFill>
                <a:latin typeface="Verdana" pitchFamily="34" charset="0"/>
                <a:cs typeface="Arial" pitchFamily="34" charset="0"/>
              </a:rPr>
              <a:t>© aha! Process, Inc.</a:t>
            </a:r>
            <a:endParaRPr lang="en-US"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40287035"/>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4572000" y="381000"/>
            <a:ext cx="3962400" cy="7620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3200" dirty="0">
                <a:solidFill>
                  <a:prstClr val="white"/>
                </a:solidFill>
                <a:latin typeface="Verdana" pitchFamily="34" charset="0"/>
              </a:rPr>
              <a:t> RESOURCES </a:t>
            </a:r>
          </a:p>
        </p:txBody>
      </p:sp>
      <p:sp>
        <p:nvSpPr>
          <p:cNvPr id="3" name="Content Placeholder 2"/>
          <p:cNvSpPr>
            <a:spLocks noGrp="1"/>
          </p:cNvSpPr>
          <p:nvPr>
            <p:ph sz="quarter" idx="13"/>
          </p:nvPr>
        </p:nvSpPr>
        <p:spPr>
          <a:xfrm>
            <a:off x="676655" y="2667000"/>
            <a:ext cx="3822192" cy="3447288"/>
          </a:xfrm>
        </p:spPr>
        <p:txBody>
          <a:bodyPr>
            <a:noAutofit/>
          </a:bodyPr>
          <a:lstStyle/>
          <a:p>
            <a:pPr>
              <a:buClrTx/>
            </a:pPr>
            <a:r>
              <a:rPr lang="en-US" sz="2800" dirty="0">
                <a:solidFill>
                  <a:schemeClr val="tx1"/>
                </a:solidFill>
              </a:rPr>
              <a:t>FINANCIAL</a:t>
            </a:r>
          </a:p>
          <a:p>
            <a:pPr>
              <a:buClrTx/>
            </a:pPr>
            <a:r>
              <a:rPr lang="en-US" sz="2800" dirty="0">
                <a:solidFill>
                  <a:schemeClr val="tx1"/>
                </a:solidFill>
              </a:rPr>
              <a:t>EMOTIONAL </a:t>
            </a:r>
          </a:p>
          <a:p>
            <a:pPr>
              <a:buClrTx/>
            </a:pPr>
            <a:r>
              <a:rPr lang="en-US" sz="2800" dirty="0">
                <a:solidFill>
                  <a:schemeClr val="tx1"/>
                </a:solidFill>
              </a:rPr>
              <a:t>MENTAL</a:t>
            </a:r>
          </a:p>
          <a:p>
            <a:pPr>
              <a:buClrTx/>
            </a:pPr>
            <a:r>
              <a:rPr lang="en-US" sz="2800" dirty="0">
                <a:solidFill>
                  <a:schemeClr val="tx1"/>
                </a:solidFill>
              </a:rPr>
              <a:t>LANGUAGE</a:t>
            </a:r>
          </a:p>
          <a:p>
            <a:pPr>
              <a:buClrTx/>
            </a:pPr>
            <a:r>
              <a:rPr lang="en-US" sz="2800" dirty="0">
                <a:solidFill>
                  <a:schemeClr val="tx1"/>
                </a:solidFill>
              </a:rPr>
              <a:t>SOCIAL CAPITAL </a:t>
            </a:r>
          </a:p>
          <a:p>
            <a:pPr>
              <a:buClrTx/>
            </a:pPr>
            <a:r>
              <a:rPr lang="en-US" sz="2800" dirty="0">
                <a:solidFill>
                  <a:schemeClr val="tx1"/>
                </a:solidFill>
              </a:rPr>
              <a:t>SPIRITUAL</a:t>
            </a:r>
          </a:p>
          <a:p>
            <a:pPr>
              <a:buClrTx/>
            </a:pPr>
            <a:r>
              <a:rPr lang="en-US" sz="2800" dirty="0">
                <a:solidFill>
                  <a:schemeClr val="tx1"/>
                </a:solidFill>
              </a:rPr>
              <a:t>PHYSICAL</a:t>
            </a:r>
          </a:p>
        </p:txBody>
      </p:sp>
      <p:sp>
        <p:nvSpPr>
          <p:cNvPr id="4" name="Content Placeholder 3"/>
          <p:cNvSpPr>
            <a:spLocks noGrp="1"/>
          </p:cNvSpPr>
          <p:nvPr>
            <p:ph sz="quarter" idx="14"/>
          </p:nvPr>
        </p:nvSpPr>
        <p:spPr>
          <a:xfrm>
            <a:off x="4645152" y="3029712"/>
            <a:ext cx="3822192" cy="3447288"/>
          </a:xfrm>
        </p:spPr>
        <p:txBody>
          <a:bodyPr>
            <a:normAutofit lnSpcReduction="10000"/>
          </a:bodyPr>
          <a:lstStyle/>
          <a:p>
            <a:pPr>
              <a:spcBef>
                <a:spcPts val="1200"/>
              </a:spcBef>
              <a:buClrTx/>
            </a:pPr>
            <a:r>
              <a:rPr lang="en-US" sz="2800" dirty="0">
                <a:solidFill>
                  <a:schemeClr val="tx1"/>
                </a:solidFill>
              </a:rPr>
              <a:t>INTEGRITY &amp; TRUST</a:t>
            </a:r>
          </a:p>
          <a:p>
            <a:pPr>
              <a:spcBef>
                <a:spcPts val="1200"/>
              </a:spcBef>
              <a:buClrTx/>
            </a:pPr>
            <a:r>
              <a:rPr lang="en-US" sz="2800" dirty="0">
                <a:solidFill>
                  <a:schemeClr val="tx1"/>
                </a:solidFill>
              </a:rPr>
              <a:t>MOTIVATION &amp; PERSISTENCE</a:t>
            </a:r>
          </a:p>
          <a:p>
            <a:pPr>
              <a:spcBef>
                <a:spcPts val="1200"/>
              </a:spcBef>
              <a:buClrTx/>
            </a:pPr>
            <a:r>
              <a:rPr lang="en-US" sz="2800" dirty="0">
                <a:solidFill>
                  <a:schemeClr val="tx1"/>
                </a:solidFill>
              </a:rPr>
              <a:t>RELATIONSHIPS / ROLE MODELS</a:t>
            </a:r>
          </a:p>
          <a:p>
            <a:pPr>
              <a:spcBef>
                <a:spcPts val="1200"/>
              </a:spcBef>
              <a:buClrTx/>
            </a:pPr>
            <a:r>
              <a:rPr lang="en-US" sz="2800" dirty="0">
                <a:solidFill>
                  <a:schemeClr val="tx1"/>
                </a:solidFill>
              </a:rPr>
              <a:t>KNOWLEDGE OF HIDDEN RULES</a:t>
            </a:r>
          </a:p>
        </p:txBody>
      </p:sp>
      <p:sp>
        <p:nvSpPr>
          <p:cNvPr id="8" name="Text Box 2"/>
          <p:cNvSpPr txBox="1">
            <a:spLocks noChangeArrowheads="1"/>
          </p:cNvSpPr>
          <p:nvPr/>
        </p:nvSpPr>
        <p:spPr bwMode="auto">
          <a:xfrm>
            <a:off x="7678558" y="6096000"/>
            <a:ext cx="1284287"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900" b="0" dirty="0">
                <a:solidFill>
                  <a:srgbClr val="000000"/>
                </a:solidFill>
                <a:latin typeface="Verdana" pitchFamily="34" charset="0"/>
                <a:cs typeface="Arial" pitchFamily="34" charset="0"/>
              </a:rPr>
              <a:t>© aha! Process, Inc.</a:t>
            </a:r>
            <a:endParaRPr lang="en-US"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14914714"/>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95800" y="304800"/>
            <a:ext cx="4648200" cy="968565"/>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spcBef>
                <a:spcPct val="50000"/>
              </a:spcBef>
              <a:defRPr/>
            </a:pPr>
            <a:r>
              <a:rPr lang="en-US" sz="3200" dirty="0">
                <a:solidFill>
                  <a:prstClr val="white"/>
                </a:solidFill>
                <a:latin typeface="Verdana" pitchFamily="34" charset="0"/>
              </a:rPr>
              <a:t>BUILDING RELATIONSHIP</a:t>
            </a:r>
          </a:p>
        </p:txBody>
      </p:sp>
      <p:sp>
        <p:nvSpPr>
          <p:cNvPr id="2" name="TextBox 1"/>
          <p:cNvSpPr txBox="1"/>
          <p:nvPr/>
        </p:nvSpPr>
        <p:spPr>
          <a:xfrm>
            <a:off x="1028700" y="1905000"/>
            <a:ext cx="8115300" cy="4031873"/>
          </a:xfrm>
          <a:prstGeom prst="rect">
            <a:avLst/>
          </a:prstGeom>
          <a:noFill/>
        </p:spPr>
        <p:txBody>
          <a:bodyPr wrap="square" rtlCol="0">
            <a:spAutoFit/>
          </a:bodyPr>
          <a:lstStyle/>
          <a:p>
            <a:pPr marL="457200" indent="-457200">
              <a:buFont typeface="Arial" panose="020B0604020202020204" pitchFamily="34" charset="0"/>
              <a:buChar char="•"/>
            </a:pPr>
            <a:r>
              <a:rPr lang="en-US" sz="3200" b="0" dirty="0"/>
              <a:t>Seek first to understand</a:t>
            </a:r>
          </a:p>
          <a:p>
            <a:pPr marL="457200" indent="-457200">
              <a:buFont typeface="Arial" panose="020B0604020202020204" pitchFamily="34" charset="0"/>
              <a:buChar char="•"/>
            </a:pPr>
            <a:r>
              <a:rPr lang="en-US" sz="3200" b="0" dirty="0"/>
              <a:t>Keep promises</a:t>
            </a:r>
          </a:p>
          <a:p>
            <a:pPr marL="457200" indent="-457200">
              <a:buFont typeface="Arial" panose="020B0604020202020204" pitchFamily="34" charset="0"/>
              <a:buChar char="•"/>
            </a:pPr>
            <a:r>
              <a:rPr lang="en-US" sz="3200" b="0" dirty="0"/>
              <a:t>Use kindnesses and courtesies</a:t>
            </a:r>
          </a:p>
          <a:p>
            <a:pPr marL="457200" indent="-457200">
              <a:buFont typeface="Arial" panose="020B0604020202020204" pitchFamily="34" charset="0"/>
              <a:buChar char="•"/>
            </a:pPr>
            <a:r>
              <a:rPr lang="en-US" sz="3200" b="0" dirty="0"/>
              <a:t>Clarify expectations</a:t>
            </a:r>
          </a:p>
          <a:p>
            <a:pPr marL="457200" indent="-457200">
              <a:buFont typeface="Arial" panose="020B0604020202020204" pitchFamily="34" charset="0"/>
              <a:buChar char="•"/>
            </a:pPr>
            <a:r>
              <a:rPr lang="en-US" sz="3200" b="0" dirty="0"/>
              <a:t>Show loyalty to absent friends/family</a:t>
            </a:r>
          </a:p>
          <a:p>
            <a:pPr marL="457200" indent="-457200">
              <a:buFont typeface="Arial" panose="020B0604020202020204" pitchFamily="34" charset="0"/>
              <a:buChar char="•"/>
            </a:pPr>
            <a:r>
              <a:rPr lang="en-US" sz="3200" b="0" dirty="0"/>
              <a:t>Be willing to apologize</a:t>
            </a:r>
          </a:p>
          <a:p>
            <a:pPr marL="457200" indent="-457200">
              <a:buFont typeface="Arial" panose="020B0604020202020204" pitchFamily="34" charset="0"/>
              <a:buChar char="•"/>
            </a:pPr>
            <a:r>
              <a:rPr lang="en-US" sz="3200" b="0" dirty="0"/>
              <a:t>Stay open to feedback</a:t>
            </a:r>
            <a:endParaRPr lang="en-US" sz="2800" b="0" dirty="0"/>
          </a:p>
          <a:p>
            <a:endParaRPr lang="en-US" sz="3200" b="0" dirty="0"/>
          </a:p>
        </p:txBody>
      </p:sp>
    </p:spTree>
    <p:extLst>
      <p:ext uri="{BB962C8B-B14F-4D97-AF65-F5344CB8AC3E}">
        <p14:creationId xmlns:p14="http://schemas.microsoft.com/office/powerpoint/2010/main" val="1047375030"/>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95800" y="304800"/>
            <a:ext cx="4648200" cy="968565"/>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chor="ctr"/>
          <a:lstStyle/>
          <a:p>
            <a:pPr algn="ctr" eaLnBrk="0" hangingPunct="0">
              <a:spcBef>
                <a:spcPct val="50000"/>
              </a:spcBef>
              <a:defRPr/>
            </a:pPr>
            <a:r>
              <a:rPr lang="en-US" sz="3200" dirty="0">
                <a:solidFill>
                  <a:prstClr val="white"/>
                </a:solidFill>
                <a:latin typeface="Verdana" pitchFamily="34" charset="0"/>
              </a:rPr>
              <a:t>BUILDING RELATIONSHIP</a:t>
            </a:r>
          </a:p>
        </p:txBody>
      </p:sp>
      <p:sp>
        <p:nvSpPr>
          <p:cNvPr id="2" name="TextBox 1"/>
          <p:cNvSpPr txBox="1"/>
          <p:nvPr/>
        </p:nvSpPr>
        <p:spPr>
          <a:xfrm>
            <a:off x="76200" y="1656576"/>
            <a:ext cx="8991599" cy="5201424"/>
          </a:xfrm>
          <a:prstGeom prst="rect">
            <a:avLst/>
          </a:prstGeom>
          <a:noFill/>
        </p:spPr>
        <p:txBody>
          <a:bodyPr wrap="square" rtlCol="0">
            <a:spAutoFit/>
          </a:bodyPr>
          <a:lstStyle/>
          <a:p>
            <a:pPr marL="457200" indent="-457200">
              <a:buFont typeface="Arial" panose="020B0604020202020204" pitchFamily="34" charset="0"/>
              <a:buChar char="•"/>
            </a:pPr>
            <a:r>
              <a:rPr lang="en-US" sz="3000" b="0" dirty="0"/>
              <a:t>Appreciate humor and entertainment.</a:t>
            </a:r>
          </a:p>
          <a:p>
            <a:pPr marL="457200" indent="-457200">
              <a:buFont typeface="Arial" panose="020B0604020202020204" pitchFamily="34" charset="0"/>
              <a:buChar char="•"/>
            </a:pPr>
            <a:r>
              <a:rPr lang="en-US" sz="3000" b="0" dirty="0"/>
              <a:t>Accept what a person cannot say about another or the situation.</a:t>
            </a:r>
          </a:p>
          <a:p>
            <a:pPr marL="457200" indent="-457200">
              <a:buFont typeface="Arial" panose="020B0604020202020204" pitchFamily="34" charset="0"/>
              <a:buChar char="•"/>
            </a:pPr>
            <a:r>
              <a:rPr lang="en-US" sz="3000" b="0" dirty="0"/>
              <a:t>Respect the demands/priorities of relationships.</a:t>
            </a:r>
          </a:p>
          <a:p>
            <a:pPr marL="457200" indent="-457200">
              <a:buFont typeface="Arial" panose="020B0604020202020204" pitchFamily="34" charset="0"/>
              <a:buChar char="•"/>
            </a:pPr>
            <a:r>
              <a:rPr lang="en-US" sz="3000" b="0" dirty="0"/>
              <a:t>Use adult (not parent) voice.</a:t>
            </a:r>
          </a:p>
          <a:p>
            <a:pPr marL="457200" indent="-457200">
              <a:buFont typeface="Arial" panose="020B0604020202020204" pitchFamily="34" charset="0"/>
              <a:buChar char="•"/>
            </a:pPr>
            <a:r>
              <a:rPr lang="en-US" sz="3000" b="0" dirty="0"/>
              <a:t>Assist (not tell) with goal setting.</a:t>
            </a:r>
          </a:p>
          <a:p>
            <a:pPr marL="457200" indent="-457200">
              <a:buFont typeface="Arial" panose="020B0604020202020204" pitchFamily="34" charset="0"/>
              <a:buChar char="•"/>
            </a:pPr>
            <a:r>
              <a:rPr lang="en-US" sz="3000" b="0" dirty="0"/>
              <a:t>Identify (rather than judge) options to available resources.</a:t>
            </a:r>
          </a:p>
          <a:p>
            <a:pPr marL="457200" indent="-457200">
              <a:buFont typeface="Arial" panose="020B0604020202020204" pitchFamily="34" charset="0"/>
              <a:buChar char="•"/>
            </a:pPr>
            <a:r>
              <a:rPr lang="en-US" sz="3000" b="0" dirty="0"/>
              <a:t>Understand importance of speech and personality.</a:t>
            </a:r>
          </a:p>
          <a:p>
            <a:endParaRPr lang="en-US" sz="3200" b="0" dirty="0"/>
          </a:p>
        </p:txBody>
      </p:sp>
    </p:spTree>
    <p:extLst>
      <p:ext uri="{BB962C8B-B14F-4D97-AF65-F5344CB8AC3E}">
        <p14:creationId xmlns:p14="http://schemas.microsoft.com/office/powerpoint/2010/main" val="2017254646"/>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2687108"/>
            <a:ext cx="7543800" cy="1708108"/>
          </a:xfrm>
        </p:spPr>
        <p:txBody>
          <a:bodyPr>
            <a:noAutofit/>
          </a:bodyPr>
          <a:lstStyle/>
          <a:p>
            <a:pPr marL="0" indent="0" algn="ctr">
              <a:buClr>
                <a:srgbClr val="7030A0"/>
              </a:buClr>
              <a:buNone/>
            </a:pPr>
            <a:r>
              <a:rPr lang="en-US" sz="7200" dirty="0">
                <a:solidFill>
                  <a:schemeClr val="tx1"/>
                </a:solidFill>
                <a:latin typeface="Lucida Handwriting" panose="03010101010101010101" pitchFamily="66" charset="0"/>
              </a:rPr>
              <a:t>Thank you </a:t>
            </a:r>
          </a:p>
          <a:p>
            <a:pPr marL="0" indent="0">
              <a:buClr>
                <a:srgbClr val="7030A0"/>
              </a:buClr>
              <a:buNone/>
            </a:pPr>
            <a:endParaRPr lang="en-US" sz="3200" dirty="0">
              <a:solidFill>
                <a:schemeClr val="tx1"/>
              </a:solidFill>
            </a:endParaRPr>
          </a:p>
          <a:p>
            <a:pPr marL="0" indent="0">
              <a:buClr>
                <a:srgbClr val="7030A0"/>
              </a:buClr>
              <a:buNone/>
            </a:pPr>
            <a:endParaRPr lang="en-US" sz="3200" dirty="0">
              <a:solidFill>
                <a:schemeClr val="tx1"/>
              </a:solidFill>
            </a:endParaRPr>
          </a:p>
        </p:txBody>
      </p:sp>
      <p:sp>
        <p:nvSpPr>
          <p:cNvPr id="5" name="Title 1"/>
          <p:cNvSpPr txBox="1">
            <a:spLocks/>
          </p:cNvSpPr>
          <p:nvPr/>
        </p:nvSpPr>
        <p:spPr bwMode="auto">
          <a:xfrm>
            <a:off x="-30480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endParaRPr lang="en-US" sz="3200" b="0" dirty="0">
              <a:solidFill>
                <a:prstClr val="white"/>
              </a:solidFill>
            </a:endParaRPr>
          </a:p>
        </p:txBody>
      </p:sp>
    </p:spTree>
    <p:extLst>
      <p:ext uri="{BB962C8B-B14F-4D97-AF65-F5344CB8AC3E}">
        <p14:creationId xmlns:p14="http://schemas.microsoft.com/office/powerpoint/2010/main" val="382834333"/>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638" y="2667000"/>
            <a:ext cx="8797962" cy="3733800"/>
          </a:xfrm>
        </p:spPr>
        <p:txBody>
          <a:bodyPr>
            <a:normAutofit fontScale="92500" lnSpcReduction="10000"/>
          </a:bodyPr>
          <a:lstStyle/>
          <a:p>
            <a:pPr algn="ctr">
              <a:buClrTx/>
            </a:pPr>
            <a:r>
              <a:rPr lang="en-US" sz="3200" dirty="0">
                <a:solidFill>
                  <a:schemeClr val="tx1"/>
                </a:solidFill>
              </a:rPr>
              <a:t>Mental Models</a:t>
            </a:r>
          </a:p>
          <a:p>
            <a:pPr algn="ctr">
              <a:buClrTx/>
            </a:pPr>
            <a:r>
              <a:rPr lang="en-US" sz="3200" dirty="0">
                <a:solidFill>
                  <a:schemeClr val="tx1"/>
                </a:solidFill>
              </a:rPr>
              <a:t>Research</a:t>
            </a:r>
          </a:p>
          <a:p>
            <a:pPr algn="ctr">
              <a:buClrTx/>
            </a:pPr>
            <a:r>
              <a:rPr lang="en-US" sz="3200" dirty="0">
                <a:solidFill>
                  <a:schemeClr val="tx1"/>
                </a:solidFill>
              </a:rPr>
              <a:t>Key points</a:t>
            </a:r>
          </a:p>
          <a:p>
            <a:pPr algn="ctr">
              <a:buClrTx/>
            </a:pPr>
            <a:r>
              <a:rPr lang="en-US" sz="3200" dirty="0">
                <a:solidFill>
                  <a:schemeClr val="tx1"/>
                </a:solidFill>
              </a:rPr>
              <a:t>Hidden Rules</a:t>
            </a:r>
          </a:p>
          <a:p>
            <a:pPr algn="ctr">
              <a:buClrTx/>
            </a:pPr>
            <a:r>
              <a:rPr lang="en-US" sz="3200" dirty="0">
                <a:solidFill>
                  <a:schemeClr val="tx1"/>
                </a:solidFill>
              </a:rPr>
              <a:t>Language &amp; Story</a:t>
            </a:r>
          </a:p>
          <a:p>
            <a:pPr algn="ctr">
              <a:buClrTx/>
            </a:pPr>
            <a:r>
              <a:rPr lang="en-US" sz="3200" dirty="0">
                <a:solidFill>
                  <a:schemeClr val="tx1"/>
                </a:solidFill>
              </a:rPr>
              <a:t>Family Structure</a:t>
            </a:r>
          </a:p>
          <a:p>
            <a:pPr algn="ctr">
              <a:buClrTx/>
            </a:pPr>
            <a:r>
              <a:rPr lang="en-US" sz="3200" dirty="0">
                <a:solidFill>
                  <a:schemeClr val="tx1"/>
                </a:solidFill>
              </a:rPr>
              <a:t>Resources</a:t>
            </a:r>
          </a:p>
        </p:txBody>
      </p:sp>
      <p:sp>
        <p:nvSpPr>
          <p:cNvPr id="2" name="Title 1"/>
          <p:cNvSpPr>
            <a:spLocks noGrp="1"/>
          </p:cNvSpPr>
          <p:nvPr>
            <p:ph type="title"/>
          </p:nvPr>
        </p:nvSpPr>
        <p:spPr>
          <a:xfrm>
            <a:off x="-609600" y="265089"/>
            <a:ext cx="8229600" cy="1252728"/>
          </a:xfrm>
        </p:spPr>
        <p:txBody>
          <a:bodyPr>
            <a:normAutofit/>
          </a:bodyPr>
          <a:lstStyle/>
          <a:p>
            <a:pPr algn="r"/>
            <a:r>
              <a:rPr lang="en-US" sz="6000" dirty="0"/>
              <a:t>7 Modules</a:t>
            </a:r>
          </a:p>
        </p:txBody>
      </p:sp>
      <p:pic>
        <p:nvPicPr>
          <p:cNvPr id="6" name="Picture 5" descr="Bridges cover"/>
          <p:cNvPicPr>
            <a:picLocks noChangeAspect="1" noChangeArrowheads="1"/>
          </p:cNvPicPr>
          <p:nvPr/>
        </p:nvPicPr>
        <p:blipFill>
          <a:blip r:embed="rId3" cstate="print"/>
          <a:srcRect/>
          <a:stretch>
            <a:fillRect/>
          </a:stretch>
        </p:blipFill>
        <p:spPr bwMode="auto">
          <a:xfrm>
            <a:off x="193638" y="265089"/>
            <a:ext cx="1939962" cy="2249511"/>
          </a:xfrm>
          <a:prstGeom prst="rect">
            <a:avLst/>
          </a:prstGeom>
          <a:noFill/>
          <a:ln w="9525">
            <a:solidFill>
              <a:srgbClr val="FFC000"/>
            </a:solidFill>
            <a:miter lim="800000"/>
            <a:headEnd/>
            <a:tailEnd/>
          </a:ln>
        </p:spPr>
      </p:pic>
    </p:spTree>
    <p:extLst>
      <p:ext uri="{BB962C8B-B14F-4D97-AF65-F5344CB8AC3E}">
        <p14:creationId xmlns:p14="http://schemas.microsoft.com/office/powerpoint/2010/main" val="251239649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Content Placeholder 2"/>
          <p:cNvSpPr>
            <a:spLocks noGrp="1"/>
          </p:cNvSpPr>
          <p:nvPr>
            <p:ph idx="1"/>
          </p:nvPr>
        </p:nvSpPr>
        <p:spPr>
          <a:xfrm>
            <a:off x="304800" y="3017837"/>
            <a:ext cx="8305800" cy="2849563"/>
          </a:xfrm>
        </p:spPr>
        <p:txBody>
          <a:bodyPr>
            <a:normAutofit/>
          </a:bodyPr>
          <a:lstStyle/>
          <a:p>
            <a:pPr marL="0" indent="0" algn="ctr" eaLnBrk="1" hangingPunct="1">
              <a:lnSpc>
                <a:spcPct val="150000"/>
              </a:lnSpc>
              <a:buClr>
                <a:schemeClr val="accent4">
                  <a:lumMod val="75000"/>
                </a:schemeClr>
              </a:buClr>
              <a:buNone/>
              <a:defRPr/>
            </a:pPr>
            <a:r>
              <a:rPr lang="en-US" sz="3200" dirty="0">
                <a:solidFill>
                  <a:schemeClr val="tx1"/>
                </a:solidFill>
              </a:rPr>
              <a:t>Base plans on accurate </a:t>
            </a:r>
            <a:r>
              <a:rPr lang="en-US" sz="3200" b="1" u="sng" dirty="0">
                <a:solidFill>
                  <a:schemeClr val="tx1"/>
                </a:solidFill>
              </a:rPr>
              <a:t>mental models </a:t>
            </a:r>
            <a:r>
              <a:rPr lang="en-US" sz="3200" dirty="0">
                <a:solidFill>
                  <a:schemeClr val="tx1"/>
                </a:solidFill>
              </a:rPr>
              <a:t>of poverty, middle class, and wealth.</a:t>
            </a:r>
          </a:p>
          <a:p>
            <a:pPr marL="461963" indent="-461963" algn="ctr" eaLnBrk="1" hangingPunct="1">
              <a:buClr>
                <a:schemeClr val="accent4">
                  <a:lumMod val="75000"/>
                </a:schemeClr>
              </a:buClr>
              <a:buFont typeface="Wingdings" pitchFamily="2" charset="2"/>
              <a:buChar char="§"/>
              <a:defRPr/>
            </a:pPr>
            <a:endParaRPr lang="en-US" dirty="0"/>
          </a:p>
          <a:p>
            <a:pPr marL="461963" indent="-461963" eaLnBrk="1" hangingPunct="1">
              <a:buClr>
                <a:schemeClr val="accent4">
                  <a:lumMod val="75000"/>
                </a:schemeClr>
              </a:buClr>
              <a:buFont typeface="Wingdings" pitchFamily="2" charset="2"/>
              <a:buChar char="§"/>
              <a:defRPr/>
            </a:pPr>
            <a:endParaRPr lang="en-US" dirty="0"/>
          </a:p>
          <a:p>
            <a:pPr eaLnBrk="1" hangingPunct="1">
              <a:defRPr/>
            </a:pPr>
            <a:endParaRPr lang="en-US" dirty="0"/>
          </a:p>
        </p:txBody>
      </p:sp>
      <p:sp>
        <p:nvSpPr>
          <p:cNvPr id="5" name="Rectangle 4"/>
          <p:cNvSpPr/>
          <p:nvPr/>
        </p:nvSpPr>
        <p:spPr>
          <a:xfrm>
            <a:off x="152400" y="457200"/>
            <a:ext cx="8991600" cy="838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b="0" dirty="0">
                <a:solidFill>
                  <a:prstClr val="white"/>
                </a:solidFill>
              </a:rPr>
              <a:t>Bridges: Mental Modules</a:t>
            </a:r>
            <a:endParaRPr lang="en-US" sz="3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086305681"/>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0" y="-33338"/>
            <a:ext cx="9144000" cy="1176338"/>
          </a:xfrm>
          <a:prstGeom prst="rect">
            <a:avLst/>
          </a:prstGeom>
          <a:noFill/>
          <a:ln w="31750">
            <a:noFill/>
            <a:miter lim="800000"/>
            <a:headEnd type="none" w="sm" len="sm"/>
            <a:tailEnd type="none" w="sm" len="sm"/>
          </a:ln>
        </p:spPr>
        <p:txBody>
          <a:bodyPr anchor="ctr"/>
          <a:lstStyle/>
          <a:p>
            <a:pPr algn="ctr" eaLnBrk="0" hangingPunct="0"/>
            <a:r>
              <a:rPr lang="en-US" sz="3200" dirty="0">
                <a:solidFill>
                  <a:prstClr val="white"/>
                </a:solidFill>
                <a:latin typeface="Verdana" pitchFamily="34" charset="0"/>
              </a:rPr>
              <a:t>Mental Model of Middle Class</a:t>
            </a:r>
          </a:p>
          <a:p>
            <a:pPr algn="ctr" eaLnBrk="0" hangingPunct="0"/>
            <a:r>
              <a:rPr lang="en-US" dirty="0">
                <a:solidFill>
                  <a:prstClr val="white"/>
                </a:solidFill>
                <a:latin typeface="Verdana" pitchFamily="34" charset="0"/>
              </a:rPr>
              <a:t>Middle Class Is an Achievement-Based World</a:t>
            </a:r>
          </a:p>
        </p:txBody>
      </p:sp>
      <p:pic>
        <p:nvPicPr>
          <p:cNvPr id="5" name="Picture 4" descr="Achievement cropped.jpg"/>
          <p:cNvPicPr>
            <a:picLocks noChangeAspect="1"/>
          </p:cNvPicPr>
          <p:nvPr/>
        </p:nvPicPr>
        <p:blipFill>
          <a:blip r:embed="rId3" cstate="print"/>
          <a:stretch>
            <a:fillRect/>
          </a:stretch>
        </p:blipFill>
        <p:spPr>
          <a:xfrm>
            <a:off x="1371600" y="1143000"/>
            <a:ext cx="6309360" cy="5175504"/>
          </a:xfrm>
          <a:prstGeom prst="rect">
            <a:avLst/>
          </a:prstGeom>
        </p:spPr>
      </p:pic>
      <p:sp>
        <p:nvSpPr>
          <p:cNvPr id="6" name="TextBox 5"/>
          <p:cNvSpPr txBox="1"/>
          <p:nvPr/>
        </p:nvSpPr>
        <p:spPr>
          <a:xfrm>
            <a:off x="6858000" y="5438001"/>
            <a:ext cx="2438400" cy="461665"/>
          </a:xfrm>
          <a:prstGeom prst="rect">
            <a:avLst/>
          </a:prstGeom>
          <a:noFill/>
        </p:spPr>
        <p:txBody>
          <a:bodyPr wrap="square" rtlCol="0">
            <a:spAutoFit/>
          </a:bodyPr>
          <a:lstStyle/>
          <a:p>
            <a:pPr eaLnBrk="0" hangingPunct="0"/>
            <a:r>
              <a:rPr lang="en-US" sz="1200" b="0" dirty="0">
                <a:solidFill>
                  <a:prstClr val="black"/>
                </a:solidFill>
                <a:latin typeface="Verdana" pitchFamily="34" charset="0"/>
              </a:rPr>
              <a:t>Developed by </a:t>
            </a:r>
          </a:p>
          <a:p>
            <a:pPr eaLnBrk="0" hangingPunct="0"/>
            <a:r>
              <a:rPr lang="en-US" sz="1200" b="0" dirty="0">
                <a:solidFill>
                  <a:prstClr val="black"/>
                </a:solidFill>
                <a:latin typeface="Verdana" pitchFamily="34" charset="0"/>
              </a:rPr>
              <a:t>Phil DeVol (2006)</a:t>
            </a:r>
          </a:p>
        </p:txBody>
      </p:sp>
      <p:sp>
        <p:nvSpPr>
          <p:cNvPr id="8" name="Text Box 2"/>
          <p:cNvSpPr txBox="1">
            <a:spLocks noChangeArrowheads="1"/>
          </p:cNvSpPr>
          <p:nvPr/>
        </p:nvSpPr>
        <p:spPr bwMode="auto">
          <a:xfrm>
            <a:off x="7678558" y="6096000"/>
            <a:ext cx="1284287"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900" b="0" dirty="0">
                <a:solidFill>
                  <a:srgbClr val="000000"/>
                </a:solidFill>
                <a:latin typeface="Verdana" pitchFamily="34" charset="0"/>
                <a:cs typeface="Arial" pitchFamily="34" charset="0"/>
              </a:rPr>
              <a:t>© aha! Process, Inc.</a:t>
            </a:r>
            <a:endParaRPr lang="en-US"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83314242"/>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0" y="-1"/>
            <a:ext cx="9220200" cy="138112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3200" dirty="0">
                <a:solidFill>
                  <a:prstClr val="white"/>
                </a:solidFill>
                <a:latin typeface="Verdana" pitchFamily="34" charset="0"/>
              </a:rPr>
              <a:t>Mental Model for Poverty</a:t>
            </a:r>
          </a:p>
          <a:p>
            <a:pPr algn="ctr" eaLnBrk="0" hangingPunct="0">
              <a:defRPr/>
            </a:pPr>
            <a:r>
              <a:rPr lang="en-US" dirty="0">
                <a:solidFill>
                  <a:prstClr val="white"/>
                </a:solidFill>
                <a:latin typeface="Verdana" pitchFamily="34" charset="0"/>
              </a:rPr>
              <a:t>Poverty is a Relationships-centered World </a:t>
            </a:r>
          </a:p>
        </p:txBody>
      </p:sp>
      <p:pic>
        <p:nvPicPr>
          <p:cNvPr id="6" name="Picture 5" descr="Relationships cropped.jpg"/>
          <p:cNvPicPr>
            <a:picLocks noChangeAspect="1"/>
          </p:cNvPicPr>
          <p:nvPr/>
        </p:nvPicPr>
        <p:blipFill>
          <a:blip r:embed="rId3" cstate="print"/>
          <a:stretch>
            <a:fillRect/>
          </a:stretch>
        </p:blipFill>
        <p:spPr>
          <a:xfrm>
            <a:off x="1600200" y="1944316"/>
            <a:ext cx="6236208" cy="4955668"/>
          </a:xfrm>
          <a:prstGeom prst="rect">
            <a:avLst/>
          </a:prstGeom>
        </p:spPr>
      </p:pic>
      <p:sp>
        <p:nvSpPr>
          <p:cNvPr id="17411" name="Text Box 2"/>
          <p:cNvSpPr txBox="1">
            <a:spLocks noChangeArrowheads="1"/>
          </p:cNvSpPr>
          <p:nvPr/>
        </p:nvSpPr>
        <p:spPr bwMode="auto">
          <a:xfrm>
            <a:off x="152400" y="2819400"/>
            <a:ext cx="1600200" cy="1815882"/>
          </a:xfrm>
          <a:prstGeom prst="rect">
            <a:avLst/>
          </a:prstGeom>
          <a:noFill/>
          <a:ln w="12700" algn="ctr">
            <a:noFill/>
            <a:miter lim="800000"/>
            <a:headEnd type="none" w="sm" len="sm"/>
            <a:tailEnd type="none" w="sm" len="sm"/>
          </a:ln>
        </p:spPr>
        <p:txBody>
          <a:bodyPr wrap="square">
            <a:spAutoFit/>
          </a:bodyPr>
          <a:lstStyle/>
          <a:p>
            <a:pPr algn="ctr" eaLnBrk="0" hangingPunct="0">
              <a:spcBef>
                <a:spcPct val="50000"/>
              </a:spcBef>
            </a:pPr>
            <a:r>
              <a:rPr lang="en-US" sz="2800" dirty="0">
                <a:solidFill>
                  <a:srgbClr val="3333FF"/>
                </a:solidFill>
                <a:latin typeface="Verdana" pitchFamily="34" charset="0"/>
              </a:rPr>
              <a:t>What It’s Like Now</a:t>
            </a:r>
          </a:p>
        </p:txBody>
      </p:sp>
      <p:sp>
        <p:nvSpPr>
          <p:cNvPr id="7" name="TextBox 6"/>
          <p:cNvSpPr txBox="1"/>
          <p:nvPr/>
        </p:nvSpPr>
        <p:spPr>
          <a:xfrm>
            <a:off x="7713842" y="5334000"/>
            <a:ext cx="1295400" cy="646331"/>
          </a:xfrm>
          <a:prstGeom prst="rect">
            <a:avLst/>
          </a:prstGeom>
          <a:noFill/>
        </p:spPr>
        <p:txBody>
          <a:bodyPr wrap="square" rtlCol="0">
            <a:spAutoFit/>
          </a:bodyPr>
          <a:lstStyle/>
          <a:p>
            <a:pPr eaLnBrk="0" hangingPunct="0"/>
            <a:r>
              <a:rPr lang="en-US" sz="1200" b="0" dirty="0">
                <a:solidFill>
                  <a:prstClr val="black"/>
                </a:solidFill>
                <a:latin typeface="Verdana" pitchFamily="34" charset="0"/>
              </a:rPr>
              <a:t>Developed by Phil DeVol (2006)</a:t>
            </a:r>
          </a:p>
        </p:txBody>
      </p:sp>
      <p:sp>
        <p:nvSpPr>
          <p:cNvPr id="10" name="Text Box 2"/>
          <p:cNvSpPr txBox="1">
            <a:spLocks noChangeArrowheads="1"/>
          </p:cNvSpPr>
          <p:nvPr/>
        </p:nvSpPr>
        <p:spPr bwMode="auto">
          <a:xfrm>
            <a:off x="7543800" y="6071334"/>
            <a:ext cx="1284287"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900" b="0" dirty="0">
                <a:solidFill>
                  <a:srgbClr val="000000"/>
                </a:solidFill>
                <a:latin typeface="Verdana" pitchFamily="34" charset="0"/>
                <a:cs typeface="Arial" pitchFamily="34" charset="0"/>
              </a:rPr>
              <a:t>© aha! Process, Inc.</a:t>
            </a:r>
            <a:endParaRPr lang="en-US"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918189658"/>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0" y="-1"/>
            <a:ext cx="9220200" cy="138112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3200" dirty="0">
                <a:solidFill>
                  <a:prstClr val="white"/>
                </a:solidFill>
                <a:latin typeface="Verdana" pitchFamily="34" charset="0"/>
              </a:rPr>
              <a:t>Mental Models </a:t>
            </a:r>
          </a:p>
        </p:txBody>
      </p:sp>
      <p:pic>
        <p:nvPicPr>
          <p:cNvPr id="6" name="Picture 5" descr="Relationships cropped.jpg"/>
          <p:cNvPicPr>
            <a:picLocks noChangeAspect="1"/>
          </p:cNvPicPr>
          <p:nvPr/>
        </p:nvPicPr>
        <p:blipFill>
          <a:blip r:embed="rId3" cstate="print"/>
          <a:stretch>
            <a:fillRect/>
          </a:stretch>
        </p:blipFill>
        <p:spPr>
          <a:xfrm>
            <a:off x="88665" y="2068029"/>
            <a:ext cx="4568731" cy="3630590"/>
          </a:xfrm>
          <a:prstGeom prst="rect">
            <a:avLst/>
          </a:prstGeom>
        </p:spPr>
      </p:pic>
      <p:sp>
        <p:nvSpPr>
          <p:cNvPr id="7" name="TextBox 6"/>
          <p:cNvSpPr txBox="1"/>
          <p:nvPr/>
        </p:nvSpPr>
        <p:spPr>
          <a:xfrm>
            <a:off x="15766" y="6477000"/>
            <a:ext cx="3581401" cy="276999"/>
          </a:xfrm>
          <a:prstGeom prst="rect">
            <a:avLst/>
          </a:prstGeom>
          <a:noFill/>
        </p:spPr>
        <p:txBody>
          <a:bodyPr wrap="square" rtlCol="0">
            <a:spAutoFit/>
          </a:bodyPr>
          <a:lstStyle/>
          <a:p>
            <a:pPr eaLnBrk="0" hangingPunct="0"/>
            <a:r>
              <a:rPr lang="en-US" sz="1200" b="0" dirty="0">
                <a:solidFill>
                  <a:prstClr val="black"/>
                </a:solidFill>
                <a:latin typeface="Verdana" pitchFamily="34" charset="0"/>
              </a:rPr>
              <a:t>Developed by Phil DeVol (2006)</a:t>
            </a:r>
          </a:p>
        </p:txBody>
      </p:sp>
      <p:sp>
        <p:nvSpPr>
          <p:cNvPr id="10" name="Text Box 2"/>
          <p:cNvSpPr txBox="1">
            <a:spLocks noChangeArrowheads="1"/>
          </p:cNvSpPr>
          <p:nvPr/>
        </p:nvSpPr>
        <p:spPr bwMode="auto">
          <a:xfrm>
            <a:off x="2819400" y="6507936"/>
            <a:ext cx="1284287"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900" b="0" dirty="0">
                <a:solidFill>
                  <a:srgbClr val="000000"/>
                </a:solidFill>
                <a:latin typeface="Verdana" pitchFamily="34" charset="0"/>
                <a:cs typeface="Arial" pitchFamily="34" charset="0"/>
              </a:rPr>
              <a:t>© aha! Process, Inc.</a:t>
            </a:r>
            <a:endParaRPr lang="en-US" b="0" dirty="0">
              <a:solidFill>
                <a:prstClr val="black"/>
              </a:solidFill>
              <a:latin typeface="Arial" pitchFamily="34" charset="0"/>
              <a:cs typeface="Arial" pitchFamily="34" charset="0"/>
            </a:endParaRPr>
          </a:p>
        </p:txBody>
      </p:sp>
      <p:pic>
        <p:nvPicPr>
          <p:cNvPr id="8" name="Picture 7" descr="Achievement cropped.jpg"/>
          <p:cNvPicPr>
            <a:picLocks noChangeAspect="1"/>
          </p:cNvPicPr>
          <p:nvPr/>
        </p:nvPicPr>
        <p:blipFill>
          <a:blip r:embed="rId4" cstate="print"/>
          <a:stretch>
            <a:fillRect/>
          </a:stretch>
        </p:blipFill>
        <p:spPr>
          <a:xfrm>
            <a:off x="4631120" y="2082359"/>
            <a:ext cx="4451480" cy="3651504"/>
          </a:xfrm>
          <a:prstGeom prst="rect">
            <a:avLst/>
          </a:prstGeom>
        </p:spPr>
      </p:pic>
      <p:sp>
        <p:nvSpPr>
          <p:cNvPr id="2" name="TextBox 1"/>
          <p:cNvSpPr txBox="1"/>
          <p:nvPr/>
        </p:nvSpPr>
        <p:spPr>
          <a:xfrm>
            <a:off x="5943600" y="5753305"/>
            <a:ext cx="2133600" cy="400110"/>
          </a:xfrm>
          <a:prstGeom prst="rect">
            <a:avLst/>
          </a:prstGeom>
          <a:noFill/>
        </p:spPr>
        <p:txBody>
          <a:bodyPr wrap="square" rtlCol="0">
            <a:spAutoFit/>
          </a:bodyPr>
          <a:lstStyle/>
          <a:p>
            <a:r>
              <a:rPr lang="en-US" sz="2000" dirty="0"/>
              <a:t>Middle Class</a:t>
            </a:r>
          </a:p>
        </p:txBody>
      </p:sp>
      <p:sp>
        <p:nvSpPr>
          <p:cNvPr id="11" name="TextBox 10"/>
          <p:cNvSpPr txBox="1"/>
          <p:nvPr/>
        </p:nvSpPr>
        <p:spPr>
          <a:xfrm>
            <a:off x="1861148" y="5714087"/>
            <a:ext cx="1186852" cy="400110"/>
          </a:xfrm>
          <a:prstGeom prst="rect">
            <a:avLst/>
          </a:prstGeom>
          <a:noFill/>
        </p:spPr>
        <p:txBody>
          <a:bodyPr wrap="square" rtlCol="0">
            <a:spAutoFit/>
          </a:bodyPr>
          <a:lstStyle/>
          <a:p>
            <a:r>
              <a:rPr lang="en-US" sz="2000" dirty="0"/>
              <a:t>Poverty</a:t>
            </a:r>
          </a:p>
        </p:txBody>
      </p:sp>
    </p:spTree>
    <p:extLst>
      <p:ext uri="{BB962C8B-B14F-4D97-AF65-F5344CB8AC3E}">
        <p14:creationId xmlns:p14="http://schemas.microsoft.com/office/powerpoint/2010/main" val="1527276150"/>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1"/>
          </p:nvPr>
        </p:nvSpPr>
        <p:spPr>
          <a:xfrm>
            <a:off x="152400" y="2438400"/>
            <a:ext cx="8915400" cy="4343400"/>
          </a:xfrm>
        </p:spPr>
        <p:txBody>
          <a:bodyPr anchor="ctr">
            <a:normAutofit lnSpcReduction="10000"/>
          </a:bodyPr>
          <a:lstStyle/>
          <a:p>
            <a:pPr marL="0" indent="0" algn="ctr" eaLnBrk="1" hangingPunct="1">
              <a:spcBef>
                <a:spcPts val="1200"/>
              </a:spcBef>
              <a:buClrTx/>
              <a:buNone/>
              <a:defRPr/>
            </a:pPr>
            <a:endParaRPr lang="en-US" sz="6000" dirty="0">
              <a:solidFill>
                <a:schemeClr val="tx1"/>
              </a:solidFill>
            </a:endParaRPr>
          </a:p>
          <a:p>
            <a:pPr marL="0" indent="0" algn="ctr" eaLnBrk="1" hangingPunct="1">
              <a:spcBef>
                <a:spcPts val="1200"/>
              </a:spcBef>
              <a:buClrTx/>
              <a:buNone/>
              <a:defRPr/>
            </a:pPr>
            <a:r>
              <a:rPr lang="en-US" sz="6000" dirty="0">
                <a:solidFill>
                  <a:schemeClr val="tx1"/>
                </a:solidFill>
              </a:rPr>
              <a:t>RESEARCH</a:t>
            </a:r>
          </a:p>
          <a:p>
            <a:pPr marL="0" indent="0" algn="ctr">
              <a:spcBef>
                <a:spcPts val="1200"/>
              </a:spcBef>
              <a:buClrTx/>
              <a:buNone/>
              <a:defRPr/>
            </a:pPr>
            <a:r>
              <a:rPr lang="en-US" sz="3600" dirty="0">
                <a:ea typeface="Verdana" pitchFamily="34" charset="0"/>
                <a:cs typeface="Verdana" pitchFamily="34" charset="0"/>
              </a:rPr>
              <a:t>What do people say causes poverty?</a:t>
            </a:r>
          </a:p>
          <a:p>
            <a:pPr marL="0" indent="0" algn="ctr" eaLnBrk="1" hangingPunct="1">
              <a:spcBef>
                <a:spcPts val="1200"/>
              </a:spcBef>
              <a:buClrTx/>
              <a:buNone/>
              <a:defRPr/>
            </a:pPr>
            <a:endParaRPr lang="en-US" sz="6000" dirty="0">
              <a:solidFill>
                <a:schemeClr val="tx1"/>
              </a:solidFill>
            </a:endParaRPr>
          </a:p>
          <a:p>
            <a:pPr marL="0" indent="0" algn="ctr">
              <a:spcBef>
                <a:spcPts val="1200"/>
              </a:spcBef>
              <a:buClrTx/>
              <a:buNone/>
              <a:defRPr/>
            </a:pPr>
            <a:r>
              <a:rPr lang="en-US" sz="3500" dirty="0">
                <a:ea typeface="Verdana" pitchFamily="34" charset="0"/>
                <a:cs typeface="Verdana" pitchFamily="34" charset="0"/>
              </a:rPr>
              <a:t>What do you say causes poverty?</a:t>
            </a:r>
          </a:p>
          <a:p>
            <a:pPr marL="0" indent="0" algn="ctr" eaLnBrk="1" hangingPunct="1">
              <a:spcBef>
                <a:spcPts val="1200"/>
              </a:spcBef>
              <a:buClrTx/>
              <a:buNone/>
              <a:defRPr/>
            </a:pPr>
            <a:endParaRPr lang="en-US" sz="3500" dirty="0">
              <a:solidFill>
                <a:schemeClr val="tx1"/>
              </a:solidFill>
            </a:endParaRPr>
          </a:p>
          <a:p>
            <a:pPr marL="0" indent="0" algn="ctr" eaLnBrk="1" hangingPunct="1">
              <a:spcBef>
                <a:spcPts val="1200"/>
              </a:spcBef>
              <a:buClrTx/>
              <a:buNone/>
              <a:defRPr/>
            </a:pPr>
            <a:endParaRPr lang="en-US" sz="6000" dirty="0">
              <a:solidFill>
                <a:schemeClr val="tx1"/>
              </a:solidFill>
            </a:endParaRPr>
          </a:p>
        </p:txBody>
      </p:sp>
      <p:sp>
        <p:nvSpPr>
          <p:cNvPr id="5" name="Rectangle 4"/>
          <p:cNvSpPr/>
          <p:nvPr/>
        </p:nvSpPr>
        <p:spPr>
          <a:xfrm>
            <a:off x="0" y="0"/>
            <a:ext cx="9144000" cy="1143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b="0" dirty="0">
                <a:solidFill>
                  <a:prstClr val="white"/>
                </a:solidFill>
              </a:rPr>
              <a:t>Bridges: Research</a:t>
            </a:r>
            <a:endParaRPr lang="en-US" sz="3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68249736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fade">
                                      <p:cBhvr>
                                        <p:cTn id="7" dur="1000"/>
                                        <p:tgtEl>
                                          <p:spTgt spid="84995"/>
                                        </p:tgtEl>
                                      </p:cBhvr>
                                    </p:animEffect>
                                    <p:anim calcmode="lin" valueType="num">
                                      <p:cBhvr>
                                        <p:cTn id="8" dur="1000" fill="hold"/>
                                        <p:tgtEl>
                                          <p:spTgt spid="84995"/>
                                        </p:tgtEl>
                                        <p:attrNameLst>
                                          <p:attrName>ppt_x</p:attrName>
                                        </p:attrNameLst>
                                      </p:cBhvr>
                                      <p:tavLst>
                                        <p:tav tm="0">
                                          <p:val>
                                            <p:strVal val="#ppt_x"/>
                                          </p:val>
                                        </p:tav>
                                        <p:tav tm="100000">
                                          <p:val>
                                            <p:strVal val="#ppt_x"/>
                                          </p:val>
                                        </p:tav>
                                      </p:tavLst>
                                    </p:anim>
                                    <p:anim calcmode="lin" valueType="num">
                                      <p:cBhvr>
                                        <p:cTn id="9" dur="1000" fill="hold"/>
                                        <p:tgtEl>
                                          <p:spTgt spid="849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4995">
                                            <p:txEl>
                                              <p:pRg st="1" end="1"/>
                                            </p:txEl>
                                          </p:spTgt>
                                        </p:tgtEl>
                                        <p:attrNameLst>
                                          <p:attrName>style.visibility</p:attrName>
                                        </p:attrNameLst>
                                      </p:cBhvr>
                                      <p:to>
                                        <p:strVal val="visible"/>
                                      </p:to>
                                    </p:set>
                                    <p:animEffect transition="in" filter="fade">
                                      <p:cBhvr>
                                        <p:cTn id="14" dur="1000"/>
                                        <p:tgtEl>
                                          <p:spTgt spid="84995">
                                            <p:txEl>
                                              <p:pRg st="1" end="1"/>
                                            </p:txEl>
                                          </p:spTgt>
                                        </p:tgtEl>
                                      </p:cBhvr>
                                    </p:animEffect>
                                    <p:anim calcmode="lin" valueType="num">
                                      <p:cBhvr>
                                        <p:cTn id="15" dur="10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49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4995">
                                            <p:txEl>
                                              <p:pRg st="2" end="2"/>
                                            </p:txEl>
                                          </p:spTgt>
                                        </p:tgtEl>
                                        <p:attrNameLst>
                                          <p:attrName>style.visibility</p:attrName>
                                        </p:attrNameLst>
                                      </p:cBhvr>
                                      <p:to>
                                        <p:strVal val="visible"/>
                                      </p:to>
                                    </p:set>
                                    <p:animEffect transition="in" filter="fade">
                                      <p:cBhvr>
                                        <p:cTn id="21" dur="1000"/>
                                        <p:tgtEl>
                                          <p:spTgt spid="84995">
                                            <p:txEl>
                                              <p:pRg st="2" end="2"/>
                                            </p:txEl>
                                          </p:spTgt>
                                        </p:tgtEl>
                                      </p:cBhvr>
                                    </p:animEffect>
                                    <p:anim calcmode="lin" valueType="num">
                                      <p:cBhvr>
                                        <p:cTn id="22" dur="10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49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4995">
                                            <p:txEl>
                                              <p:pRg st="4" end="4"/>
                                            </p:txEl>
                                          </p:spTgt>
                                        </p:tgtEl>
                                        <p:attrNameLst>
                                          <p:attrName>style.visibility</p:attrName>
                                        </p:attrNameLst>
                                      </p:cBhvr>
                                      <p:to>
                                        <p:strVal val="visible"/>
                                      </p:to>
                                    </p:set>
                                    <p:animEffect transition="in" filter="fade">
                                      <p:cBhvr>
                                        <p:cTn id="28" dur="1000"/>
                                        <p:tgtEl>
                                          <p:spTgt spid="84995">
                                            <p:txEl>
                                              <p:pRg st="4" end="4"/>
                                            </p:txEl>
                                          </p:spTgt>
                                        </p:tgtEl>
                                      </p:cBhvr>
                                    </p:animEffect>
                                    <p:anim calcmode="lin" valueType="num">
                                      <p:cBhvr>
                                        <p:cTn id="29" dur="1000" fill="hold"/>
                                        <p:tgtEl>
                                          <p:spTgt spid="8499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49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uiExpan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17268</TotalTime>
  <Words>3856</Words>
  <Application>Microsoft Office PowerPoint</Application>
  <PresentationFormat>On-screen Show (4:3)</PresentationFormat>
  <Paragraphs>437</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Candara</vt:lpstr>
      <vt:lpstr>Lucida Handwriting</vt:lpstr>
      <vt:lpstr>Symbol</vt:lpstr>
      <vt:lpstr>Verdana</vt:lpstr>
      <vt:lpstr>Wingdings</vt:lpstr>
      <vt:lpstr>5_Waveform</vt:lpstr>
      <vt:lpstr>Bridges 0ut of Poverty</vt:lpstr>
      <vt:lpstr>Bridges 0ut of Poverty History</vt:lpstr>
      <vt:lpstr>“Why do they do that?”</vt:lpstr>
      <vt:lpstr>7 Modules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Bridges: Key Points </vt:lpstr>
      <vt:lpstr>Bridges: Key Points </vt:lpstr>
      <vt:lpstr>Bridges: Hidden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DeVol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Vista</dc:creator>
  <cp:lastModifiedBy>Joan Schaefer</cp:lastModifiedBy>
  <cp:revision>422</cp:revision>
  <dcterms:created xsi:type="dcterms:W3CDTF">2004-08-08T18:53:02Z</dcterms:created>
  <dcterms:modified xsi:type="dcterms:W3CDTF">2019-04-01T11:35:41Z</dcterms:modified>
</cp:coreProperties>
</file>