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8" r:id="rId2"/>
    <p:sldId id="256" r:id="rId3"/>
    <p:sldId id="257" r:id="rId4"/>
    <p:sldId id="261" r:id="rId5"/>
    <p:sldId id="259" r:id="rId6"/>
    <p:sldId id="263" r:id="rId7"/>
    <p:sldId id="260" r:id="rId8"/>
    <p:sldId id="264" r:id="rId9"/>
    <p:sldId id="262" r:id="rId10"/>
    <p:sldId id="284" r:id="rId11"/>
    <p:sldId id="267" r:id="rId12"/>
    <p:sldId id="265" r:id="rId13"/>
    <p:sldId id="268" r:id="rId14"/>
    <p:sldId id="266" r:id="rId15"/>
    <p:sldId id="278" r:id="rId16"/>
    <p:sldId id="269" r:id="rId17"/>
    <p:sldId id="270" r:id="rId18"/>
    <p:sldId id="272" r:id="rId19"/>
    <p:sldId id="271" r:id="rId20"/>
    <p:sldId id="274" r:id="rId21"/>
    <p:sldId id="273" r:id="rId22"/>
    <p:sldId id="285" r:id="rId23"/>
    <p:sldId id="276" r:id="rId24"/>
    <p:sldId id="283" r:id="rId25"/>
    <p:sldId id="286" r:id="rId26"/>
    <p:sldId id="279" r:id="rId27"/>
    <p:sldId id="280" r:id="rId28"/>
    <p:sldId id="281" r:id="rId29"/>
    <p:sldId id="287" r:id="rId30"/>
    <p:sldId id="288" r:id="rId31"/>
    <p:sldId id="289" r:id="rId32"/>
    <p:sldId id="290" r:id="rId33"/>
    <p:sldId id="297" r:id="rId34"/>
    <p:sldId id="291" r:id="rId35"/>
    <p:sldId id="292" r:id="rId36"/>
    <p:sldId id="293" r:id="rId37"/>
    <p:sldId id="294" r:id="rId38"/>
    <p:sldId id="295" r:id="rId39"/>
    <p:sldId id="29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2138" autoAdjust="0"/>
  </p:normalViewPr>
  <p:slideViewPr>
    <p:cSldViewPr snapToGrid="0">
      <p:cViewPr varScale="1">
        <p:scale>
          <a:sx n="95" d="100"/>
          <a:sy n="95" d="100"/>
        </p:scale>
        <p:origin x="8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08D69-1306-400A-8DFC-0C8CCEE939E1}" type="datetimeFigureOut">
              <a:rPr lang="en-US" smtClean="0"/>
              <a:t>4/2/2019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3A60C6-5729-4900-82FE-1D03195406C0}" type="slidenum">
              <a:rPr lang="en-US" smtClean="0"/>
              <a:t>‹#›</a:t>
            </a:fld>
            <a:endParaRPr lang="en-US"/>
          </a:p>
        </p:txBody>
      </p:sp>
    </p:spTree>
    <p:extLst>
      <p:ext uri="{BB962C8B-B14F-4D97-AF65-F5344CB8AC3E}">
        <p14:creationId xmlns:p14="http://schemas.microsoft.com/office/powerpoint/2010/main" val="3321091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5</a:t>
            </a:fld>
            <a:endParaRPr lang="en-US"/>
          </a:p>
        </p:txBody>
      </p:sp>
    </p:spTree>
    <p:extLst>
      <p:ext uri="{BB962C8B-B14F-4D97-AF65-F5344CB8AC3E}">
        <p14:creationId xmlns:p14="http://schemas.microsoft.com/office/powerpoint/2010/main" val="2405080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6</a:t>
            </a:fld>
            <a:endParaRPr lang="en-US"/>
          </a:p>
        </p:txBody>
      </p:sp>
    </p:spTree>
    <p:extLst>
      <p:ext uri="{BB962C8B-B14F-4D97-AF65-F5344CB8AC3E}">
        <p14:creationId xmlns:p14="http://schemas.microsoft.com/office/powerpoint/2010/main" val="2914726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7</a:t>
            </a:fld>
            <a:endParaRPr lang="en-US"/>
          </a:p>
        </p:txBody>
      </p:sp>
    </p:spTree>
    <p:extLst>
      <p:ext uri="{BB962C8B-B14F-4D97-AF65-F5344CB8AC3E}">
        <p14:creationId xmlns:p14="http://schemas.microsoft.com/office/powerpoint/2010/main" val="218007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8</a:t>
            </a:fld>
            <a:endParaRPr lang="en-US"/>
          </a:p>
        </p:txBody>
      </p:sp>
    </p:spTree>
    <p:extLst>
      <p:ext uri="{BB962C8B-B14F-4D97-AF65-F5344CB8AC3E}">
        <p14:creationId xmlns:p14="http://schemas.microsoft.com/office/powerpoint/2010/main" val="2730194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9</a:t>
            </a:fld>
            <a:endParaRPr lang="en-US"/>
          </a:p>
        </p:txBody>
      </p:sp>
    </p:spTree>
    <p:extLst>
      <p:ext uri="{BB962C8B-B14F-4D97-AF65-F5344CB8AC3E}">
        <p14:creationId xmlns:p14="http://schemas.microsoft.com/office/powerpoint/2010/main" val="1528666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10</a:t>
            </a:fld>
            <a:endParaRPr lang="en-US"/>
          </a:p>
        </p:txBody>
      </p:sp>
    </p:spTree>
    <p:extLst>
      <p:ext uri="{BB962C8B-B14F-4D97-AF65-F5344CB8AC3E}">
        <p14:creationId xmlns:p14="http://schemas.microsoft.com/office/powerpoint/2010/main" val="1236921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11</a:t>
            </a:fld>
            <a:endParaRPr lang="en-US"/>
          </a:p>
        </p:txBody>
      </p:sp>
    </p:spTree>
    <p:extLst>
      <p:ext uri="{BB962C8B-B14F-4D97-AF65-F5344CB8AC3E}">
        <p14:creationId xmlns:p14="http://schemas.microsoft.com/office/powerpoint/2010/main" val="411062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12</a:t>
            </a:fld>
            <a:endParaRPr lang="en-US"/>
          </a:p>
        </p:txBody>
      </p:sp>
    </p:spTree>
    <p:extLst>
      <p:ext uri="{BB962C8B-B14F-4D97-AF65-F5344CB8AC3E}">
        <p14:creationId xmlns:p14="http://schemas.microsoft.com/office/powerpoint/2010/main" val="3421407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13</a:t>
            </a:fld>
            <a:endParaRPr lang="en-US"/>
          </a:p>
        </p:txBody>
      </p:sp>
    </p:spTree>
    <p:extLst>
      <p:ext uri="{BB962C8B-B14F-4D97-AF65-F5344CB8AC3E}">
        <p14:creationId xmlns:p14="http://schemas.microsoft.com/office/powerpoint/2010/main" val="2208376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14</a:t>
            </a:fld>
            <a:endParaRPr lang="en-US"/>
          </a:p>
        </p:txBody>
      </p:sp>
    </p:spTree>
    <p:extLst>
      <p:ext uri="{BB962C8B-B14F-4D97-AF65-F5344CB8AC3E}">
        <p14:creationId xmlns:p14="http://schemas.microsoft.com/office/powerpoint/2010/main" val="1868344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15</a:t>
            </a:fld>
            <a:endParaRPr lang="en-US"/>
          </a:p>
        </p:txBody>
      </p:sp>
    </p:spTree>
    <p:extLst>
      <p:ext uri="{BB962C8B-B14F-4D97-AF65-F5344CB8AC3E}">
        <p14:creationId xmlns:p14="http://schemas.microsoft.com/office/powerpoint/2010/main" val="104382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16</a:t>
            </a:fld>
            <a:endParaRPr lang="en-US"/>
          </a:p>
        </p:txBody>
      </p:sp>
    </p:spTree>
    <p:extLst>
      <p:ext uri="{BB962C8B-B14F-4D97-AF65-F5344CB8AC3E}">
        <p14:creationId xmlns:p14="http://schemas.microsoft.com/office/powerpoint/2010/main" val="130784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17</a:t>
            </a:fld>
            <a:endParaRPr lang="en-US"/>
          </a:p>
        </p:txBody>
      </p:sp>
    </p:spTree>
    <p:extLst>
      <p:ext uri="{BB962C8B-B14F-4D97-AF65-F5344CB8AC3E}">
        <p14:creationId xmlns:p14="http://schemas.microsoft.com/office/powerpoint/2010/main" val="64923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18</a:t>
            </a:fld>
            <a:endParaRPr lang="en-US"/>
          </a:p>
        </p:txBody>
      </p:sp>
    </p:spTree>
    <p:extLst>
      <p:ext uri="{BB962C8B-B14F-4D97-AF65-F5344CB8AC3E}">
        <p14:creationId xmlns:p14="http://schemas.microsoft.com/office/powerpoint/2010/main" val="1799835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Lindsey</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19</a:t>
            </a:fld>
            <a:endParaRPr lang="en-US"/>
          </a:p>
        </p:txBody>
      </p:sp>
    </p:spTree>
    <p:extLst>
      <p:ext uri="{BB962C8B-B14F-4D97-AF65-F5344CB8AC3E}">
        <p14:creationId xmlns:p14="http://schemas.microsoft.com/office/powerpoint/2010/main" val="251333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Lindsey:</a:t>
            </a:r>
          </a:p>
          <a:p>
            <a:r>
              <a:rPr lang="en-US" dirty="0" smtClean="0"/>
              <a:t>Show that your favorites</a:t>
            </a:r>
            <a:r>
              <a:rPr lang="en-US" baseline="0" dirty="0" smtClean="0"/>
              <a:t> are still there</a:t>
            </a:r>
          </a:p>
          <a:p>
            <a:r>
              <a:rPr lang="en-US" baseline="0" dirty="0" smtClean="0"/>
              <a:t>Add favorite</a:t>
            </a:r>
          </a:p>
          <a:p>
            <a:r>
              <a:rPr lang="en-US" baseline="0" dirty="0" smtClean="0"/>
              <a:t>Change/Delete a favorite</a:t>
            </a:r>
          </a:p>
        </p:txBody>
      </p:sp>
      <p:sp>
        <p:nvSpPr>
          <p:cNvPr id="4" name="Slide Number Placeholder 3"/>
          <p:cNvSpPr>
            <a:spLocks noGrp="1"/>
          </p:cNvSpPr>
          <p:nvPr>
            <p:ph type="sldNum" sz="quarter" idx="10"/>
          </p:nvPr>
        </p:nvSpPr>
        <p:spPr/>
        <p:txBody>
          <a:bodyPr/>
          <a:lstStyle/>
          <a:p>
            <a:fld id="{D33A60C6-5729-4900-82FE-1D03195406C0}" type="slidenum">
              <a:rPr lang="en-US" smtClean="0"/>
              <a:t>20</a:t>
            </a:fld>
            <a:endParaRPr lang="en-US"/>
          </a:p>
        </p:txBody>
      </p:sp>
    </p:spTree>
    <p:extLst>
      <p:ext uri="{BB962C8B-B14F-4D97-AF65-F5344CB8AC3E}">
        <p14:creationId xmlns:p14="http://schemas.microsoft.com/office/powerpoint/2010/main" val="935974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Lindsey:</a:t>
            </a:r>
          </a:p>
        </p:txBody>
      </p:sp>
      <p:sp>
        <p:nvSpPr>
          <p:cNvPr id="4" name="Slide Number Placeholder 3"/>
          <p:cNvSpPr>
            <a:spLocks noGrp="1"/>
          </p:cNvSpPr>
          <p:nvPr>
            <p:ph type="sldNum" sz="quarter" idx="10"/>
          </p:nvPr>
        </p:nvSpPr>
        <p:spPr/>
        <p:txBody>
          <a:bodyPr/>
          <a:lstStyle/>
          <a:p>
            <a:fld id="{D33A60C6-5729-4900-82FE-1D03195406C0}" type="slidenum">
              <a:rPr lang="en-US" smtClean="0"/>
              <a:t>21</a:t>
            </a:fld>
            <a:endParaRPr lang="en-US"/>
          </a:p>
        </p:txBody>
      </p:sp>
    </p:spTree>
    <p:extLst>
      <p:ext uri="{BB962C8B-B14F-4D97-AF65-F5344CB8AC3E}">
        <p14:creationId xmlns:p14="http://schemas.microsoft.com/office/powerpoint/2010/main" val="146864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Lindsey:</a:t>
            </a:r>
          </a:p>
          <a:p>
            <a:r>
              <a:rPr lang="en-US" dirty="0" smtClean="0"/>
              <a:t>View</a:t>
            </a:r>
            <a:r>
              <a:rPr lang="en-US" baseline="0" dirty="0" smtClean="0"/>
              <a:t> Navigator</a:t>
            </a:r>
          </a:p>
          <a:p>
            <a:r>
              <a:rPr lang="en-US" baseline="0" dirty="0" smtClean="0"/>
              <a:t>Navigate to Assign Awards to a Student</a:t>
            </a:r>
          </a:p>
          <a:p>
            <a:r>
              <a:rPr lang="en-US" baseline="0" dirty="0" smtClean="0"/>
              <a:t>-Assign an award to demonstrate no Processing changes</a:t>
            </a:r>
          </a:p>
          <a:p>
            <a:r>
              <a:rPr lang="en-US" baseline="0" dirty="0" smtClean="0"/>
              <a:t>Use “back” arrow to go up a level</a:t>
            </a:r>
          </a:p>
          <a:p>
            <a:r>
              <a:rPr lang="en-US" baseline="0" dirty="0" smtClean="0"/>
              <a:t>Use “back up to the top” arrow to demonstrate how you can go back to the beginning</a:t>
            </a:r>
          </a:p>
          <a:p>
            <a:r>
              <a:rPr lang="en-US" baseline="0" dirty="0" smtClean="0"/>
              <a:t>Navigate to another </a:t>
            </a:r>
            <a:r>
              <a:rPr lang="en-US" baseline="0" dirty="0" smtClean="0"/>
              <a:t>page</a:t>
            </a:r>
          </a:p>
          <a:p>
            <a:r>
              <a:rPr lang="en-US" baseline="0" dirty="0" smtClean="0"/>
              <a:t>Search Icon</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22</a:t>
            </a:fld>
            <a:endParaRPr lang="en-US"/>
          </a:p>
        </p:txBody>
      </p:sp>
    </p:spTree>
    <p:extLst>
      <p:ext uri="{BB962C8B-B14F-4D97-AF65-F5344CB8AC3E}">
        <p14:creationId xmlns:p14="http://schemas.microsoft.com/office/powerpoint/2010/main" val="3680071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23</a:t>
            </a:fld>
            <a:endParaRPr lang="en-US"/>
          </a:p>
        </p:txBody>
      </p:sp>
    </p:spTree>
    <p:extLst>
      <p:ext uri="{BB962C8B-B14F-4D97-AF65-F5344CB8AC3E}">
        <p14:creationId xmlns:p14="http://schemas.microsoft.com/office/powerpoint/2010/main" val="1869457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24</a:t>
            </a:fld>
            <a:endParaRPr lang="en-US"/>
          </a:p>
        </p:txBody>
      </p:sp>
    </p:spTree>
    <p:extLst>
      <p:ext uri="{BB962C8B-B14F-4D97-AF65-F5344CB8AC3E}">
        <p14:creationId xmlns:p14="http://schemas.microsoft.com/office/powerpoint/2010/main" val="2111702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a:t>
            </a:r>
          </a:p>
          <a:p>
            <a:r>
              <a:rPr lang="en-US" dirty="0" smtClean="0"/>
              <a:t>Go to the CS</a:t>
            </a:r>
            <a:r>
              <a:rPr lang="en-US" baseline="0" dirty="0" smtClean="0"/>
              <a:t> Admin Homepage</a:t>
            </a:r>
          </a:p>
          <a:p>
            <a:r>
              <a:rPr lang="en-US" baseline="0" dirty="0" smtClean="0"/>
              <a:t>Navigate to the Financial Aid Tile</a:t>
            </a:r>
          </a:p>
          <a:p>
            <a:r>
              <a:rPr lang="en-US" baseline="0" dirty="0" smtClean="0"/>
              <a:t>Show how you can change from page to page easily</a:t>
            </a:r>
          </a:p>
          <a:p>
            <a:r>
              <a:rPr lang="en-US" baseline="0" dirty="0" smtClean="0"/>
              <a:t>Navigate to another module Tile</a:t>
            </a:r>
          </a:p>
          <a:p>
            <a:endParaRPr lang="en-US" baseline="0" dirty="0" smtClean="0"/>
          </a:p>
          <a:p>
            <a:r>
              <a:rPr lang="en-US" baseline="0" dirty="0" smtClean="0"/>
              <a:t>Navigate to “My Homepage” </a:t>
            </a:r>
          </a:p>
          <a:p>
            <a:r>
              <a:rPr lang="en-US" baseline="0" dirty="0" smtClean="0"/>
              <a:t>Add a Tile from Homepage</a:t>
            </a:r>
          </a:p>
          <a:p>
            <a:r>
              <a:rPr lang="en-US" baseline="0" dirty="0" smtClean="0"/>
              <a:t>Add a Page Tile from Navigator</a:t>
            </a:r>
          </a:p>
          <a:p>
            <a:r>
              <a:rPr lang="en-US" baseline="0" dirty="0" smtClean="0"/>
              <a:t>Navigate back to My Homepage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25</a:t>
            </a:fld>
            <a:endParaRPr lang="en-US"/>
          </a:p>
        </p:txBody>
      </p:sp>
    </p:spTree>
    <p:extLst>
      <p:ext uri="{BB962C8B-B14F-4D97-AF65-F5344CB8AC3E}">
        <p14:creationId xmlns:p14="http://schemas.microsoft.com/office/powerpoint/2010/main" val="4259463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26</a:t>
            </a:fld>
            <a:endParaRPr lang="en-US"/>
          </a:p>
        </p:txBody>
      </p:sp>
    </p:spTree>
    <p:extLst>
      <p:ext uri="{BB962C8B-B14F-4D97-AF65-F5344CB8AC3E}">
        <p14:creationId xmlns:p14="http://schemas.microsoft.com/office/powerpoint/2010/main" val="3372135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27</a:t>
            </a:fld>
            <a:endParaRPr lang="en-US"/>
          </a:p>
        </p:txBody>
      </p:sp>
    </p:spTree>
    <p:extLst>
      <p:ext uri="{BB962C8B-B14F-4D97-AF65-F5344CB8AC3E}">
        <p14:creationId xmlns:p14="http://schemas.microsoft.com/office/powerpoint/2010/main" val="165549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Crystal</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28</a:t>
            </a:fld>
            <a:endParaRPr lang="en-US"/>
          </a:p>
        </p:txBody>
      </p:sp>
    </p:spTree>
    <p:extLst>
      <p:ext uri="{BB962C8B-B14F-4D97-AF65-F5344CB8AC3E}">
        <p14:creationId xmlns:p14="http://schemas.microsoft.com/office/powerpoint/2010/main" val="2638449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t>
            </a:r>
            <a:r>
              <a:rPr lang="en-US" baseline="0" dirty="0" smtClean="0"/>
              <a:t> through Student Financial Aid Tile</a:t>
            </a:r>
          </a:p>
          <a:p>
            <a:r>
              <a:rPr lang="en-US" baseline="0" dirty="0" smtClean="0"/>
              <a:t>Demonstrate accepting/declining awards</a:t>
            </a:r>
          </a:p>
          <a:p>
            <a:r>
              <a:rPr lang="en-US" baseline="0" dirty="0" smtClean="0"/>
              <a:t>Go to Task Tile</a:t>
            </a:r>
          </a:p>
          <a:p>
            <a:r>
              <a:rPr lang="en-US" baseline="0" dirty="0" smtClean="0"/>
              <a:t>Demonstrate “To Dos”</a:t>
            </a:r>
          </a:p>
          <a:p>
            <a:r>
              <a:rPr lang="en-US" baseline="0" dirty="0" smtClean="0"/>
              <a:t>Demonstrate Holds</a:t>
            </a:r>
          </a:p>
          <a:p>
            <a:r>
              <a:rPr lang="en-US" baseline="0" dirty="0" smtClean="0"/>
              <a:t>Demonstrate Communications</a:t>
            </a:r>
          </a:p>
          <a:p>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29</a:t>
            </a:fld>
            <a:endParaRPr lang="en-US"/>
          </a:p>
        </p:txBody>
      </p:sp>
    </p:spTree>
    <p:extLst>
      <p:ext uri="{BB962C8B-B14F-4D97-AF65-F5344CB8AC3E}">
        <p14:creationId xmlns:p14="http://schemas.microsoft.com/office/powerpoint/2010/main" val="2053384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6252790"/>
            <a:ext cx="1219200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accent3">
                    <a:lumMod val="50000"/>
                  </a:schemeClr>
                </a:solidFill>
                <a:latin typeface="+mj-lt"/>
              </a:defRPr>
            </a:lvl1pPr>
          </a:lstStyle>
          <a:p>
            <a:r>
              <a:rPr lang="en-US" dirty="0" smtClean="0"/>
              <a:t>January 18, 2017</a:t>
            </a:r>
            <a:endParaRPr lang="en-US" dirty="0"/>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2178077D-A2C5-4133-87DB-3929669CA42F}"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5555" y="5392902"/>
            <a:ext cx="1517830" cy="724786"/>
          </a:xfrm>
          <a:prstGeom prst="rect">
            <a:avLst/>
          </a:prstGeom>
        </p:spPr>
      </p:pic>
    </p:spTree>
    <p:extLst>
      <p:ext uri="{BB962C8B-B14F-4D97-AF65-F5344CB8AC3E}">
        <p14:creationId xmlns:p14="http://schemas.microsoft.com/office/powerpoint/2010/main" val="4532099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838200" y="1594413"/>
            <a:ext cx="10515600" cy="103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499693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831850" y="4562475"/>
            <a:ext cx="1052195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1548" y="5266274"/>
            <a:ext cx="1517830" cy="724786"/>
          </a:xfrm>
          <a:prstGeom prst="rect">
            <a:avLst/>
          </a:prstGeom>
        </p:spPr>
      </p:pic>
    </p:spTree>
    <p:extLst>
      <p:ext uri="{BB962C8B-B14F-4D97-AF65-F5344CB8AC3E}">
        <p14:creationId xmlns:p14="http://schemas.microsoft.com/office/powerpoint/2010/main" val="7240770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39196694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225344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p:nvPr userDrawn="1"/>
        </p:nvSpPr>
        <p:spPr>
          <a:xfrm>
            <a:off x="0" y="6252790"/>
            <a:ext cx="12192000" cy="605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35884459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8438536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83164272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0991337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28504841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42377156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75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154451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cts.ndus.edu/sits-departments/connectnd/campus-solutions/upgrade-to-cs-9-2/cs-9-2-glossar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ts.ndus.edu/sits-departments/connectnd/campus-solutions/upgrade-to-cs-9-2/cs-9-2-glossar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hyperlink" Target="http://cts.ndus.edu/sits-departments/connectnd/campus-solutions/upgrade-to-cs-9-2/cs-9-2-glossar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hyperlink" Target="http://cts.ndus.edu/sits-departments/connectnd/campus-solutions/upgrade-to-cs-9-2/cs-9-2-glossary/"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http://cts.ndus.edu/sits-departments/connectnd/campus-solutions/upgrade-to-cs-9-2/cs-9-2-glossar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cts.ndus.edu/wp-content/uploads/2019/01/Access-Adding-and-Deleting-Favorites.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cts.ndus.edu/wp-content/uploads/2019/01/How-to-Navigate-in-Campus-Solutions-92-1.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cts.ndus.edu/wp-content/uploads/2019/01/Create-and-Personalize-Your-Own-Homepage.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cts.ndus.edu/sits-departments/connectnd/campus-solutions/training-documentation/" TargetMode="External"/><Relationship Id="rId2" Type="http://schemas.openxmlformats.org/officeDocument/2006/relationships/hyperlink" Target="http://cts.ndus.edu/sits-departments/connectnd/campus-solutions/upgrade-to-cs-9-2/" TargetMode="External"/><Relationship Id="rId1" Type="http://schemas.openxmlformats.org/officeDocument/2006/relationships/slideLayout" Target="../slideLayouts/slideLayout2.xml"/><Relationship Id="rId4" Type="http://schemas.openxmlformats.org/officeDocument/2006/relationships/hyperlink" Target="https://webapps.ndus.edu/systems/campus-solutions-links.php"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smtClean="0"/>
              <a:t>Did you complete our pre-session survey?</a:t>
            </a:r>
            <a:endParaRPr lang="en-US" sz="4000" dirty="0"/>
          </a:p>
        </p:txBody>
      </p:sp>
      <p:sp>
        <p:nvSpPr>
          <p:cNvPr id="7" name="Content Placeholder 6"/>
          <p:cNvSpPr>
            <a:spLocks noGrp="1"/>
          </p:cNvSpPr>
          <p:nvPr>
            <p:ph sz="half" idx="2"/>
          </p:nvPr>
        </p:nvSpPr>
        <p:spPr/>
        <p:txBody>
          <a:bodyPr>
            <a:normAutofit lnSpcReduction="10000"/>
          </a:bodyPr>
          <a:lstStyle/>
          <a:p>
            <a:pPr marL="0" indent="0" algn="ctr">
              <a:buNone/>
            </a:pPr>
            <a:r>
              <a:rPr lang="en-US" sz="4000" dirty="0" smtClean="0"/>
              <a:t>5 questions that help direct our conversation today.</a:t>
            </a:r>
          </a:p>
          <a:p>
            <a:pPr marL="0" indent="0" algn="ctr">
              <a:buNone/>
            </a:pPr>
            <a:endParaRPr lang="en-US" sz="4000" dirty="0"/>
          </a:p>
          <a:p>
            <a:pPr marL="0" indent="0" algn="ctr">
              <a:buNone/>
            </a:pPr>
            <a:r>
              <a:rPr lang="en-US" sz="4000" dirty="0" smtClean="0"/>
              <a:t>Using a QR reader scan this image and complete the Microsoft Form. </a:t>
            </a:r>
            <a:endParaRPr lang="en-US" sz="4000" dirty="0"/>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3331" y="1825625"/>
            <a:ext cx="4351338" cy="4351338"/>
          </a:xfrm>
        </p:spPr>
      </p:pic>
    </p:spTree>
    <p:extLst>
      <p:ext uri="{BB962C8B-B14F-4D97-AF65-F5344CB8AC3E}">
        <p14:creationId xmlns:p14="http://schemas.microsoft.com/office/powerpoint/2010/main" val="3771067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9.2 PeopleSoft Demo</a:t>
            </a:r>
            <a:endParaRPr lang="en-US" dirty="0"/>
          </a:p>
        </p:txBody>
      </p:sp>
      <p:sp>
        <p:nvSpPr>
          <p:cNvPr id="3" name="Subtitle 2"/>
          <p:cNvSpPr>
            <a:spLocks noGrp="1"/>
          </p:cNvSpPr>
          <p:nvPr>
            <p:ph type="subTitle" idx="1"/>
          </p:nvPr>
        </p:nvSpPr>
        <p:spPr/>
        <p:txBody>
          <a:bodyPr/>
          <a:lstStyle/>
          <a:p>
            <a:r>
              <a:rPr lang="en-US" dirty="0" smtClean="0"/>
              <a:t>NDASFAA Pre-Conference Session</a:t>
            </a:r>
            <a:endParaRPr lang="en-US" dirty="0"/>
          </a:p>
        </p:txBody>
      </p:sp>
    </p:spTree>
    <p:extLst>
      <p:ext uri="{BB962C8B-B14F-4D97-AF65-F5344CB8AC3E}">
        <p14:creationId xmlns:p14="http://schemas.microsoft.com/office/powerpoint/2010/main" val="2828279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a:xfrm>
            <a:off x="3522133" y="1859492"/>
            <a:ext cx="5035271" cy="4800100"/>
          </a:xfrm>
        </p:spPr>
        <p:txBody>
          <a:bodyPr>
            <a:normAutofit/>
          </a:bodyPr>
          <a:lstStyle/>
          <a:p>
            <a:r>
              <a:rPr lang="en-US" sz="3200" dirty="0" smtClean="0"/>
              <a:t>Introduction to 9.2</a:t>
            </a:r>
          </a:p>
          <a:p>
            <a:r>
              <a:rPr lang="en-US" sz="3200" dirty="0" smtClean="0"/>
              <a:t>Important Language</a:t>
            </a:r>
          </a:p>
          <a:p>
            <a:r>
              <a:rPr lang="en-US" sz="3200" dirty="0" smtClean="0"/>
              <a:t>Navigation</a:t>
            </a:r>
          </a:p>
          <a:p>
            <a:pPr lvl="1"/>
            <a:r>
              <a:rPr lang="en-US" sz="2800" dirty="0" smtClean="0"/>
              <a:t>Favorites</a:t>
            </a:r>
          </a:p>
          <a:p>
            <a:pPr lvl="1"/>
            <a:r>
              <a:rPr lang="en-US" sz="2800" dirty="0" smtClean="0"/>
              <a:t>Navigator</a:t>
            </a:r>
          </a:p>
          <a:p>
            <a:pPr lvl="1"/>
            <a:r>
              <a:rPr lang="en-US" sz="2800" dirty="0" smtClean="0"/>
              <a:t>Homepage</a:t>
            </a:r>
          </a:p>
          <a:p>
            <a:r>
              <a:rPr lang="en-US" sz="3200" dirty="0" smtClean="0"/>
              <a:t>The Student Experience</a:t>
            </a:r>
          </a:p>
          <a:p>
            <a:r>
              <a:rPr lang="en-US" sz="3200" dirty="0" smtClean="0"/>
              <a:t>Open Conversation</a:t>
            </a:r>
          </a:p>
          <a:p>
            <a:r>
              <a:rPr lang="en-US" sz="3200" dirty="0" smtClean="0"/>
              <a:t>Resources</a:t>
            </a:r>
            <a:endParaRPr lang="en-US" sz="3200" dirty="0"/>
          </a:p>
        </p:txBody>
      </p:sp>
    </p:spTree>
    <p:extLst>
      <p:ext uri="{BB962C8B-B14F-4D97-AF65-F5344CB8AC3E}">
        <p14:creationId xmlns:p14="http://schemas.microsoft.com/office/powerpoint/2010/main" val="819670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a:xfrm>
            <a:off x="1388533" y="1884892"/>
            <a:ext cx="9414933" cy="2754842"/>
          </a:xfrm>
        </p:spPr>
        <p:txBody>
          <a:bodyPr/>
          <a:lstStyle/>
          <a:p>
            <a:pPr marL="0" indent="0" algn="ctr">
              <a:buNone/>
            </a:pPr>
            <a:r>
              <a:rPr lang="en-US" dirty="0" smtClean="0"/>
              <a:t>We are currently in the midst of the upgrade process and any screenshots, images, or demonstrations we go through today are from our Test environment. There may be changes in the final version that is deployed when we go-live. Please refer to our Training &amp; Documentation page for all of our most current documentation.</a:t>
            </a:r>
            <a:endParaRPr lang="en-US" dirty="0"/>
          </a:p>
        </p:txBody>
      </p:sp>
    </p:spTree>
    <p:extLst>
      <p:ext uri="{BB962C8B-B14F-4D97-AF65-F5344CB8AC3E}">
        <p14:creationId xmlns:p14="http://schemas.microsoft.com/office/powerpoint/2010/main" val="4168398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Introduction to 9.2</a:t>
            </a:r>
            <a:endParaRPr lang="en-US" dirty="0"/>
          </a:p>
        </p:txBody>
      </p:sp>
    </p:spTree>
    <p:extLst>
      <p:ext uri="{BB962C8B-B14F-4D97-AF65-F5344CB8AC3E}">
        <p14:creationId xmlns:p14="http://schemas.microsoft.com/office/powerpoint/2010/main" val="421844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sz="half" idx="1"/>
          </p:nvPr>
        </p:nvSpPr>
        <p:spPr>
          <a:xfrm>
            <a:off x="694267" y="1825625"/>
            <a:ext cx="10659533" cy="4351338"/>
          </a:xfrm>
        </p:spPr>
        <p:txBody>
          <a:bodyPr/>
          <a:lstStyle/>
          <a:p>
            <a:pPr marL="0" indent="0" algn="ctr">
              <a:buNone/>
            </a:pPr>
            <a:r>
              <a:rPr lang="en-US" u="sng" dirty="0" smtClean="0"/>
              <a:t>Question</a:t>
            </a:r>
            <a:endParaRPr lang="en-US" dirty="0" smtClean="0"/>
          </a:p>
          <a:p>
            <a:pPr marL="0" indent="0" algn="ctr">
              <a:buNone/>
            </a:pPr>
            <a:r>
              <a:rPr lang="en-US" sz="3600" b="1" dirty="0"/>
              <a:t>On a scale of 1 to 5, with 1 being poor and 5 being excellent, how much do you know about the Campus Solutions 9.2 Upgrade</a:t>
            </a:r>
            <a:r>
              <a:rPr lang="en-US" sz="3600" b="1" i="1" dirty="0"/>
              <a:t>?</a:t>
            </a:r>
          </a:p>
        </p:txBody>
      </p:sp>
    </p:spTree>
    <p:extLst>
      <p:ext uri="{BB962C8B-B14F-4D97-AF65-F5344CB8AC3E}">
        <p14:creationId xmlns:p14="http://schemas.microsoft.com/office/powerpoint/2010/main" val="2750560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9.2?</a:t>
            </a:r>
            <a:endParaRPr lang="en-US" dirty="0"/>
          </a:p>
        </p:txBody>
      </p:sp>
      <p:sp>
        <p:nvSpPr>
          <p:cNvPr id="3" name="Content Placeholder 2"/>
          <p:cNvSpPr>
            <a:spLocks noGrp="1"/>
          </p:cNvSpPr>
          <p:nvPr>
            <p:ph sz="half" idx="1"/>
          </p:nvPr>
        </p:nvSpPr>
        <p:spPr/>
        <p:txBody>
          <a:bodyPr/>
          <a:lstStyle/>
          <a:p>
            <a:r>
              <a:rPr lang="en-US" dirty="0" smtClean="0"/>
              <a:t>This is a technical upgrade from Campus Solutions version 9.0 to 9.2.</a:t>
            </a:r>
          </a:p>
          <a:p>
            <a:r>
              <a:rPr lang="en-US" dirty="0" smtClean="0"/>
              <a:t>9.2 contains enhanced mobile functionality.</a:t>
            </a:r>
          </a:p>
          <a:p>
            <a:r>
              <a:rPr lang="en-US" dirty="0" smtClean="0"/>
              <a:t>Primarily look/feel upgrade, very little functionality changes.</a:t>
            </a:r>
          </a:p>
        </p:txBody>
      </p:sp>
      <p:pic>
        <p:nvPicPr>
          <p:cNvPr id="7" name="Content Placeholder 6" descr="Oracle acquista Micros Systems per 5 miliardi di dollari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90733" y="2291966"/>
            <a:ext cx="5181600" cy="3164657"/>
          </a:xfrm>
        </p:spPr>
      </p:pic>
    </p:spTree>
    <p:extLst>
      <p:ext uri="{BB962C8B-B14F-4D97-AF65-F5344CB8AC3E}">
        <p14:creationId xmlns:p14="http://schemas.microsoft.com/office/powerpoint/2010/main" val="723118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sz="half" idx="1"/>
          </p:nvPr>
        </p:nvSpPr>
        <p:spPr>
          <a:xfrm>
            <a:off x="501847" y="2096558"/>
            <a:ext cx="4182532" cy="2500842"/>
          </a:xfrm>
        </p:spPr>
        <p:txBody>
          <a:bodyPr>
            <a:normAutofit fontScale="92500"/>
          </a:bodyPr>
          <a:lstStyle/>
          <a:p>
            <a:pPr marL="0" indent="0" algn="ctr">
              <a:buNone/>
            </a:pPr>
            <a:r>
              <a:rPr lang="en-US" u="sng" dirty="0" smtClean="0"/>
              <a:t>Question</a:t>
            </a:r>
            <a:endParaRPr lang="en-US" dirty="0" smtClean="0"/>
          </a:p>
          <a:p>
            <a:pPr marL="0" indent="0" algn="ctr">
              <a:buNone/>
            </a:pPr>
            <a:r>
              <a:rPr lang="en-US" sz="3200" b="1" dirty="0"/>
              <a:t>In a few words tell us your understanding of why we are upgrading to 9.2.</a:t>
            </a:r>
          </a:p>
        </p:txBody>
      </p:sp>
      <p:sp>
        <p:nvSpPr>
          <p:cNvPr id="5" name="Content Placeholder 4"/>
          <p:cNvSpPr>
            <a:spLocks noGrp="1"/>
          </p:cNvSpPr>
          <p:nvPr>
            <p:ph sz="half" idx="2"/>
          </p:nvPr>
        </p:nvSpPr>
        <p:spPr>
          <a:xfrm>
            <a:off x="5059220" y="680413"/>
            <a:ext cx="6892635" cy="5757333"/>
          </a:xfrm>
        </p:spPr>
        <p:txBody>
          <a:bodyPr>
            <a:noAutofit/>
          </a:bodyPr>
          <a:lstStyle/>
          <a:p>
            <a:pPr marL="0" indent="0" algn="ctr">
              <a:buNone/>
            </a:pPr>
            <a:r>
              <a:rPr lang="en-US" u="sng" dirty="0" smtClean="0"/>
              <a:t>Results</a:t>
            </a:r>
            <a:endParaRPr lang="en-US" dirty="0" smtClean="0"/>
          </a:p>
          <a:p>
            <a:pPr marL="0" indent="0" algn="ctr">
              <a:buNone/>
            </a:pPr>
            <a:r>
              <a:rPr lang="en-US" sz="2600" dirty="0"/>
              <a:t>“</a:t>
            </a:r>
            <a:r>
              <a:rPr lang="en-US" sz="2600" i="1" dirty="0"/>
              <a:t>To make Campus Solutions more modern and able to interact with other systems</a:t>
            </a:r>
            <a:r>
              <a:rPr lang="en-US" sz="2600" dirty="0" smtClean="0"/>
              <a:t>.”</a:t>
            </a:r>
          </a:p>
          <a:p>
            <a:pPr marL="0" indent="0" algn="ctr">
              <a:buNone/>
            </a:pPr>
            <a:endParaRPr lang="en-US" sz="1400" dirty="0"/>
          </a:p>
          <a:p>
            <a:pPr marL="0" indent="0" algn="ctr">
              <a:buNone/>
            </a:pPr>
            <a:r>
              <a:rPr lang="en-US" sz="2600" dirty="0" smtClean="0"/>
              <a:t>“</a:t>
            </a:r>
            <a:r>
              <a:rPr lang="en-US" sz="2600" i="1" dirty="0"/>
              <a:t>It's my understanding it will be implementing the 'fluid' method … but, I'm not exactly sure what that means.  Likely fewer 'bread crumbs' for finding things and navigating the system</a:t>
            </a:r>
            <a:r>
              <a:rPr lang="en-US" sz="2600" dirty="0" smtClean="0"/>
              <a:t>?”</a:t>
            </a:r>
          </a:p>
          <a:p>
            <a:pPr marL="0" indent="0" algn="ctr">
              <a:buNone/>
            </a:pPr>
            <a:endParaRPr lang="en-US" sz="1400" dirty="0" smtClean="0"/>
          </a:p>
          <a:p>
            <a:pPr marL="0" indent="0" algn="ctr">
              <a:buNone/>
            </a:pPr>
            <a:r>
              <a:rPr lang="en-US" sz="2600" dirty="0"/>
              <a:t>“</a:t>
            </a:r>
            <a:r>
              <a:rPr lang="en-US" sz="2600" i="1" dirty="0"/>
              <a:t>We have to catch-up with the times</a:t>
            </a:r>
            <a:r>
              <a:rPr lang="en-US" sz="2600" dirty="0" smtClean="0"/>
              <a:t>!”</a:t>
            </a:r>
          </a:p>
          <a:p>
            <a:pPr marL="0" indent="0" algn="ctr">
              <a:buNone/>
            </a:pPr>
            <a:endParaRPr lang="en-US" sz="1400" dirty="0" smtClean="0"/>
          </a:p>
          <a:p>
            <a:pPr marL="0" indent="0" algn="ctr">
              <a:buNone/>
            </a:pPr>
            <a:r>
              <a:rPr lang="en-US" sz="2600" dirty="0"/>
              <a:t>“</a:t>
            </a:r>
            <a:r>
              <a:rPr lang="en-US" sz="2600" i="1" dirty="0"/>
              <a:t>Because we are familiar with the old method and you want to keep us on our toes</a:t>
            </a:r>
            <a:r>
              <a:rPr lang="en-US" sz="2600" dirty="0" smtClean="0"/>
              <a:t>.”</a:t>
            </a:r>
            <a:endParaRPr lang="en-US" dirty="0"/>
          </a:p>
        </p:txBody>
      </p:sp>
    </p:spTree>
    <p:extLst>
      <p:ext uri="{BB962C8B-B14F-4D97-AF65-F5344CB8AC3E}">
        <p14:creationId xmlns:p14="http://schemas.microsoft.com/office/powerpoint/2010/main" val="167399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we upgrading to 9.2?</a:t>
            </a:r>
            <a:endParaRPr lang="en-US" dirty="0"/>
          </a:p>
        </p:txBody>
      </p:sp>
      <p:sp>
        <p:nvSpPr>
          <p:cNvPr id="3" name="Content Placeholder 2"/>
          <p:cNvSpPr>
            <a:spLocks noGrp="1"/>
          </p:cNvSpPr>
          <p:nvPr>
            <p:ph idx="1"/>
          </p:nvPr>
        </p:nvSpPr>
        <p:spPr>
          <a:xfrm>
            <a:off x="838199" y="1825625"/>
            <a:ext cx="10947401" cy="2170642"/>
          </a:xfrm>
        </p:spPr>
        <p:txBody>
          <a:bodyPr/>
          <a:lstStyle/>
          <a:p>
            <a:r>
              <a:rPr lang="en-US" dirty="0" smtClean="0"/>
              <a:t>Some additional features</a:t>
            </a:r>
          </a:p>
          <a:p>
            <a:r>
              <a:rPr lang="en-US" dirty="0" smtClean="0"/>
              <a:t>Enhanced Mobile Functionality</a:t>
            </a:r>
          </a:p>
          <a:p>
            <a:r>
              <a:rPr lang="en-US" dirty="0" smtClean="0"/>
              <a:t>Oracle Support for Campus Solutions 9.0 ends in December 2019</a:t>
            </a:r>
          </a:p>
          <a:p>
            <a:r>
              <a:rPr lang="en-US" dirty="0" smtClean="0"/>
              <a:t>We upgraded to 9.0 in June of 2008. 11 years ago!</a:t>
            </a:r>
          </a:p>
        </p:txBody>
      </p:sp>
      <p:pic>
        <p:nvPicPr>
          <p:cNvPr id="9" name="Picture 8" descr="brick phone – Balloon Jui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031" y="3970866"/>
            <a:ext cx="1741447" cy="2319867"/>
          </a:xfrm>
          <a:prstGeom prst="rect">
            <a:avLst/>
          </a:prstGeom>
        </p:spPr>
      </p:pic>
      <p:pic>
        <p:nvPicPr>
          <p:cNvPr id="11" name="Picture 10" descr="Nokia 3410 - Wikipedi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2816" y="3784601"/>
            <a:ext cx="1180494" cy="2506132"/>
          </a:xfrm>
          <a:prstGeom prst="rect">
            <a:avLst/>
          </a:prstGeom>
        </p:spPr>
      </p:pic>
      <p:pic>
        <p:nvPicPr>
          <p:cNvPr id="14" name="Picture 13" descr="Nuovo iPhone: sarà iPhone 6s o iPhone 7? - Scopri la Mela"/>
          <p:cNvPicPr>
            <a:picLocks noChangeAspect="1"/>
          </p:cNvPicPr>
          <p:nvPr/>
        </p:nvPicPr>
        <p:blipFill rotWithShape="1">
          <a:blip r:embed="rId5" cstate="print">
            <a:extLst>
              <a:ext uri="{28A0092B-C50C-407E-A947-70E740481C1C}">
                <a14:useLocalDpi xmlns:a14="http://schemas.microsoft.com/office/drawing/2010/main" val="0"/>
              </a:ext>
            </a:extLst>
          </a:blip>
          <a:srcRect l="49826"/>
          <a:stretch/>
        </p:blipFill>
        <p:spPr>
          <a:xfrm>
            <a:off x="7549679" y="3860799"/>
            <a:ext cx="1219201" cy="2429934"/>
          </a:xfrm>
          <a:prstGeom prst="rect">
            <a:avLst/>
          </a:prstGeom>
        </p:spPr>
      </p:pic>
      <p:sp>
        <p:nvSpPr>
          <p:cNvPr id="15" name="TextBox 14"/>
          <p:cNvSpPr txBox="1"/>
          <p:nvPr/>
        </p:nvSpPr>
        <p:spPr>
          <a:xfrm>
            <a:off x="3076120" y="6290733"/>
            <a:ext cx="1329267" cy="369332"/>
          </a:xfrm>
          <a:prstGeom prst="rect">
            <a:avLst/>
          </a:prstGeom>
          <a:noFill/>
        </p:spPr>
        <p:txBody>
          <a:bodyPr wrap="square" rtlCol="0">
            <a:spAutoFit/>
          </a:bodyPr>
          <a:lstStyle/>
          <a:p>
            <a:pPr algn="ctr"/>
            <a:r>
              <a:rPr lang="en-US" dirty="0" smtClean="0"/>
              <a:t>8.0</a:t>
            </a:r>
            <a:endParaRPr lang="en-US" dirty="0"/>
          </a:p>
        </p:txBody>
      </p:sp>
      <p:sp>
        <p:nvSpPr>
          <p:cNvPr id="16" name="TextBox 15"/>
          <p:cNvSpPr txBox="1"/>
          <p:nvPr/>
        </p:nvSpPr>
        <p:spPr>
          <a:xfrm>
            <a:off x="5388429" y="6290733"/>
            <a:ext cx="1329267" cy="369332"/>
          </a:xfrm>
          <a:prstGeom prst="rect">
            <a:avLst/>
          </a:prstGeom>
          <a:noFill/>
        </p:spPr>
        <p:txBody>
          <a:bodyPr wrap="square" rtlCol="0">
            <a:spAutoFit/>
          </a:bodyPr>
          <a:lstStyle/>
          <a:p>
            <a:pPr algn="ctr"/>
            <a:r>
              <a:rPr lang="en-US" dirty="0"/>
              <a:t>9</a:t>
            </a:r>
            <a:r>
              <a:rPr lang="en-US" dirty="0" smtClean="0"/>
              <a:t>.0</a:t>
            </a:r>
            <a:endParaRPr lang="en-US" dirty="0"/>
          </a:p>
        </p:txBody>
      </p:sp>
      <p:sp>
        <p:nvSpPr>
          <p:cNvPr id="17" name="TextBox 16"/>
          <p:cNvSpPr txBox="1"/>
          <p:nvPr/>
        </p:nvSpPr>
        <p:spPr>
          <a:xfrm>
            <a:off x="7494647" y="6290733"/>
            <a:ext cx="1329267" cy="369332"/>
          </a:xfrm>
          <a:prstGeom prst="rect">
            <a:avLst/>
          </a:prstGeom>
          <a:noFill/>
        </p:spPr>
        <p:txBody>
          <a:bodyPr wrap="square" rtlCol="0">
            <a:spAutoFit/>
          </a:bodyPr>
          <a:lstStyle/>
          <a:p>
            <a:pPr algn="ctr"/>
            <a:r>
              <a:rPr lang="en-US" dirty="0" smtClean="0"/>
              <a:t>9.2</a:t>
            </a:r>
            <a:endParaRPr lang="en-US" dirty="0"/>
          </a:p>
        </p:txBody>
      </p:sp>
      <p:sp>
        <p:nvSpPr>
          <p:cNvPr id="18" name="TextBox 17"/>
          <p:cNvSpPr txBox="1"/>
          <p:nvPr/>
        </p:nvSpPr>
        <p:spPr>
          <a:xfrm>
            <a:off x="9096140" y="5291666"/>
            <a:ext cx="2362200" cy="461665"/>
          </a:xfrm>
          <a:prstGeom prst="rect">
            <a:avLst/>
          </a:prstGeom>
          <a:noFill/>
        </p:spPr>
        <p:txBody>
          <a:bodyPr wrap="square" rtlCol="0">
            <a:spAutoFit/>
          </a:bodyPr>
          <a:lstStyle/>
          <a:p>
            <a:r>
              <a:rPr lang="en-US" sz="1200" dirty="0" smtClean="0"/>
              <a:t>It’s like cell phone technology. Everything changes! </a:t>
            </a:r>
            <a:endParaRPr lang="en-US" sz="1200" dirty="0"/>
          </a:p>
        </p:txBody>
      </p:sp>
    </p:spTree>
    <p:extLst>
      <p:ext uri="{BB962C8B-B14F-4D97-AF65-F5344CB8AC3E}">
        <p14:creationId xmlns:p14="http://schemas.microsoft.com/office/powerpoint/2010/main" val="1162670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are we upgrading to 9.2?</a:t>
            </a:r>
            <a:endParaRPr lang="en-US" dirty="0"/>
          </a:p>
        </p:txBody>
      </p:sp>
      <p:sp>
        <p:nvSpPr>
          <p:cNvPr id="3" name="Content Placeholder 2"/>
          <p:cNvSpPr>
            <a:spLocks noGrp="1"/>
          </p:cNvSpPr>
          <p:nvPr>
            <p:ph idx="1"/>
          </p:nvPr>
        </p:nvSpPr>
        <p:spPr/>
        <p:txBody>
          <a:bodyPr/>
          <a:lstStyle/>
          <a:p>
            <a:r>
              <a:rPr lang="en-US" b="1" dirty="0" smtClean="0"/>
              <a:t>March 18 - April 18</a:t>
            </a:r>
            <a:r>
              <a:rPr lang="en-US" dirty="0" smtClean="0"/>
              <a:t>: 9.2 Advisory Group Members Testing</a:t>
            </a:r>
          </a:p>
          <a:p>
            <a:r>
              <a:rPr lang="en-US" b="1" dirty="0" smtClean="0"/>
              <a:t>May 13 – June 28</a:t>
            </a:r>
            <a:r>
              <a:rPr lang="en-US" dirty="0" smtClean="0"/>
              <a:t>: Stage Testing and Campus Sign-Off</a:t>
            </a:r>
          </a:p>
          <a:p>
            <a:r>
              <a:rPr lang="en-US" b="1" dirty="0" smtClean="0"/>
              <a:t>July 12 at 5PM – July 15 at 12PM</a:t>
            </a:r>
            <a:r>
              <a:rPr lang="en-US" dirty="0" smtClean="0"/>
              <a:t>: 				Planned Outage for Production Upgrade</a:t>
            </a:r>
          </a:p>
          <a:p>
            <a:r>
              <a:rPr lang="en-US" b="1" dirty="0" smtClean="0"/>
              <a:t>July 22</a:t>
            </a:r>
            <a:r>
              <a:rPr lang="en-US" dirty="0" smtClean="0"/>
              <a:t>: Query Environment Available </a:t>
            </a:r>
            <a:r>
              <a:rPr lang="en-US" sz="2000" dirty="0" smtClean="0"/>
              <a:t>(unavailable starting July 12)</a:t>
            </a:r>
          </a:p>
          <a:p>
            <a:endParaRPr lang="en-US" sz="2000" dirty="0"/>
          </a:p>
          <a:p>
            <a:pPr marL="0" indent="0" algn="ctr">
              <a:buNone/>
            </a:pPr>
            <a:r>
              <a:rPr lang="en-US" sz="2000" dirty="0" smtClean="0"/>
              <a:t>There is an alternate/back up date two weeks after the current go-live should the project not meet critical benchmarks and need to be pushed back.</a:t>
            </a:r>
            <a:endParaRPr lang="en-US" sz="2000" dirty="0"/>
          </a:p>
        </p:txBody>
      </p:sp>
    </p:spTree>
    <p:extLst>
      <p:ext uri="{BB962C8B-B14F-4D97-AF65-F5344CB8AC3E}">
        <p14:creationId xmlns:p14="http://schemas.microsoft.com/office/powerpoint/2010/main" val="3616267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Important Language</a:t>
            </a:r>
            <a:endParaRPr lang="en-US" dirty="0"/>
          </a:p>
        </p:txBody>
      </p:sp>
    </p:spTree>
    <p:extLst>
      <p:ext uri="{BB962C8B-B14F-4D97-AF65-F5344CB8AC3E}">
        <p14:creationId xmlns:p14="http://schemas.microsoft.com/office/powerpoint/2010/main" val="31888816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Verbiage</a:t>
            </a:r>
            <a:endParaRPr lang="en-US" dirty="0"/>
          </a:p>
        </p:txBody>
      </p:sp>
      <p:sp>
        <p:nvSpPr>
          <p:cNvPr id="3" name="Content Placeholder 2"/>
          <p:cNvSpPr>
            <a:spLocks noGrp="1"/>
          </p:cNvSpPr>
          <p:nvPr>
            <p:ph idx="1"/>
          </p:nvPr>
        </p:nvSpPr>
        <p:spPr/>
        <p:txBody>
          <a:bodyPr>
            <a:normAutofit/>
          </a:bodyPr>
          <a:lstStyle/>
          <a:p>
            <a:r>
              <a:rPr lang="en-US" sz="3200" b="1" dirty="0"/>
              <a:t>Breadcrumbs</a:t>
            </a:r>
            <a:r>
              <a:rPr lang="en-US" sz="3200" dirty="0"/>
              <a:t>: The navigation shown across the top of the workspace that allows for backwards and forward navigation from any point in the navigation path</a:t>
            </a:r>
            <a:r>
              <a:rPr lang="en-US" sz="3200" dirty="0" smtClean="0"/>
              <a:t>.</a:t>
            </a:r>
          </a:p>
          <a:p>
            <a:r>
              <a:rPr lang="en-US" sz="3200" b="1" dirty="0"/>
              <a:t>Classic </a:t>
            </a:r>
            <a:r>
              <a:rPr lang="en-US" sz="3200" b="1" dirty="0" smtClean="0"/>
              <a:t>Plus</a:t>
            </a:r>
            <a:r>
              <a:rPr lang="en-US" sz="3200" dirty="0" smtClean="0"/>
              <a:t>: Your current navigation and style in 9.0</a:t>
            </a:r>
          </a:p>
          <a:p>
            <a:r>
              <a:rPr lang="en-US" sz="3200" b="1" dirty="0" smtClean="0"/>
              <a:t>Homepage</a:t>
            </a:r>
            <a:r>
              <a:rPr lang="en-US" sz="3200" dirty="0" smtClean="0"/>
              <a:t>: A collection of Tiles for easy navigation. There are both delivered and personal/customizable Homepages.</a:t>
            </a:r>
          </a:p>
        </p:txBody>
      </p:sp>
      <p:sp>
        <p:nvSpPr>
          <p:cNvPr id="4" name="TextBox 3"/>
          <p:cNvSpPr txBox="1"/>
          <p:nvPr/>
        </p:nvSpPr>
        <p:spPr>
          <a:xfrm>
            <a:off x="1667933" y="6311900"/>
            <a:ext cx="10431061" cy="369332"/>
          </a:xfrm>
          <a:prstGeom prst="rect">
            <a:avLst/>
          </a:prstGeom>
          <a:noFill/>
        </p:spPr>
        <p:txBody>
          <a:bodyPr wrap="none" rtlCol="0">
            <a:spAutoFit/>
          </a:bodyPr>
          <a:lstStyle/>
          <a:p>
            <a:r>
              <a:rPr lang="en-US" dirty="0">
                <a:hlinkClick r:id="rId3"/>
              </a:rPr>
              <a:t>http://cts.ndus.edu/sits-departments/connectnd/campus-solutions/upgrade-to-cs-9-2/cs-9-2-glossary</a:t>
            </a:r>
            <a:r>
              <a:rPr lang="en-US" dirty="0" smtClean="0">
                <a:hlinkClick r:id="rId3"/>
              </a:rPr>
              <a:t>/</a:t>
            </a:r>
            <a:r>
              <a:rPr lang="en-US" dirty="0" smtClean="0"/>
              <a:t> </a:t>
            </a:r>
            <a:endParaRPr lang="en-US" dirty="0"/>
          </a:p>
        </p:txBody>
      </p:sp>
    </p:spTree>
    <p:extLst>
      <p:ext uri="{BB962C8B-B14F-4D97-AF65-F5344CB8AC3E}">
        <p14:creationId xmlns:p14="http://schemas.microsoft.com/office/powerpoint/2010/main" val="363842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Verbiage</a:t>
            </a:r>
            <a:endParaRPr lang="en-US" dirty="0"/>
          </a:p>
        </p:txBody>
      </p:sp>
      <p:sp>
        <p:nvSpPr>
          <p:cNvPr id="3" name="Content Placeholder 2"/>
          <p:cNvSpPr>
            <a:spLocks noGrp="1"/>
          </p:cNvSpPr>
          <p:nvPr>
            <p:ph idx="1"/>
          </p:nvPr>
        </p:nvSpPr>
        <p:spPr>
          <a:xfrm>
            <a:off x="838200" y="1825625"/>
            <a:ext cx="9601200" cy="4351338"/>
          </a:xfrm>
        </p:spPr>
        <p:txBody>
          <a:bodyPr>
            <a:normAutofit/>
          </a:bodyPr>
          <a:lstStyle/>
          <a:p>
            <a:r>
              <a:rPr lang="en-US" sz="3200" b="1" dirty="0" smtClean="0"/>
              <a:t>Favorites</a:t>
            </a:r>
            <a:r>
              <a:rPr lang="en-US" sz="3200" dirty="0" smtClean="0"/>
              <a:t>: A collection of pages you refer back to often and want easy access to.</a:t>
            </a:r>
          </a:p>
          <a:p>
            <a:r>
              <a:rPr lang="en-US" sz="3200" b="1" dirty="0" smtClean="0"/>
              <a:t>Fluid</a:t>
            </a:r>
            <a:r>
              <a:rPr lang="en-US" sz="3200" dirty="0" smtClean="0"/>
              <a:t>: Dynamic pages that adjust based on screen size. Desirable for mobile devices.</a:t>
            </a:r>
          </a:p>
          <a:p>
            <a:r>
              <a:rPr lang="en-US" sz="3200" b="1" dirty="0"/>
              <a:t>Navigation Bar or </a:t>
            </a:r>
            <a:r>
              <a:rPr lang="en-US" sz="3200" b="1" dirty="0" err="1"/>
              <a:t>NavBar</a:t>
            </a:r>
            <a:r>
              <a:rPr lang="en-US" sz="3200" dirty="0"/>
              <a:t>: The navigation bar (</a:t>
            </a:r>
            <a:r>
              <a:rPr lang="en-US" sz="3200" dirty="0" err="1"/>
              <a:t>NavBar</a:t>
            </a:r>
            <a:r>
              <a:rPr lang="en-US" sz="3200" dirty="0"/>
              <a:t>) is a control that provides quick access to pages and folders in CS. </a:t>
            </a:r>
          </a:p>
        </p:txBody>
      </p:sp>
      <p:sp>
        <p:nvSpPr>
          <p:cNvPr id="4" name="TextBox 3"/>
          <p:cNvSpPr txBox="1"/>
          <p:nvPr/>
        </p:nvSpPr>
        <p:spPr>
          <a:xfrm>
            <a:off x="1667933" y="6311900"/>
            <a:ext cx="10431061" cy="369332"/>
          </a:xfrm>
          <a:prstGeom prst="rect">
            <a:avLst/>
          </a:prstGeom>
          <a:noFill/>
        </p:spPr>
        <p:txBody>
          <a:bodyPr wrap="none" rtlCol="0">
            <a:spAutoFit/>
          </a:bodyPr>
          <a:lstStyle/>
          <a:p>
            <a:r>
              <a:rPr lang="en-US" dirty="0">
                <a:hlinkClick r:id="rId3"/>
              </a:rPr>
              <a:t>http://cts.ndus.edu/sits-departments/connectnd/campus-solutions/upgrade-to-cs-9-2/cs-9-2-glossary</a:t>
            </a:r>
            <a:r>
              <a:rPr lang="en-US" dirty="0" smtClean="0">
                <a:hlinkClick r:id="rId3"/>
              </a:rPr>
              <a:t>/</a:t>
            </a:r>
            <a:r>
              <a:rPr lang="en-US" dirty="0" smtClean="0"/>
              <a:t> </a:t>
            </a:r>
            <a:endParaRPr lang="en-US" dirty="0"/>
          </a:p>
        </p:txBody>
      </p:sp>
      <p:pic>
        <p:nvPicPr>
          <p:cNvPr id="5" name="Picture 4"/>
          <p:cNvPicPr>
            <a:picLocks noChangeAspect="1"/>
          </p:cNvPicPr>
          <p:nvPr/>
        </p:nvPicPr>
        <p:blipFill>
          <a:blip r:embed="rId4"/>
          <a:stretch>
            <a:fillRect/>
          </a:stretch>
        </p:blipFill>
        <p:spPr>
          <a:xfrm>
            <a:off x="10649988" y="74224"/>
            <a:ext cx="1032933" cy="6102739"/>
          </a:xfrm>
          <a:prstGeom prst="rect">
            <a:avLst/>
          </a:prstGeom>
        </p:spPr>
      </p:pic>
    </p:spTree>
    <p:extLst>
      <p:ext uri="{BB962C8B-B14F-4D97-AF65-F5344CB8AC3E}">
        <p14:creationId xmlns:p14="http://schemas.microsoft.com/office/powerpoint/2010/main" val="16653420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Verbiage</a:t>
            </a:r>
            <a:endParaRPr lang="en-US" dirty="0"/>
          </a:p>
        </p:txBody>
      </p:sp>
      <p:sp>
        <p:nvSpPr>
          <p:cNvPr id="3" name="Content Placeholder 2"/>
          <p:cNvSpPr>
            <a:spLocks noGrp="1"/>
          </p:cNvSpPr>
          <p:nvPr>
            <p:ph idx="1"/>
          </p:nvPr>
        </p:nvSpPr>
        <p:spPr>
          <a:xfrm>
            <a:off x="584200" y="1825625"/>
            <a:ext cx="4979948" cy="4351338"/>
          </a:xfrm>
        </p:spPr>
        <p:txBody>
          <a:bodyPr>
            <a:normAutofit/>
          </a:bodyPr>
          <a:lstStyle/>
          <a:p>
            <a:r>
              <a:rPr lang="en-US" b="1" dirty="0" smtClean="0"/>
              <a:t>Navigation </a:t>
            </a:r>
            <a:r>
              <a:rPr lang="en-US" b="1" dirty="0"/>
              <a:t>Collection or </a:t>
            </a:r>
            <a:r>
              <a:rPr lang="en-US" b="1" dirty="0" err="1"/>
              <a:t>NavCollection</a:t>
            </a:r>
            <a:r>
              <a:rPr lang="en-US" dirty="0"/>
              <a:t>: A collection of pages, grouped together for easy navigation. </a:t>
            </a:r>
            <a:r>
              <a:rPr lang="en-US" dirty="0" err="1"/>
              <a:t>NavCollections</a:t>
            </a:r>
            <a:r>
              <a:rPr lang="en-US" dirty="0"/>
              <a:t> are usually associated with Tiles, but Tiles don’t always have </a:t>
            </a:r>
            <a:r>
              <a:rPr lang="en-US" dirty="0" err="1"/>
              <a:t>NavCollections</a:t>
            </a:r>
            <a:r>
              <a:rPr lang="en-US" dirty="0" smtClean="0"/>
              <a:t>. Created/maintained by CTS.</a:t>
            </a:r>
            <a:endParaRPr lang="en-US" dirty="0"/>
          </a:p>
        </p:txBody>
      </p:sp>
      <p:sp>
        <p:nvSpPr>
          <p:cNvPr id="4" name="TextBox 3"/>
          <p:cNvSpPr txBox="1"/>
          <p:nvPr/>
        </p:nvSpPr>
        <p:spPr>
          <a:xfrm>
            <a:off x="1667933" y="6311900"/>
            <a:ext cx="10431061" cy="369332"/>
          </a:xfrm>
          <a:prstGeom prst="rect">
            <a:avLst/>
          </a:prstGeom>
          <a:noFill/>
        </p:spPr>
        <p:txBody>
          <a:bodyPr wrap="none" rtlCol="0">
            <a:spAutoFit/>
          </a:bodyPr>
          <a:lstStyle/>
          <a:p>
            <a:r>
              <a:rPr lang="en-US" dirty="0">
                <a:hlinkClick r:id="rId3"/>
              </a:rPr>
              <a:t>http://cts.ndus.edu/sits-departments/connectnd/campus-solutions/upgrade-to-cs-9-2/cs-9-2-glossary</a:t>
            </a:r>
            <a:r>
              <a:rPr lang="en-US" dirty="0" smtClean="0">
                <a:hlinkClick r:id="rId3"/>
              </a:rPr>
              <a:t>/</a:t>
            </a:r>
            <a:r>
              <a:rPr lang="en-US" dirty="0" smtClean="0"/>
              <a:t> </a:t>
            </a:r>
            <a:endParaRPr lang="en-US" dirty="0"/>
          </a:p>
        </p:txBody>
      </p:sp>
      <p:pic>
        <p:nvPicPr>
          <p:cNvPr id="5" name="Picture 4"/>
          <p:cNvPicPr>
            <a:picLocks noChangeAspect="1"/>
          </p:cNvPicPr>
          <p:nvPr/>
        </p:nvPicPr>
        <p:blipFill>
          <a:blip r:embed="rId4"/>
          <a:stretch>
            <a:fillRect/>
          </a:stretch>
        </p:blipFill>
        <p:spPr>
          <a:xfrm>
            <a:off x="5564148" y="2020888"/>
            <a:ext cx="6216603" cy="3313112"/>
          </a:xfrm>
          <a:prstGeom prst="rect">
            <a:avLst/>
          </a:prstGeom>
        </p:spPr>
      </p:pic>
    </p:spTree>
    <p:extLst>
      <p:ext uri="{BB962C8B-B14F-4D97-AF65-F5344CB8AC3E}">
        <p14:creationId xmlns:p14="http://schemas.microsoft.com/office/powerpoint/2010/main" val="2480509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Verbiage</a:t>
            </a:r>
            <a:endParaRPr lang="en-US" dirty="0"/>
          </a:p>
        </p:txBody>
      </p:sp>
      <p:sp>
        <p:nvSpPr>
          <p:cNvPr id="3" name="Content Placeholder 2"/>
          <p:cNvSpPr>
            <a:spLocks noGrp="1"/>
          </p:cNvSpPr>
          <p:nvPr>
            <p:ph idx="1"/>
          </p:nvPr>
        </p:nvSpPr>
        <p:spPr>
          <a:xfrm>
            <a:off x="838200" y="1825625"/>
            <a:ext cx="10515600" cy="655108"/>
          </a:xfrm>
        </p:spPr>
        <p:txBody>
          <a:bodyPr>
            <a:normAutofit/>
          </a:bodyPr>
          <a:lstStyle/>
          <a:p>
            <a:r>
              <a:rPr lang="en-US" b="1" dirty="0"/>
              <a:t>Page Tiles:</a:t>
            </a:r>
            <a:r>
              <a:rPr lang="en-US" dirty="0"/>
              <a:t> A Tile that is tied to a single page</a:t>
            </a:r>
            <a:r>
              <a:rPr lang="en-US" dirty="0" smtClean="0"/>
              <a:t>.</a:t>
            </a:r>
            <a:endParaRPr lang="en-US" b="1" dirty="0"/>
          </a:p>
        </p:txBody>
      </p:sp>
      <p:sp>
        <p:nvSpPr>
          <p:cNvPr id="4" name="TextBox 3"/>
          <p:cNvSpPr txBox="1"/>
          <p:nvPr/>
        </p:nvSpPr>
        <p:spPr>
          <a:xfrm>
            <a:off x="1667933" y="6311900"/>
            <a:ext cx="10431061" cy="369332"/>
          </a:xfrm>
          <a:prstGeom prst="rect">
            <a:avLst/>
          </a:prstGeom>
          <a:noFill/>
        </p:spPr>
        <p:txBody>
          <a:bodyPr wrap="none" rtlCol="0">
            <a:spAutoFit/>
          </a:bodyPr>
          <a:lstStyle/>
          <a:p>
            <a:r>
              <a:rPr lang="en-US" dirty="0">
                <a:hlinkClick r:id="rId3"/>
              </a:rPr>
              <a:t>http://cts.ndus.edu/sits-departments/connectnd/campus-solutions/upgrade-to-cs-9-2/cs-9-2-glossary</a:t>
            </a:r>
            <a:r>
              <a:rPr lang="en-US" dirty="0" smtClean="0">
                <a:hlinkClick r:id="rId3"/>
              </a:rPr>
              <a:t>/</a:t>
            </a:r>
            <a:r>
              <a:rPr lang="en-US" dirty="0" smtClean="0"/>
              <a:t> </a:t>
            </a:r>
            <a:endParaRPr lang="en-US" dirty="0"/>
          </a:p>
        </p:txBody>
      </p:sp>
      <p:pic>
        <p:nvPicPr>
          <p:cNvPr id="5" name="Picture 4"/>
          <p:cNvPicPr>
            <a:picLocks noChangeAspect="1"/>
          </p:cNvPicPr>
          <p:nvPr/>
        </p:nvPicPr>
        <p:blipFill>
          <a:blip r:embed="rId4"/>
          <a:stretch>
            <a:fillRect/>
          </a:stretch>
        </p:blipFill>
        <p:spPr>
          <a:xfrm>
            <a:off x="8822962" y="2365570"/>
            <a:ext cx="2339648" cy="1890712"/>
          </a:xfrm>
          <a:prstGeom prst="rect">
            <a:avLst/>
          </a:prstGeom>
        </p:spPr>
      </p:pic>
      <p:sp>
        <p:nvSpPr>
          <p:cNvPr id="6" name="Rectangle 5"/>
          <p:cNvSpPr/>
          <p:nvPr/>
        </p:nvSpPr>
        <p:spPr>
          <a:xfrm>
            <a:off x="838200" y="2365570"/>
            <a:ext cx="7793572" cy="3539430"/>
          </a:xfrm>
          <a:prstGeom prst="rect">
            <a:avLst/>
          </a:prstGeom>
        </p:spPr>
        <p:txBody>
          <a:bodyPr wrap="square">
            <a:spAutoFit/>
          </a:bodyPr>
          <a:lstStyle/>
          <a:p>
            <a:pPr marL="285750" indent="-285750">
              <a:buFont typeface="Arial" panose="020B0604020202020204" pitchFamily="34" charset="0"/>
              <a:buChar char="•"/>
            </a:pPr>
            <a:r>
              <a:rPr lang="en-US" sz="2800" b="1" dirty="0"/>
              <a:t>PUM</a:t>
            </a:r>
            <a:r>
              <a:rPr lang="en-US" sz="2800" dirty="0"/>
              <a:t>: Acronym for PeopleSoft Update Manager. This replaces “Bundles” in 9.2. PUMs allow for a high degree of flexibility in installation.</a:t>
            </a:r>
          </a:p>
          <a:p>
            <a:pPr marL="285750" indent="-285750">
              <a:buFont typeface="Arial" panose="020B0604020202020204" pitchFamily="34" charset="0"/>
              <a:buChar char="•"/>
            </a:pPr>
            <a:r>
              <a:rPr lang="en-US" sz="2800" b="1" dirty="0"/>
              <a:t>Self Service</a:t>
            </a:r>
            <a:r>
              <a:rPr lang="en-US" sz="2800" dirty="0"/>
              <a:t>: A menu or collection of pages used by the student to complete tasks in Campus Solutions. The Student Center is located in Self Service.</a:t>
            </a:r>
          </a:p>
        </p:txBody>
      </p:sp>
    </p:spTree>
    <p:extLst>
      <p:ext uri="{BB962C8B-B14F-4D97-AF65-F5344CB8AC3E}">
        <p14:creationId xmlns:p14="http://schemas.microsoft.com/office/powerpoint/2010/main" val="4219116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Verbiage</a:t>
            </a:r>
            <a:endParaRPr lang="en-US" dirty="0"/>
          </a:p>
        </p:txBody>
      </p:sp>
      <p:sp>
        <p:nvSpPr>
          <p:cNvPr id="3" name="Content Placeholder 2"/>
          <p:cNvSpPr>
            <a:spLocks noGrp="1"/>
          </p:cNvSpPr>
          <p:nvPr>
            <p:ph idx="1"/>
          </p:nvPr>
        </p:nvSpPr>
        <p:spPr/>
        <p:txBody>
          <a:bodyPr>
            <a:normAutofit/>
          </a:bodyPr>
          <a:lstStyle/>
          <a:p>
            <a:r>
              <a:rPr lang="en-US" sz="3200" b="1" dirty="0" smtClean="0"/>
              <a:t>Student Center or Student Services Center</a:t>
            </a:r>
            <a:r>
              <a:rPr lang="en-US" sz="3200" dirty="0" smtClean="0"/>
              <a:t>: The student’s primary method of completing tasks in Campus Solutions 9.0. This is available in 9.2 but no longer the primary method of activity for students. </a:t>
            </a:r>
          </a:p>
          <a:p>
            <a:r>
              <a:rPr lang="en-US" sz="3200" b="1" dirty="0" smtClean="0"/>
              <a:t>Tiles</a:t>
            </a:r>
            <a:r>
              <a:rPr lang="en-US" sz="3200" dirty="0" smtClean="0"/>
              <a:t>: A navigation icon found on a Homepage. Can be a direct link or </a:t>
            </a:r>
            <a:r>
              <a:rPr lang="en-US" sz="3200" dirty="0" err="1" smtClean="0"/>
              <a:t>NavCollection</a:t>
            </a:r>
            <a:r>
              <a:rPr lang="en-US" sz="3200" dirty="0" smtClean="0"/>
              <a:t>.</a:t>
            </a:r>
            <a:endParaRPr lang="en-US" sz="3200" dirty="0"/>
          </a:p>
        </p:txBody>
      </p:sp>
      <p:sp>
        <p:nvSpPr>
          <p:cNvPr id="4" name="TextBox 3"/>
          <p:cNvSpPr txBox="1"/>
          <p:nvPr/>
        </p:nvSpPr>
        <p:spPr>
          <a:xfrm>
            <a:off x="1667933" y="6311900"/>
            <a:ext cx="10431061" cy="369332"/>
          </a:xfrm>
          <a:prstGeom prst="rect">
            <a:avLst/>
          </a:prstGeom>
          <a:noFill/>
        </p:spPr>
        <p:txBody>
          <a:bodyPr wrap="none" rtlCol="0">
            <a:spAutoFit/>
          </a:bodyPr>
          <a:lstStyle/>
          <a:p>
            <a:r>
              <a:rPr lang="en-US" dirty="0">
                <a:hlinkClick r:id="rId3"/>
              </a:rPr>
              <a:t>http://cts.ndus.edu/sits-departments/connectnd/campus-solutions/upgrade-to-cs-9-2/cs-9-2-glossary</a:t>
            </a:r>
            <a:r>
              <a:rPr lang="en-US" dirty="0" smtClean="0">
                <a:hlinkClick r:id="rId3"/>
              </a:rPr>
              <a:t>/</a:t>
            </a:r>
            <a:r>
              <a:rPr lang="en-US" dirty="0" smtClean="0"/>
              <a:t> </a:t>
            </a:r>
            <a:endParaRPr lang="en-US" dirty="0"/>
          </a:p>
        </p:txBody>
      </p:sp>
      <p:pic>
        <p:nvPicPr>
          <p:cNvPr id="5" name="Picture 4"/>
          <p:cNvPicPr>
            <a:picLocks noChangeAspect="1"/>
          </p:cNvPicPr>
          <p:nvPr/>
        </p:nvPicPr>
        <p:blipFill>
          <a:blip r:embed="rId4"/>
          <a:stretch>
            <a:fillRect/>
          </a:stretch>
        </p:blipFill>
        <p:spPr>
          <a:xfrm>
            <a:off x="6883463" y="4253956"/>
            <a:ext cx="2514286" cy="1990476"/>
          </a:xfrm>
          <a:prstGeom prst="rect">
            <a:avLst/>
          </a:prstGeom>
        </p:spPr>
      </p:pic>
    </p:spTree>
    <p:extLst>
      <p:ext uri="{BB962C8B-B14F-4D97-AF65-F5344CB8AC3E}">
        <p14:creationId xmlns:p14="http://schemas.microsoft.com/office/powerpoint/2010/main" val="2971066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Navigating</a:t>
            </a:r>
            <a:endParaRPr lang="en-US" dirty="0"/>
          </a:p>
        </p:txBody>
      </p:sp>
    </p:spTree>
    <p:extLst>
      <p:ext uri="{BB962C8B-B14F-4D97-AF65-F5344CB8AC3E}">
        <p14:creationId xmlns:p14="http://schemas.microsoft.com/office/powerpoint/2010/main" val="1856109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sz="half" idx="1"/>
          </p:nvPr>
        </p:nvSpPr>
        <p:spPr>
          <a:xfrm>
            <a:off x="694267" y="1368425"/>
            <a:ext cx="10659533" cy="1696508"/>
          </a:xfrm>
        </p:spPr>
        <p:txBody>
          <a:bodyPr/>
          <a:lstStyle/>
          <a:p>
            <a:pPr marL="0" indent="0" algn="ctr">
              <a:buNone/>
            </a:pPr>
            <a:r>
              <a:rPr lang="en-US" u="sng" dirty="0" smtClean="0"/>
              <a:t>Question</a:t>
            </a:r>
            <a:endParaRPr lang="en-US" dirty="0" smtClean="0"/>
          </a:p>
          <a:p>
            <a:pPr marL="0" indent="0" algn="ctr">
              <a:buNone/>
            </a:pPr>
            <a:r>
              <a:rPr lang="en-US" sz="3600" b="1" dirty="0"/>
              <a:t>What is your PRIMARY method of navigating in Campus Solutions?</a:t>
            </a:r>
          </a:p>
        </p:txBody>
      </p:sp>
      <p:sp>
        <p:nvSpPr>
          <p:cNvPr id="3" name="TextBox 2"/>
          <p:cNvSpPr txBox="1"/>
          <p:nvPr/>
        </p:nvSpPr>
        <p:spPr>
          <a:xfrm>
            <a:off x="990600" y="3454400"/>
            <a:ext cx="10608733"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I have a lot of favorites, and rely on them heavily</a:t>
            </a:r>
            <a:r>
              <a:rPr lang="en-US" sz="2000" dirty="0" smtClean="0"/>
              <a:t>.</a:t>
            </a:r>
          </a:p>
          <a:p>
            <a:pPr marL="285750" indent="-285750">
              <a:buFont typeface="Arial" panose="020B0604020202020204" pitchFamily="34" charset="0"/>
              <a:buChar char="•"/>
            </a:pPr>
            <a:r>
              <a:rPr lang="en-US" sz="2000" dirty="0"/>
              <a:t>I’m like Hansel and Gretel and like to follow the breadcrumbs</a:t>
            </a:r>
            <a:r>
              <a:rPr lang="en-US" sz="2000" dirty="0" smtClean="0"/>
              <a:t>.</a:t>
            </a:r>
          </a:p>
          <a:p>
            <a:pPr marL="285750" indent="-285750">
              <a:buFont typeface="Arial" panose="020B0604020202020204" pitchFamily="34" charset="0"/>
              <a:buChar char="•"/>
            </a:pPr>
            <a:r>
              <a:rPr lang="en-US" sz="2000" dirty="0"/>
              <a:t>I prefer to navigate with “center navigation” with all the options displayed in the middle of my screen</a:t>
            </a:r>
            <a:r>
              <a:rPr lang="en-US" sz="2000" dirty="0" smtClean="0"/>
              <a:t>.</a:t>
            </a:r>
          </a:p>
          <a:p>
            <a:pPr marL="285750" indent="-285750">
              <a:buFont typeface="Arial" panose="020B0604020202020204" pitchFamily="34" charset="0"/>
              <a:buChar char="•"/>
            </a:pPr>
            <a:r>
              <a:rPr lang="en-US" sz="2000" dirty="0"/>
              <a:t>I don’t know. I get where I’m going somehow</a:t>
            </a:r>
            <a:r>
              <a:rPr lang="en-US" sz="2000" dirty="0" smtClean="0"/>
              <a:t>.</a:t>
            </a:r>
          </a:p>
          <a:p>
            <a:pPr marL="285750" indent="-285750">
              <a:buFont typeface="Arial" panose="020B0604020202020204" pitchFamily="34" charset="0"/>
              <a:buChar char="•"/>
            </a:pPr>
            <a:r>
              <a:rPr lang="en-US" sz="2000" dirty="0"/>
              <a:t>What’s Campus Solutions</a:t>
            </a:r>
            <a:r>
              <a:rPr lang="en-US" sz="2000" dirty="0" smtClean="0"/>
              <a:t>?</a:t>
            </a:r>
          </a:p>
          <a:p>
            <a:pPr marL="285750" indent="-285750">
              <a:buFont typeface="Arial" panose="020B0604020202020204" pitchFamily="34" charset="0"/>
              <a:buChar char="•"/>
            </a:pPr>
            <a:r>
              <a:rPr lang="en-US" sz="2000" dirty="0"/>
              <a:t>I can’t pick any of the other choices because I don’t do the same thing twice in one day. </a:t>
            </a:r>
          </a:p>
        </p:txBody>
      </p:sp>
    </p:spTree>
    <p:extLst>
      <p:ext uri="{BB962C8B-B14F-4D97-AF65-F5344CB8AC3E}">
        <p14:creationId xmlns:p14="http://schemas.microsoft.com/office/powerpoint/2010/main" val="2111965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with Favorites in 9.2</a:t>
            </a:r>
            <a:endParaRPr lang="en-US" dirty="0"/>
          </a:p>
        </p:txBody>
      </p:sp>
      <p:sp>
        <p:nvSpPr>
          <p:cNvPr id="3" name="Content Placeholder 2"/>
          <p:cNvSpPr>
            <a:spLocks noGrp="1"/>
          </p:cNvSpPr>
          <p:nvPr>
            <p:ph idx="1"/>
          </p:nvPr>
        </p:nvSpPr>
        <p:spPr>
          <a:xfrm>
            <a:off x="838200" y="1825625"/>
            <a:ext cx="9465733" cy="4351338"/>
          </a:xfrm>
        </p:spPr>
        <p:txBody>
          <a:bodyPr>
            <a:normAutofit/>
          </a:bodyPr>
          <a:lstStyle/>
          <a:p>
            <a:r>
              <a:rPr lang="en-US" sz="3600" dirty="0" smtClean="0"/>
              <a:t>Your favorites will still be available in 9.2!! </a:t>
            </a:r>
          </a:p>
          <a:p>
            <a:r>
              <a:rPr lang="en-US" sz="3600" dirty="0" smtClean="0"/>
              <a:t>Access favorites</a:t>
            </a:r>
          </a:p>
          <a:p>
            <a:r>
              <a:rPr lang="en-US" sz="3600" dirty="0" smtClean="0"/>
              <a:t>Adding new favorites</a:t>
            </a:r>
          </a:p>
          <a:p>
            <a:r>
              <a:rPr lang="en-US" sz="3600" dirty="0" smtClean="0"/>
              <a:t>Editing favorites</a:t>
            </a:r>
          </a:p>
        </p:txBody>
      </p:sp>
      <p:pic>
        <p:nvPicPr>
          <p:cNvPr id="4" name="Picture 3"/>
          <p:cNvPicPr>
            <a:picLocks noChangeAspect="1"/>
          </p:cNvPicPr>
          <p:nvPr/>
        </p:nvPicPr>
        <p:blipFill>
          <a:blip r:embed="rId3"/>
          <a:stretch>
            <a:fillRect/>
          </a:stretch>
        </p:blipFill>
        <p:spPr>
          <a:xfrm>
            <a:off x="9947254" y="141692"/>
            <a:ext cx="1032933" cy="6102739"/>
          </a:xfrm>
          <a:prstGeom prst="rect">
            <a:avLst/>
          </a:prstGeom>
        </p:spPr>
      </p:pic>
      <p:sp>
        <p:nvSpPr>
          <p:cNvPr id="5" name="TextBox 4"/>
          <p:cNvSpPr txBox="1"/>
          <p:nvPr/>
        </p:nvSpPr>
        <p:spPr>
          <a:xfrm>
            <a:off x="1667933" y="6311900"/>
            <a:ext cx="9430787" cy="369332"/>
          </a:xfrm>
          <a:prstGeom prst="rect">
            <a:avLst/>
          </a:prstGeom>
          <a:noFill/>
        </p:spPr>
        <p:txBody>
          <a:bodyPr wrap="none" rtlCol="0">
            <a:spAutoFit/>
          </a:bodyPr>
          <a:lstStyle/>
          <a:p>
            <a:r>
              <a:rPr lang="en-US" dirty="0">
                <a:hlinkClick r:id="rId4"/>
              </a:rPr>
              <a:t>http://</a:t>
            </a:r>
            <a:r>
              <a:rPr lang="en-US" dirty="0" smtClean="0">
                <a:hlinkClick r:id="rId4"/>
              </a:rPr>
              <a:t>cts.ndus.edu/wp-content/uploads/2019/01/Access-Adding-and-Deleting-Favorites.pdf</a:t>
            </a:r>
            <a:r>
              <a:rPr lang="en-US" dirty="0" smtClean="0"/>
              <a:t> </a:t>
            </a:r>
            <a:endParaRPr lang="en-US" dirty="0"/>
          </a:p>
        </p:txBody>
      </p:sp>
      <p:cxnSp>
        <p:nvCxnSpPr>
          <p:cNvPr id="7" name="Straight Arrow Connector 6"/>
          <p:cNvCxnSpPr/>
          <p:nvPr/>
        </p:nvCxnSpPr>
        <p:spPr>
          <a:xfrm flipV="1">
            <a:off x="9322340" y="2252133"/>
            <a:ext cx="778933" cy="70273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6723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267" y="2447925"/>
            <a:ext cx="10515600" cy="1325563"/>
          </a:xfrm>
        </p:spPr>
        <p:txBody>
          <a:bodyPr>
            <a:normAutofit/>
          </a:bodyPr>
          <a:lstStyle/>
          <a:p>
            <a:pPr algn="ctr"/>
            <a:r>
              <a:rPr lang="en-US" sz="6600" dirty="0" smtClean="0"/>
              <a:t>Demo</a:t>
            </a:r>
            <a:endParaRPr lang="en-US" sz="6600" dirty="0"/>
          </a:p>
        </p:txBody>
      </p:sp>
    </p:spTree>
    <p:extLst>
      <p:ext uri="{BB962C8B-B14F-4D97-AF65-F5344CB8AC3E}">
        <p14:creationId xmlns:p14="http://schemas.microsoft.com/office/powerpoint/2010/main" val="1925007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with </a:t>
            </a:r>
            <a:r>
              <a:rPr lang="en-US" dirty="0" smtClean="0"/>
              <a:t>the Navigator</a:t>
            </a:r>
            <a:endParaRPr lang="en-US" dirty="0"/>
          </a:p>
        </p:txBody>
      </p:sp>
      <p:sp>
        <p:nvSpPr>
          <p:cNvPr id="3" name="Content Placeholder 2"/>
          <p:cNvSpPr>
            <a:spLocks noGrp="1"/>
          </p:cNvSpPr>
          <p:nvPr>
            <p:ph idx="1"/>
          </p:nvPr>
        </p:nvSpPr>
        <p:spPr>
          <a:xfrm>
            <a:off x="838200" y="1825625"/>
            <a:ext cx="8864600" cy="4351338"/>
          </a:xfrm>
        </p:spPr>
        <p:txBody>
          <a:bodyPr/>
          <a:lstStyle/>
          <a:p>
            <a:r>
              <a:rPr lang="en-US" sz="3600" dirty="0" smtClean="0"/>
              <a:t>This is the same ideas as clicking “Main Menu” in 9.0</a:t>
            </a:r>
            <a:endParaRPr lang="en-US" sz="3600" dirty="0"/>
          </a:p>
          <a:p>
            <a:r>
              <a:rPr lang="en-US" sz="3600" dirty="0"/>
              <a:t>Access </a:t>
            </a:r>
            <a:r>
              <a:rPr lang="en-US" sz="3600" dirty="0" smtClean="0"/>
              <a:t>the Navigator</a:t>
            </a:r>
            <a:endParaRPr lang="en-US" sz="3600" dirty="0"/>
          </a:p>
          <a:p>
            <a:r>
              <a:rPr lang="en-US" sz="3600" dirty="0" smtClean="0"/>
              <a:t>Sub-folders</a:t>
            </a:r>
          </a:p>
          <a:p>
            <a:r>
              <a:rPr lang="en-US" sz="3600" dirty="0" smtClean="0"/>
              <a:t>Going “back up to the top.”</a:t>
            </a:r>
            <a:endParaRPr lang="en-US" sz="3600" dirty="0"/>
          </a:p>
          <a:p>
            <a:endParaRPr lang="en-US" dirty="0"/>
          </a:p>
        </p:txBody>
      </p:sp>
      <p:pic>
        <p:nvPicPr>
          <p:cNvPr id="4" name="Picture 3"/>
          <p:cNvPicPr>
            <a:picLocks noChangeAspect="1"/>
          </p:cNvPicPr>
          <p:nvPr/>
        </p:nvPicPr>
        <p:blipFill>
          <a:blip r:embed="rId3"/>
          <a:stretch>
            <a:fillRect/>
          </a:stretch>
        </p:blipFill>
        <p:spPr>
          <a:xfrm>
            <a:off x="9947254" y="141692"/>
            <a:ext cx="1032933" cy="6102739"/>
          </a:xfrm>
          <a:prstGeom prst="rect">
            <a:avLst/>
          </a:prstGeom>
        </p:spPr>
      </p:pic>
      <p:cxnSp>
        <p:nvCxnSpPr>
          <p:cNvPr id="5" name="Straight Arrow Connector 4"/>
          <p:cNvCxnSpPr/>
          <p:nvPr/>
        </p:nvCxnSpPr>
        <p:spPr>
          <a:xfrm flipV="1">
            <a:off x="9313333" y="3462866"/>
            <a:ext cx="778933" cy="70273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667933" y="6311900"/>
            <a:ext cx="9956572" cy="369332"/>
          </a:xfrm>
          <a:prstGeom prst="rect">
            <a:avLst/>
          </a:prstGeom>
          <a:noFill/>
        </p:spPr>
        <p:txBody>
          <a:bodyPr wrap="none" rtlCol="0">
            <a:spAutoFit/>
          </a:bodyPr>
          <a:lstStyle/>
          <a:p>
            <a:r>
              <a:rPr lang="en-US" dirty="0">
                <a:hlinkClick r:id="rId4"/>
              </a:rPr>
              <a:t>http://</a:t>
            </a:r>
            <a:r>
              <a:rPr lang="en-US" dirty="0" smtClean="0">
                <a:hlinkClick r:id="rId4"/>
              </a:rPr>
              <a:t>cts.ndus.edu/wp-content/uploads/2019/01/How-to-Navigate-in-Campus-Solutions-92-1.pdf</a:t>
            </a:r>
            <a:r>
              <a:rPr lang="en-US" dirty="0" smtClean="0"/>
              <a:t> </a:t>
            </a:r>
            <a:endParaRPr lang="en-US" dirty="0"/>
          </a:p>
        </p:txBody>
      </p:sp>
    </p:spTree>
    <p:extLst>
      <p:ext uri="{BB962C8B-B14F-4D97-AF65-F5344CB8AC3E}">
        <p14:creationId xmlns:p14="http://schemas.microsoft.com/office/powerpoint/2010/main" val="691255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267" y="2447925"/>
            <a:ext cx="10515600" cy="1325563"/>
          </a:xfrm>
        </p:spPr>
        <p:txBody>
          <a:bodyPr>
            <a:normAutofit/>
          </a:bodyPr>
          <a:lstStyle/>
          <a:p>
            <a:pPr algn="ctr"/>
            <a:r>
              <a:rPr lang="en-US" sz="6600" dirty="0" smtClean="0"/>
              <a:t>Demo</a:t>
            </a:r>
            <a:endParaRPr lang="en-US" sz="6600" dirty="0"/>
          </a:p>
        </p:txBody>
      </p:sp>
    </p:spTree>
    <p:extLst>
      <p:ext uri="{BB962C8B-B14F-4D97-AF65-F5344CB8AC3E}">
        <p14:creationId xmlns:p14="http://schemas.microsoft.com/office/powerpoint/2010/main" val="30934750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with Homepages in 9.2</a:t>
            </a:r>
            <a:endParaRPr lang="en-US" dirty="0"/>
          </a:p>
        </p:txBody>
      </p:sp>
      <p:sp>
        <p:nvSpPr>
          <p:cNvPr id="3" name="Content Placeholder 2"/>
          <p:cNvSpPr>
            <a:spLocks noGrp="1"/>
          </p:cNvSpPr>
          <p:nvPr>
            <p:ph idx="1"/>
          </p:nvPr>
        </p:nvSpPr>
        <p:spPr>
          <a:xfrm>
            <a:off x="838200" y="1825625"/>
            <a:ext cx="10515600" cy="4351338"/>
          </a:xfrm>
        </p:spPr>
        <p:txBody>
          <a:bodyPr>
            <a:normAutofit fontScale="92500" lnSpcReduction="10000"/>
          </a:bodyPr>
          <a:lstStyle/>
          <a:p>
            <a:r>
              <a:rPr lang="en-US" sz="3600" dirty="0" smtClean="0"/>
              <a:t>Favorites on steroids or shared favorites</a:t>
            </a:r>
          </a:p>
          <a:p>
            <a:r>
              <a:rPr lang="en-US" sz="3600" dirty="0" smtClean="0"/>
              <a:t>Delivered Homepages:</a:t>
            </a:r>
          </a:p>
          <a:p>
            <a:pPr lvl="1"/>
            <a:r>
              <a:rPr lang="en-US" sz="3200" dirty="0" smtClean="0"/>
              <a:t>Campus Solutions Administrator Homepage</a:t>
            </a:r>
          </a:p>
          <a:p>
            <a:pPr lvl="1"/>
            <a:r>
              <a:rPr lang="en-US" sz="3200" dirty="0" smtClean="0"/>
              <a:t>Faculty/Advisory Homepage</a:t>
            </a:r>
          </a:p>
          <a:p>
            <a:pPr lvl="1"/>
            <a:r>
              <a:rPr lang="en-US" sz="3200" dirty="0" smtClean="0"/>
              <a:t>Student Homepage</a:t>
            </a:r>
          </a:p>
          <a:p>
            <a:r>
              <a:rPr lang="en-US" sz="3600" dirty="0" smtClean="0"/>
              <a:t>Homepages are based on roles.</a:t>
            </a:r>
          </a:p>
          <a:p>
            <a:r>
              <a:rPr lang="en-US" sz="3600" dirty="0" smtClean="0"/>
              <a:t>Able to create/personalize your own Homepage</a:t>
            </a:r>
          </a:p>
          <a:p>
            <a:pPr lvl="1"/>
            <a:r>
              <a:rPr lang="en-US" sz="3200" dirty="0" smtClean="0"/>
              <a:t>Add Public Tiles (with </a:t>
            </a:r>
            <a:r>
              <a:rPr lang="en-US" sz="3200" dirty="0" err="1" smtClean="0"/>
              <a:t>NavCollections</a:t>
            </a:r>
            <a:r>
              <a:rPr lang="en-US" sz="3200" dirty="0" smtClean="0"/>
              <a:t>)</a:t>
            </a:r>
          </a:p>
          <a:p>
            <a:pPr lvl="1"/>
            <a:r>
              <a:rPr lang="en-US" sz="3200" dirty="0" smtClean="0"/>
              <a:t>Add Page Tiles</a:t>
            </a:r>
          </a:p>
        </p:txBody>
      </p:sp>
      <p:sp>
        <p:nvSpPr>
          <p:cNvPr id="5" name="TextBox 4"/>
          <p:cNvSpPr txBox="1"/>
          <p:nvPr/>
        </p:nvSpPr>
        <p:spPr>
          <a:xfrm>
            <a:off x="1667933" y="6311900"/>
            <a:ext cx="10217541" cy="369332"/>
          </a:xfrm>
          <a:prstGeom prst="rect">
            <a:avLst/>
          </a:prstGeom>
          <a:noFill/>
        </p:spPr>
        <p:txBody>
          <a:bodyPr wrap="none" rtlCol="0">
            <a:spAutoFit/>
          </a:bodyPr>
          <a:lstStyle/>
          <a:p>
            <a:r>
              <a:rPr lang="en-US" dirty="0">
                <a:hlinkClick r:id="rId3"/>
              </a:rPr>
              <a:t>http://</a:t>
            </a:r>
            <a:r>
              <a:rPr lang="en-US" dirty="0" smtClean="0">
                <a:hlinkClick r:id="rId3"/>
              </a:rPr>
              <a:t>cts.ndus.edu/wp-content/uploads/2019/01/Create-and-Personalize-Your-Own-Homepage.pdf</a:t>
            </a:r>
            <a:r>
              <a:rPr lang="en-US" dirty="0" smtClean="0"/>
              <a:t> </a:t>
            </a:r>
            <a:endParaRPr lang="en-US" dirty="0"/>
          </a:p>
        </p:txBody>
      </p:sp>
    </p:spTree>
    <p:extLst>
      <p:ext uri="{BB962C8B-B14F-4D97-AF65-F5344CB8AC3E}">
        <p14:creationId xmlns:p14="http://schemas.microsoft.com/office/powerpoint/2010/main" val="39719644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dirty="0" smtClean="0"/>
              <a:t>Campus Solutions Administrator Homepage</a:t>
            </a:r>
            <a:endParaRPr lang="en-US" sz="3900" dirty="0"/>
          </a:p>
        </p:txBody>
      </p:sp>
      <p:sp>
        <p:nvSpPr>
          <p:cNvPr id="3" name="Content Placeholder 2"/>
          <p:cNvSpPr>
            <a:spLocks noGrp="1"/>
          </p:cNvSpPr>
          <p:nvPr>
            <p:ph sz="half" idx="1"/>
          </p:nvPr>
        </p:nvSpPr>
        <p:spPr>
          <a:xfrm>
            <a:off x="560070" y="1825625"/>
            <a:ext cx="4914900" cy="4351338"/>
          </a:xfrm>
        </p:spPr>
        <p:txBody>
          <a:bodyPr>
            <a:normAutofit/>
          </a:bodyPr>
          <a:lstStyle/>
          <a:p>
            <a:r>
              <a:rPr lang="en-US" sz="2400" dirty="0" smtClean="0"/>
              <a:t>Security applies! You won’t be able to access content from a Tile that you can’t get to any other way.</a:t>
            </a:r>
          </a:p>
          <a:p>
            <a:r>
              <a:rPr lang="en-US" sz="2400" dirty="0" smtClean="0"/>
              <a:t>The Financial Aid Tile is limited to FA Roles only.</a:t>
            </a:r>
          </a:p>
          <a:p>
            <a:r>
              <a:rPr lang="en-US" sz="2400" dirty="0" smtClean="0"/>
              <a:t>Quick links or shared easy access.</a:t>
            </a:r>
          </a:p>
          <a:p>
            <a:r>
              <a:rPr lang="en-US" sz="2400" dirty="0" smtClean="0"/>
              <a:t>CUSAD approves final FA Tile in Stage prior to go-live</a:t>
            </a:r>
            <a:endParaRPr lang="en-US" sz="2400" dirty="0"/>
          </a:p>
        </p:txBody>
      </p:sp>
      <p:pic>
        <p:nvPicPr>
          <p:cNvPr id="6" name="Content Placeholder 5"/>
          <p:cNvPicPr>
            <a:picLocks noGrp="1" noChangeAspect="1"/>
          </p:cNvPicPr>
          <p:nvPr>
            <p:ph sz="half" idx="2"/>
          </p:nvPr>
        </p:nvPicPr>
        <p:blipFill>
          <a:blip r:embed="rId3"/>
          <a:stretch>
            <a:fillRect/>
          </a:stretch>
        </p:blipFill>
        <p:spPr>
          <a:xfrm>
            <a:off x="5349240" y="1939545"/>
            <a:ext cx="6507480" cy="2950784"/>
          </a:xfrm>
          <a:prstGeom prst="rect">
            <a:avLst/>
          </a:prstGeom>
          <a:ln>
            <a:solidFill>
              <a:schemeClr val="accent1"/>
            </a:solidFill>
          </a:ln>
        </p:spPr>
      </p:pic>
    </p:spTree>
    <p:extLst>
      <p:ext uri="{BB962C8B-B14F-4D97-AF65-F5344CB8AC3E}">
        <p14:creationId xmlns:p14="http://schemas.microsoft.com/office/powerpoint/2010/main" val="23823368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267" y="2447925"/>
            <a:ext cx="10515600" cy="1325563"/>
          </a:xfrm>
        </p:spPr>
        <p:txBody>
          <a:bodyPr>
            <a:normAutofit/>
          </a:bodyPr>
          <a:lstStyle/>
          <a:p>
            <a:pPr algn="ctr"/>
            <a:r>
              <a:rPr lang="en-US" sz="6600" dirty="0" smtClean="0"/>
              <a:t>Demo</a:t>
            </a:r>
            <a:endParaRPr lang="en-US" sz="6600" dirty="0"/>
          </a:p>
        </p:txBody>
      </p:sp>
    </p:spTree>
    <p:extLst>
      <p:ext uri="{BB962C8B-B14F-4D97-AF65-F5344CB8AC3E}">
        <p14:creationId xmlns:p14="http://schemas.microsoft.com/office/powerpoint/2010/main" val="3994825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Student Experience</a:t>
            </a:r>
            <a:endParaRPr lang="en-US" dirty="0"/>
          </a:p>
        </p:txBody>
      </p:sp>
      <p:sp>
        <p:nvSpPr>
          <p:cNvPr id="3" name="Content Placeholder 2"/>
          <p:cNvSpPr>
            <a:spLocks noGrp="1"/>
          </p:cNvSpPr>
          <p:nvPr>
            <p:ph idx="1"/>
          </p:nvPr>
        </p:nvSpPr>
        <p:spPr>
          <a:xfrm>
            <a:off x="838199" y="1825625"/>
            <a:ext cx="5037667" cy="4161107"/>
          </a:xfrm>
        </p:spPr>
        <p:txBody>
          <a:bodyPr>
            <a:normAutofit/>
          </a:bodyPr>
          <a:lstStyle/>
          <a:p>
            <a:r>
              <a:rPr lang="en-US" sz="3200" dirty="0" smtClean="0"/>
              <a:t>9.0: Primary methods of completing tasks were using the Student Center and Self Service Menus</a:t>
            </a:r>
          </a:p>
          <a:p>
            <a:r>
              <a:rPr lang="en-US" sz="3200" dirty="0" smtClean="0"/>
              <a:t>Not mobile friendly</a:t>
            </a:r>
          </a:p>
          <a:p>
            <a:r>
              <a:rPr lang="en-US" sz="3200" dirty="0" smtClean="0"/>
              <a:t>Still available in 9.2</a:t>
            </a:r>
          </a:p>
          <a:p>
            <a:r>
              <a:rPr lang="en-US" sz="3200" dirty="0" smtClean="0"/>
              <a:t>Student Services Center (Admin View) available </a:t>
            </a:r>
            <a:endParaRPr lang="en-US" dirty="0" smtClean="0"/>
          </a:p>
        </p:txBody>
      </p:sp>
      <p:pic>
        <p:nvPicPr>
          <p:cNvPr id="6" name="Picture 5"/>
          <p:cNvPicPr>
            <a:picLocks noChangeAspect="1"/>
          </p:cNvPicPr>
          <p:nvPr/>
        </p:nvPicPr>
        <p:blipFill>
          <a:blip r:embed="rId3"/>
          <a:stretch>
            <a:fillRect/>
          </a:stretch>
        </p:blipFill>
        <p:spPr>
          <a:xfrm>
            <a:off x="6191245" y="1337714"/>
            <a:ext cx="5745087" cy="4817554"/>
          </a:xfrm>
          <a:prstGeom prst="rect">
            <a:avLst/>
          </a:prstGeom>
          <a:ln>
            <a:solidFill>
              <a:schemeClr val="accent1"/>
            </a:solidFill>
          </a:ln>
        </p:spPr>
      </p:pic>
    </p:spTree>
    <p:extLst>
      <p:ext uri="{BB962C8B-B14F-4D97-AF65-F5344CB8AC3E}">
        <p14:creationId xmlns:p14="http://schemas.microsoft.com/office/powerpoint/2010/main" val="39598891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Student Experience</a:t>
            </a:r>
          </a:p>
        </p:txBody>
      </p:sp>
      <p:sp>
        <p:nvSpPr>
          <p:cNvPr id="3" name="Content Placeholder 2"/>
          <p:cNvSpPr>
            <a:spLocks noGrp="1"/>
          </p:cNvSpPr>
          <p:nvPr>
            <p:ph sz="half" idx="1"/>
          </p:nvPr>
        </p:nvSpPr>
        <p:spPr>
          <a:xfrm>
            <a:off x="668866" y="1825625"/>
            <a:ext cx="4978401" cy="4351338"/>
          </a:xfrm>
        </p:spPr>
        <p:txBody>
          <a:bodyPr/>
          <a:lstStyle/>
          <a:p>
            <a:r>
              <a:rPr lang="en-US" dirty="0" smtClean="0"/>
              <a:t>The Student Experience in 9.2 is designed to be mobile friendly, or Fluid.</a:t>
            </a:r>
          </a:p>
          <a:p>
            <a:r>
              <a:rPr lang="en-US" dirty="0" smtClean="0"/>
              <a:t>More intuitive and in-line with other mobile activities. </a:t>
            </a:r>
          </a:p>
          <a:p>
            <a:r>
              <a:rPr lang="en-US" dirty="0" smtClean="0"/>
              <a:t>No features “turned off” like they were in </a:t>
            </a:r>
            <a:r>
              <a:rPr lang="en-US" dirty="0" err="1" smtClean="0"/>
              <a:t>HighPoint</a:t>
            </a:r>
            <a:endParaRPr lang="en-US" dirty="0"/>
          </a:p>
        </p:txBody>
      </p:sp>
      <p:pic>
        <p:nvPicPr>
          <p:cNvPr id="5" name="Content Placeholder 4"/>
          <p:cNvPicPr>
            <a:picLocks noGrp="1" noChangeAspect="1"/>
          </p:cNvPicPr>
          <p:nvPr>
            <p:ph sz="half" idx="2"/>
          </p:nvPr>
        </p:nvPicPr>
        <p:blipFill>
          <a:blip r:embed="rId3"/>
          <a:stretch>
            <a:fillRect/>
          </a:stretch>
        </p:blipFill>
        <p:spPr>
          <a:xfrm>
            <a:off x="6626437" y="1352020"/>
            <a:ext cx="5252616" cy="3321579"/>
          </a:xfrm>
          <a:prstGeom prst="rect">
            <a:avLst/>
          </a:prstGeom>
          <a:ln>
            <a:solidFill>
              <a:schemeClr val="accent1"/>
            </a:solidFill>
          </a:ln>
        </p:spPr>
      </p:pic>
      <p:pic>
        <p:nvPicPr>
          <p:cNvPr id="6" name="Picture 5"/>
          <p:cNvPicPr>
            <a:picLocks noChangeAspect="1"/>
          </p:cNvPicPr>
          <p:nvPr/>
        </p:nvPicPr>
        <p:blipFill>
          <a:blip r:embed="rId4"/>
          <a:stretch>
            <a:fillRect/>
          </a:stretch>
        </p:blipFill>
        <p:spPr>
          <a:xfrm>
            <a:off x="9580523" y="2369058"/>
            <a:ext cx="2005323" cy="3968772"/>
          </a:xfrm>
          <a:prstGeom prst="rect">
            <a:avLst/>
          </a:prstGeom>
        </p:spPr>
      </p:pic>
    </p:spTree>
    <p:extLst>
      <p:ext uri="{BB962C8B-B14F-4D97-AF65-F5344CB8AC3E}">
        <p14:creationId xmlns:p14="http://schemas.microsoft.com/office/powerpoint/2010/main" val="1305276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Student </a:t>
            </a:r>
            <a:r>
              <a:rPr lang="en-US" dirty="0" smtClean="0"/>
              <a:t>Experience &amp; Financial Aid</a:t>
            </a:r>
            <a:endParaRPr lang="en-US" dirty="0"/>
          </a:p>
        </p:txBody>
      </p:sp>
      <p:pic>
        <p:nvPicPr>
          <p:cNvPr id="6" name="Content Placeholder 5"/>
          <p:cNvPicPr>
            <a:picLocks noGrp="1" noChangeAspect="1"/>
          </p:cNvPicPr>
          <p:nvPr>
            <p:ph sz="half" idx="1"/>
          </p:nvPr>
        </p:nvPicPr>
        <p:blipFill>
          <a:blip r:embed="rId3"/>
          <a:stretch>
            <a:fillRect/>
          </a:stretch>
        </p:blipFill>
        <p:spPr>
          <a:xfrm>
            <a:off x="431800" y="2041225"/>
            <a:ext cx="5181600" cy="3276671"/>
          </a:xfrm>
          <a:prstGeom prst="rect">
            <a:avLst/>
          </a:prstGeom>
          <a:ln>
            <a:solidFill>
              <a:schemeClr val="accent1"/>
            </a:solidFill>
          </a:ln>
        </p:spPr>
      </p:pic>
      <p:sp>
        <p:nvSpPr>
          <p:cNvPr id="5" name="Content Placeholder 4"/>
          <p:cNvSpPr>
            <a:spLocks noGrp="1"/>
          </p:cNvSpPr>
          <p:nvPr>
            <p:ph sz="half" idx="2"/>
          </p:nvPr>
        </p:nvSpPr>
        <p:spPr>
          <a:xfrm>
            <a:off x="5816600" y="1825625"/>
            <a:ext cx="5537200" cy="4351338"/>
          </a:xfrm>
        </p:spPr>
        <p:txBody>
          <a:bodyPr/>
          <a:lstStyle/>
          <a:p>
            <a:r>
              <a:rPr lang="en-US" dirty="0" smtClean="0"/>
              <a:t>Award Summary</a:t>
            </a:r>
          </a:p>
          <a:p>
            <a:r>
              <a:rPr lang="en-US" dirty="0" smtClean="0"/>
              <a:t>Accept/Decline Awards</a:t>
            </a:r>
          </a:p>
          <a:p>
            <a:r>
              <a:rPr lang="en-US" dirty="0" smtClean="0"/>
              <a:t>View Disbursements</a:t>
            </a:r>
          </a:p>
          <a:p>
            <a:r>
              <a:rPr lang="en-US" dirty="0" smtClean="0"/>
              <a:t>Report Outside Aid</a:t>
            </a:r>
          </a:p>
          <a:p>
            <a:r>
              <a:rPr lang="en-US" dirty="0" smtClean="0"/>
              <a:t>View Shopping Sheet</a:t>
            </a:r>
            <a:endParaRPr lang="en-US" dirty="0"/>
          </a:p>
        </p:txBody>
      </p:sp>
    </p:spTree>
    <p:extLst>
      <p:ext uri="{BB962C8B-B14F-4D97-AF65-F5344CB8AC3E}">
        <p14:creationId xmlns:p14="http://schemas.microsoft.com/office/powerpoint/2010/main" val="2298527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267" y="2447925"/>
            <a:ext cx="10515600" cy="1325563"/>
          </a:xfrm>
        </p:spPr>
        <p:txBody>
          <a:bodyPr>
            <a:normAutofit/>
          </a:bodyPr>
          <a:lstStyle/>
          <a:p>
            <a:pPr algn="ctr"/>
            <a:r>
              <a:rPr lang="en-US" sz="6600" dirty="0" smtClean="0"/>
              <a:t>Demo</a:t>
            </a:r>
            <a:endParaRPr lang="en-US" sz="6600" dirty="0"/>
          </a:p>
        </p:txBody>
      </p:sp>
    </p:spTree>
    <p:extLst>
      <p:ext uri="{BB962C8B-B14F-4D97-AF65-F5344CB8AC3E}">
        <p14:creationId xmlns:p14="http://schemas.microsoft.com/office/powerpoint/2010/main" val="2746865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Open Conversation</a:t>
            </a:r>
            <a:endParaRPr lang="en-US" dirty="0"/>
          </a:p>
        </p:txBody>
      </p:sp>
    </p:spTree>
    <p:extLst>
      <p:ext uri="{BB962C8B-B14F-4D97-AF65-F5344CB8AC3E}">
        <p14:creationId xmlns:p14="http://schemas.microsoft.com/office/powerpoint/2010/main" val="16530373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idx="1"/>
          </p:nvPr>
        </p:nvSpPr>
        <p:spPr>
          <a:xfrm>
            <a:off x="838200" y="1825625"/>
            <a:ext cx="10515600" cy="4242666"/>
          </a:xfrm>
        </p:spPr>
        <p:txBody>
          <a:bodyPr>
            <a:normAutofit/>
          </a:bodyPr>
          <a:lstStyle/>
          <a:p>
            <a:pPr marL="0" indent="0" algn="ctr">
              <a:buNone/>
            </a:pPr>
            <a:r>
              <a:rPr lang="en-US" sz="3600" dirty="0"/>
              <a:t>“</a:t>
            </a:r>
            <a:r>
              <a:rPr lang="en-US" sz="3600" i="1" dirty="0"/>
              <a:t>That the navigation will be </a:t>
            </a:r>
            <a:r>
              <a:rPr lang="en-US" sz="3600" i="1" dirty="0" smtClean="0"/>
              <a:t>slow. I </a:t>
            </a:r>
            <a:r>
              <a:rPr lang="en-US" sz="3600" i="1" dirty="0"/>
              <a:t>just hope the favorites are still there</a:t>
            </a:r>
            <a:r>
              <a:rPr lang="en-US" sz="3600" dirty="0" smtClean="0"/>
              <a:t>.”</a:t>
            </a:r>
          </a:p>
          <a:p>
            <a:pPr lvl="1">
              <a:buFont typeface="Wingdings" panose="05000000000000000000" pitchFamily="2" charset="2"/>
              <a:buChar char="Ø"/>
            </a:pPr>
            <a:r>
              <a:rPr lang="en-US" sz="3200" dirty="0" smtClean="0"/>
              <a:t>Job Aids</a:t>
            </a:r>
          </a:p>
          <a:p>
            <a:pPr lvl="1">
              <a:buFont typeface="Wingdings" panose="05000000000000000000" pitchFamily="2" charset="2"/>
              <a:buChar char="Ø"/>
            </a:pPr>
            <a:r>
              <a:rPr lang="en-US" sz="3200" dirty="0" smtClean="0"/>
              <a:t>Sorting/cleaning up Favorites ahead of time</a:t>
            </a:r>
          </a:p>
          <a:p>
            <a:pPr lvl="1">
              <a:buFont typeface="Wingdings" panose="05000000000000000000" pitchFamily="2" charset="2"/>
              <a:buChar char="Ø"/>
            </a:pPr>
            <a:r>
              <a:rPr lang="en-US" sz="3200" dirty="0" smtClean="0"/>
              <a:t>Take Advantage of your time in Stage</a:t>
            </a:r>
          </a:p>
        </p:txBody>
      </p:sp>
      <p:sp>
        <p:nvSpPr>
          <p:cNvPr id="7" name="TextBox 6"/>
          <p:cNvSpPr txBox="1"/>
          <p:nvPr/>
        </p:nvSpPr>
        <p:spPr>
          <a:xfrm>
            <a:off x="4544291" y="249382"/>
            <a:ext cx="7241309" cy="1661993"/>
          </a:xfrm>
          <a:prstGeom prst="rect">
            <a:avLst/>
          </a:prstGeom>
          <a:noFill/>
        </p:spPr>
        <p:txBody>
          <a:bodyPr wrap="square" rtlCol="0">
            <a:spAutoFit/>
          </a:bodyPr>
          <a:lstStyle/>
          <a:p>
            <a:pPr algn="ctr"/>
            <a:r>
              <a:rPr lang="en-US" u="sng" dirty="0" smtClean="0"/>
              <a:t>Question</a:t>
            </a:r>
            <a:endParaRPr lang="en-US" dirty="0"/>
          </a:p>
          <a:p>
            <a:pPr algn="ctr"/>
            <a:r>
              <a:rPr lang="en-US" sz="2800" b="1" dirty="0"/>
              <a:t>Share what fears or concerns you have about the upgrade to 9.2.</a:t>
            </a:r>
          </a:p>
          <a:p>
            <a:endParaRPr lang="en-US" sz="2800" dirty="0"/>
          </a:p>
        </p:txBody>
      </p:sp>
    </p:spTree>
    <p:extLst>
      <p:ext uri="{BB962C8B-B14F-4D97-AF65-F5344CB8AC3E}">
        <p14:creationId xmlns:p14="http://schemas.microsoft.com/office/powerpoint/2010/main" val="426024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idx="1"/>
          </p:nvPr>
        </p:nvSpPr>
        <p:spPr>
          <a:xfrm>
            <a:off x="838200" y="1825625"/>
            <a:ext cx="10515600" cy="4242666"/>
          </a:xfrm>
        </p:spPr>
        <p:txBody>
          <a:bodyPr>
            <a:normAutofit/>
          </a:bodyPr>
          <a:lstStyle/>
          <a:p>
            <a:pPr marL="0" indent="0" algn="ctr">
              <a:buNone/>
            </a:pPr>
            <a:r>
              <a:rPr lang="en-US" sz="3600" dirty="0" smtClean="0"/>
              <a:t>“</a:t>
            </a:r>
            <a:r>
              <a:rPr lang="en-US" sz="3600" i="1" dirty="0"/>
              <a:t>I </a:t>
            </a:r>
            <a:r>
              <a:rPr lang="en-US" sz="3600" i="1" dirty="0" smtClean="0"/>
              <a:t>[was] </a:t>
            </a:r>
            <a:r>
              <a:rPr lang="en-US" sz="3600" i="1" dirty="0"/>
              <a:t>so used to the old way I could find my way around fairly quickly. I am worried about being slowed down</a:t>
            </a:r>
            <a:r>
              <a:rPr lang="en-US" sz="3600" i="1" dirty="0" smtClean="0"/>
              <a:t>.</a:t>
            </a:r>
            <a:r>
              <a:rPr lang="en-US" sz="3600" dirty="0" smtClean="0"/>
              <a:t>”</a:t>
            </a:r>
          </a:p>
        </p:txBody>
      </p:sp>
      <p:sp>
        <p:nvSpPr>
          <p:cNvPr id="7" name="TextBox 6"/>
          <p:cNvSpPr txBox="1"/>
          <p:nvPr/>
        </p:nvSpPr>
        <p:spPr>
          <a:xfrm>
            <a:off x="4544291" y="249382"/>
            <a:ext cx="7241309" cy="1661993"/>
          </a:xfrm>
          <a:prstGeom prst="rect">
            <a:avLst/>
          </a:prstGeom>
          <a:noFill/>
        </p:spPr>
        <p:txBody>
          <a:bodyPr wrap="square" rtlCol="0">
            <a:spAutoFit/>
          </a:bodyPr>
          <a:lstStyle/>
          <a:p>
            <a:pPr algn="ctr"/>
            <a:r>
              <a:rPr lang="en-US" u="sng" dirty="0" smtClean="0"/>
              <a:t>Question</a:t>
            </a:r>
            <a:endParaRPr lang="en-US" dirty="0"/>
          </a:p>
          <a:p>
            <a:pPr algn="ctr"/>
            <a:r>
              <a:rPr lang="en-US" sz="2800" b="1" dirty="0"/>
              <a:t>Share what fears or concerns you have about the upgrade to 9.2.</a:t>
            </a:r>
          </a:p>
          <a:p>
            <a:endParaRPr lang="en-US" sz="2800" dirty="0"/>
          </a:p>
        </p:txBody>
      </p:sp>
      <p:sp>
        <p:nvSpPr>
          <p:cNvPr id="3" name="Rectangle 2"/>
          <p:cNvSpPr/>
          <p:nvPr/>
        </p:nvSpPr>
        <p:spPr>
          <a:xfrm>
            <a:off x="838200" y="3546188"/>
            <a:ext cx="10321290" cy="1446550"/>
          </a:xfrm>
          <a:prstGeom prst="rect">
            <a:avLst/>
          </a:prstGeom>
        </p:spPr>
        <p:txBody>
          <a:bodyPr wrap="square">
            <a:spAutoFit/>
          </a:bodyPr>
          <a:lstStyle/>
          <a:p>
            <a:pPr lvl="1">
              <a:buFont typeface="Wingdings" panose="05000000000000000000" pitchFamily="2" charset="2"/>
              <a:buChar char="Ø"/>
            </a:pPr>
            <a:r>
              <a:rPr lang="en-US" sz="3200" dirty="0" smtClean="0"/>
              <a:t>You can use the Classic View (for now) if you’re needing more time to transition.</a:t>
            </a:r>
          </a:p>
          <a:p>
            <a:pPr lvl="2">
              <a:buFont typeface="Wingdings" panose="05000000000000000000" pitchFamily="2" charset="2"/>
              <a:buChar char="Ø"/>
            </a:pPr>
            <a:r>
              <a:rPr lang="en-US" sz="2400" dirty="0" smtClean="0"/>
              <a:t>Oracle will cut off maintenance and likely remove this in the future.</a:t>
            </a:r>
            <a:endParaRPr lang="en-US" sz="2400" dirty="0"/>
          </a:p>
        </p:txBody>
      </p:sp>
    </p:spTree>
    <p:extLst>
      <p:ext uri="{BB962C8B-B14F-4D97-AF65-F5344CB8AC3E}">
        <p14:creationId xmlns:p14="http://schemas.microsoft.com/office/powerpoint/2010/main" val="10749533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7" name="TextBox 6"/>
          <p:cNvSpPr txBox="1"/>
          <p:nvPr/>
        </p:nvSpPr>
        <p:spPr>
          <a:xfrm>
            <a:off x="4483734" y="365125"/>
            <a:ext cx="5068339" cy="923330"/>
          </a:xfrm>
          <a:prstGeom prst="rect">
            <a:avLst/>
          </a:prstGeom>
          <a:noFill/>
        </p:spPr>
        <p:txBody>
          <a:bodyPr wrap="square" rtlCol="0">
            <a:spAutoFit/>
          </a:bodyPr>
          <a:lstStyle/>
          <a:p>
            <a:pPr algn="ctr"/>
            <a:r>
              <a:rPr lang="en-US" dirty="0"/>
              <a:t>“</a:t>
            </a:r>
            <a:r>
              <a:rPr lang="en-US" i="1" dirty="0"/>
              <a:t>I [was] so used to the old way I could find my way around fairly quickly. I am worried about being slowed down</a:t>
            </a:r>
            <a:r>
              <a:rPr lang="en-US" i="1" dirty="0" smtClean="0"/>
              <a:t>.</a:t>
            </a:r>
            <a:r>
              <a:rPr lang="en-US" dirty="0" smtClean="0"/>
              <a:t>”</a:t>
            </a:r>
            <a:endParaRPr lang="en-US" dirty="0"/>
          </a:p>
        </p:txBody>
      </p:sp>
      <p:pic>
        <p:nvPicPr>
          <p:cNvPr id="10" name="Picture 9"/>
          <p:cNvPicPr>
            <a:picLocks noChangeAspect="1"/>
          </p:cNvPicPr>
          <p:nvPr/>
        </p:nvPicPr>
        <p:blipFill>
          <a:blip r:embed="rId2"/>
          <a:stretch>
            <a:fillRect/>
          </a:stretch>
        </p:blipFill>
        <p:spPr>
          <a:xfrm>
            <a:off x="10388303" y="102235"/>
            <a:ext cx="1032933" cy="6102739"/>
          </a:xfrm>
          <a:prstGeom prst="rect">
            <a:avLst/>
          </a:prstGeom>
        </p:spPr>
      </p:pic>
      <p:cxnSp>
        <p:nvCxnSpPr>
          <p:cNvPr id="11" name="Straight Arrow Connector 10"/>
          <p:cNvCxnSpPr/>
          <p:nvPr/>
        </p:nvCxnSpPr>
        <p:spPr>
          <a:xfrm>
            <a:off x="9765812" y="5177703"/>
            <a:ext cx="818368" cy="41156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4" name="Content Placeholder 13"/>
          <p:cNvPicPr>
            <a:picLocks noGrp="1" noChangeAspect="1"/>
          </p:cNvPicPr>
          <p:nvPr>
            <p:ph idx="1"/>
          </p:nvPr>
        </p:nvPicPr>
        <p:blipFill>
          <a:blip r:embed="rId3"/>
          <a:stretch>
            <a:fillRect/>
          </a:stretch>
        </p:blipFill>
        <p:spPr>
          <a:xfrm>
            <a:off x="625622" y="1953578"/>
            <a:ext cx="9140190" cy="2978094"/>
          </a:xfrm>
          <a:prstGeom prst="rect">
            <a:avLst/>
          </a:prstGeom>
          <a:ln>
            <a:solidFill>
              <a:schemeClr val="accent1"/>
            </a:solidFill>
          </a:ln>
        </p:spPr>
      </p:pic>
      <p:sp>
        <p:nvSpPr>
          <p:cNvPr id="15" name="Rectangle 14"/>
          <p:cNvSpPr/>
          <p:nvPr/>
        </p:nvSpPr>
        <p:spPr>
          <a:xfrm>
            <a:off x="4892443" y="5091098"/>
            <a:ext cx="4659630" cy="461665"/>
          </a:xfrm>
          <a:prstGeom prst="rect">
            <a:avLst/>
          </a:prstGeom>
        </p:spPr>
        <p:txBody>
          <a:bodyPr wrap="square">
            <a:spAutoFit/>
          </a:bodyPr>
          <a:lstStyle/>
          <a:p>
            <a:pPr lvl="1" algn="ctr"/>
            <a:r>
              <a:rPr lang="en-US" sz="2400" dirty="0" smtClean="0"/>
              <a:t>Still no breadcrumbs!</a:t>
            </a:r>
            <a:endParaRPr lang="en-US" dirty="0"/>
          </a:p>
        </p:txBody>
      </p:sp>
    </p:spTree>
    <p:extLst>
      <p:ext uri="{BB962C8B-B14F-4D97-AF65-F5344CB8AC3E}">
        <p14:creationId xmlns:p14="http://schemas.microsoft.com/office/powerpoint/2010/main" val="25869226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idx="1"/>
          </p:nvPr>
        </p:nvSpPr>
        <p:spPr>
          <a:xfrm>
            <a:off x="838200" y="1825625"/>
            <a:ext cx="10515600" cy="4242666"/>
          </a:xfrm>
        </p:spPr>
        <p:txBody>
          <a:bodyPr>
            <a:normAutofit/>
          </a:bodyPr>
          <a:lstStyle/>
          <a:p>
            <a:pPr marL="0" indent="0" algn="ctr">
              <a:buNone/>
            </a:pPr>
            <a:r>
              <a:rPr lang="en-US" sz="3600" dirty="0" smtClean="0"/>
              <a:t>“</a:t>
            </a:r>
            <a:r>
              <a:rPr lang="en-US" i="1" dirty="0"/>
              <a:t>Change is not always the easiest to deal with, but, knowing where to look for processes and procedures, or who to contact if questions arise will alleviate some of the concerns I have going into it</a:t>
            </a:r>
            <a:r>
              <a:rPr lang="en-US" i="1" dirty="0" smtClean="0"/>
              <a:t>.</a:t>
            </a:r>
            <a:r>
              <a:rPr lang="en-US" dirty="0" smtClean="0"/>
              <a:t>”</a:t>
            </a:r>
            <a:endParaRPr lang="en-US" sz="3600" dirty="0" smtClean="0"/>
          </a:p>
          <a:p>
            <a:pPr lvl="1">
              <a:buFont typeface="Wingdings" panose="05000000000000000000" pitchFamily="2" charset="2"/>
              <a:buChar char="Ø"/>
            </a:pPr>
            <a:r>
              <a:rPr lang="en-US" sz="3200" dirty="0" smtClean="0"/>
              <a:t>Future Training Opportunities</a:t>
            </a:r>
          </a:p>
          <a:p>
            <a:pPr lvl="1">
              <a:buFont typeface="Wingdings" panose="05000000000000000000" pitchFamily="2" charset="2"/>
              <a:buChar char="Ø"/>
            </a:pPr>
            <a:r>
              <a:rPr lang="en-US" sz="3200" dirty="0" smtClean="0"/>
              <a:t>Updated documentation</a:t>
            </a:r>
          </a:p>
          <a:p>
            <a:pPr lvl="1">
              <a:buFont typeface="Wingdings" panose="05000000000000000000" pitchFamily="2" charset="2"/>
              <a:buChar char="Ø"/>
            </a:pPr>
            <a:r>
              <a:rPr lang="en-US" sz="3200" dirty="0"/>
              <a:t>Take Advantage of your time in </a:t>
            </a:r>
            <a:r>
              <a:rPr lang="en-US" sz="3200" dirty="0" smtClean="0"/>
              <a:t>Stage</a:t>
            </a:r>
            <a:endParaRPr lang="en-US" sz="3200" dirty="0"/>
          </a:p>
        </p:txBody>
      </p:sp>
      <p:sp>
        <p:nvSpPr>
          <p:cNvPr id="7" name="TextBox 6"/>
          <p:cNvSpPr txBox="1"/>
          <p:nvPr/>
        </p:nvSpPr>
        <p:spPr>
          <a:xfrm>
            <a:off x="4544291" y="249382"/>
            <a:ext cx="7241309" cy="1661993"/>
          </a:xfrm>
          <a:prstGeom prst="rect">
            <a:avLst/>
          </a:prstGeom>
          <a:noFill/>
        </p:spPr>
        <p:txBody>
          <a:bodyPr wrap="square" rtlCol="0">
            <a:spAutoFit/>
          </a:bodyPr>
          <a:lstStyle/>
          <a:p>
            <a:pPr algn="ctr"/>
            <a:r>
              <a:rPr lang="en-US" u="sng" dirty="0" smtClean="0"/>
              <a:t>Question</a:t>
            </a:r>
            <a:endParaRPr lang="en-US" dirty="0"/>
          </a:p>
          <a:p>
            <a:pPr algn="ctr"/>
            <a:r>
              <a:rPr lang="en-US" sz="2800" b="1" dirty="0"/>
              <a:t>Share what fears or concerns you have about the upgrade to 9.2.</a:t>
            </a:r>
          </a:p>
          <a:p>
            <a:endParaRPr lang="en-US" sz="2800" dirty="0"/>
          </a:p>
        </p:txBody>
      </p:sp>
      <p:pic>
        <p:nvPicPr>
          <p:cNvPr id="3" name="Picture 2" descr="Cuartillas de un ingeniero humanist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43297" y="4614951"/>
            <a:ext cx="2510503" cy="1588277"/>
          </a:xfrm>
          <a:prstGeom prst="rect">
            <a:avLst/>
          </a:prstGeom>
        </p:spPr>
      </p:pic>
    </p:spTree>
    <p:extLst>
      <p:ext uri="{BB962C8B-B14F-4D97-AF65-F5344CB8AC3E}">
        <p14:creationId xmlns:p14="http://schemas.microsoft.com/office/powerpoint/2010/main" val="46446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4" name="Content Placeholder 3"/>
          <p:cNvSpPr>
            <a:spLocks noGrp="1"/>
          </p:cNvSpPr>
          <p:nvPr>
            <p:ph idx="1"/>
          </p:nvPr>
        </p:nvSpPr>
        <p:spPr>
          <a:xfrm>
            <a:off x="838200" y="1825625"/>
            <a:ext cx="10515600" cy="4242666"/>
          </a:xfrm>
        </p:spPr>
        <p:txBody>
          <a:bodyPr>
            <a:normAutofit lnSpcReduction="10000"/>
          </a:bodyPr>
          <a:lstStyle/>
          <a:p>
            <a:pPr marL="0" indent="0" algn="ctr">
              <a:buNone/>
            </a:pPr>
            <a:r>
              <a:rPr lang="en-US" sz="3600" dirty="0" smtClean="0"/>
              <a:t>“</a:t>
            </a:r>
            <a:r>
              <a:rPr lang="en-US" sz="3600" i="1" dirty="0"/>
              <a:t>Students will have no idea how to navigate the system and they withdraw from our campus because they are </a:t>
            </a:r>
            <a:r>
              <a:rPr lang="en-US" sz="3600" i="1" dirty="0" smtClean="0"/>
              <a:t>frustrated</a:t>
            </a:r>
            <a:r>
              <a:rPr lang="en-US" sz="3600" dirty="0" smtClean="0"/>
              <a:t>.”</a:t>
            </a:r>
          </a:p>
          <a:p>
            <a:pPr lvl="1">
              <a:buFont typeface="Wingdings" panose="05000000000000000000" pitchFamily="2" charset="2"/>
              <a:buChar char="Ø"/>
            </a:pPr>
            <a:r>
              <a:rPr lang="en-US" sz="3200" dirty="0" smtClean="0"/>
              <a:t>Communication to students. Get the word out!</a:t>
            </a:r>
          </a:p>
          <a:p>
            <a:pPr lvl="2">
              <a:buFont typeface="Wingdings" panose="05000000000000000000" pitchFamily="2" charset="2"/>
              <a:buChar char="Ø"/>
            </a:pPr>
            <a:r>
              <a:rPr lang="en-US" sz="2800" dirty="0" smtClean="0"/>
              <a:t>CTS Providing: </a:t>
            </a:r>
          </a:p>
          <a:p>
            <a:pPr lvl="3">
              <a:buFont typeface="Wingdings" panose="05000000000000000000" pitchFamily="2" charset="2"/>
              <a:buChar char="Ø"/>
            </a:pPr>
            <a:r>
              <a:rPr lang="en-US" sz="2600" dirty="0" smtClean="0"/>
              <a:t>Boilerplate Templates</a:t>
            </a:r>
          </a:p>
          <a:p>
            <a:pPr lvl="3">
              <a:buFont typeface="Wingdings" panose="05000000000000000000" pitchFamily="2" charset="2"/>
              <a:buChar char="Ø"/>
            </a:pPr>
            <a:r>
              <a:rPr lang="en-US" sz="2600" dirty="0" smtClean="0"/>
              <a:t>Recorded Videos</a:t>
            </a:r>
          </a:p>
          <a:p>
            <a:pPr lvl="1">
              <a:buFont typeface="Wingdings" panose="05000000000000000000" pitchFamily="2" charset="2"/>
              <a:buChar char="Ø"/>
            </a:pPr>
            <a:r>
              <a:rPr lang="en-US" sz="3200" dirty="0" smtClean="0"/>
              <a:t>Update </a:t>
            </a:r>
            <a:r>
              <a:rPr lang="en-US" sz="3200" dirty="0" err="1" smtClean="0"/>
              <a:t>CommGen</a:t>
            </a:r>
            <a:r>
              <a:rPr lang="en-US" sz="3200" dirty="0" smtClean="0"/>
              <a:t> templates</a:t>
            </a:r>
          </a:p>
          <a:p>
            <a:pPr lvl="1">
              <a:buFont typeface="Wingdings" panose="05000000000000000000" pitchFamily="2" charset="2"/>
              <a:buChar char="Ø"/>
            </a:pPr>
            <a:r>
              <a:rPr lang="en-US" sz="3200" dirty="0"/>
              <a:t>Take Advantage of your time in Stage</a:t>
            </a:r>
          </a:p>
          <a:p>
            <a:pPr marL="457200" lvl="1" indent="0">
              <a:buNone/>
            </a:pPr>
            <a:endParaRPr lang="en-US" sz="3200" dirty="0" smtClean="0"/>
          </a:p>
          <a:p>
            <a:pPr lvl="1">
              <a:buFont typeface="Wingdings" panose="05000000000000000000" pitchFamily="2" charset="2"/>
              <a:buChar char="Ø"/>
            </a:pPr>
            <a:endParaRPr lang="en-US" sz="3200" dirty="0" smtClean="0"/>
          </a:p>
        </p:txBody>
      </p:sp>
      <p:sp>
        <p:nvSpPr>
          <p:cNvPr id="7" name="TextBox 6"/>
          <p:cNvSpPr txBox="1"/>
          <p:nvPr/>
        </p:nvSpPr>
        <p:spPr>
          <a:xfrm>
            <a:off x="4544291" y="249382"/>
            <a:ext cx="7241309" cy="1661993"/>
          </a:xfrm>
          <a:prstGeom prst="rect">
            <a:avLst/>
          </a:prstGeom>
          <a:noFill/>
        </p:spPr>
        <p:txBody>
          <a:bodyPr wrap="square" rtlCol="0">
            <a:spAutoFit/>
          </a:bodyPr>
          <a:lstStyle/>
          <a:p>
            <a:pPr algn="ctr"/>
            <a:r>
              <a:rPr lang="en-US" u="sng" dirty="0" smtClean="0"/>
              <a:t>Question</a:t>
            </a:r>
            <a:endParaRPr lang="en-US" dirty="0"/>
          </a:p>
          <a:p>
            <a:pPr algn="ctr"/>
            <a:r>
              <a:rPr lang="en-US" sz="2800" b="1" dirty="0"/>
              <a:t>Share what fears or concerns you have about the upgrade to 9.2.</a:t>
            </a:r>
          </a:p>
          <a:p>
            <a:endParaRPr lang="en-US" sz="2800" dirty="0"/>
          </a:p>
        </p:txBody>
      </p:sp>
      <p:pic>
        <p:nvPicPr>
          <p:cNvPr id="3" name="Picture 2" descr="AUZ FINDS ISP LIABILITY IN PIRACY CASE - The IPKa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0522" y="4312504"/>
            <a:ext cx="2042114" cy="2042114"/>
          </a:xfrm>
          <a:prstGeom prst="rect">
            <a:avLst/>
          </a:prstGeom>
        </p:spPr>
      </p:pic>
    </p:spTree>
    <p:extLst>
      <p:ext uri="{BB962C8B-B14F-4D97-AF65-F5344CB8AC3E}">
        <p14:creationId xmlns:p14="http://schemas.microsoft.com/office/powerpoint/2010/main" val="385187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par>
                          <p:cTn id="23" fill="hold">
                            <p:stCondLst>
                              <p:cond delay="0"/>
                            </p:stCondLst>
                            <p:childTnLst>
                              <p:par>
                                <p:cTn id="24" presetID="2" presetClass="entr" presetSubtype="4" fill="hold" nodeType="afterEffect">
                                  <p:stCondLst>
                                    <p:cond delay="100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3377" y="3069111"/>
            <a:ext cx="10686473" cy="1323439"/>
          </a:xfrm>
          <a:prstGeom prst="rect">
            <a:avLst/>
          </a:prstGeom>
          <a:noFill/>
        </p:spPr>
        <p:txBody>
          <a:bodyPr wrap="square" rtlCol="0">
            <a:spAutoFit/>
          </a:bodyPr>
          <a:lstStyle/>
          <a:p>
            <a:pPr algn="ctr"/>
            <a:r>
              <a:rPr lang="en-US" sz="4000" dirty="0" smtClean="0">
                <a:solidFill>
                  <a:schemeClr val="accent6">
                    <a:lumMod val="75000"/>
                  </a:schemeClr>
                </a:solidFill>
              </a:rPr>
              <a:t>How are you going to communicate this information?</a:t>
            </a:r>
            <a:endParaRPr lang="en-US" sz="4000" dirty="0">
              <a:solidFill>
                <a:schemeClr val="accent6">
                  <a:lumMod val="75000"/>
                </a:schemeClr>
              </a:solidFill>
            </a:endParaRPr>
          </a:p>
        </p:txBody>
      </p:sp>
      <p:sp>
        <p:nvSpPr>
          <p:cNvPr id="5" name="TextBox 4"/>
          <p:cNvSpPr txBox="1"/>
          <p:nvPr/>
        </p:nvSpPr>
        <p:spPr>
          <a:xfrm>
            <a:off x="503378" y="2140857"/>
            <a:ext cx="10686473" cy="707886"/>
          </a:xfrm>
          <a:prstGeom prst="rect">
            <a:avLst/>
          </a:prstGeom>
          <a:noFill/>
        </p:spPr>
        <p:txBody>
          <a:bodyPr wrap="square" rtlCol="0">
            <a:spAutoFit/>
          </a:bodyPr>
          <a:lstStyle/>
          <a:p>
            <a:pPr algn="ctr"/>
            <a:r>
              <a:rPr lang="en-US" sz="4000" dirty="0" smtClean="0"/>
              <a:t>What information do they need to know?</a:t>
            </a:r>
            <a:endParaRPr lang="en-US" sz="4000" dirty="0"/>
          </a:p>
        </p:txBody>
      </p:sp>
      <p:sp>
        <p:nvSpPr>
          <p:cNvPr id="6" name="TextBox 5"/>
          <p:cNvSpPr txBox="1"/>
          <p:nvPr/>
        </p:nvSpPr>
        <p:spPr>
          <a:xfrm>
            <a:off x="503379" y="4612918"/>
            <a:ext cx="10686473" cy="707886"/>
          </a:xfrm>
          <a:prstGeom prst="rect">
            <a:avLst/>
          </a:prstGeom>
          <a:noFill/>
        </p:spPr>
        <p:txBody>
          <a:bodyPr wrap="square" rtlCol="0">
            <a:spAutoFit/>
          </a:bodyPr>
          <a:lstStyle/>
          <a:p>
            <a:pPr algn="ctr"/>
            <a:r>
              <a:rPr lang="en-US" sz="4000" dirty="0" smtClean="0">
                <a:solidFill>
                  <a:schemeClr val="bg1">
                    <a:lumMod val="50000"/>
                  </a:schemeClr>
                </a:solidFill>
              </a:rPr>
              <a:t>When do they need to know it?</a:t>
            </a:r>
            <a:endParaRPr lang="en-US" sz="4000" dirty="0">
              <a:solidFill>
                <a:schemeClr val="bg1">
                  <a:lumMod val="50000"/>
                </a:schemeClr>
              </a:solidFill>
            </a:endParaRPr>
          </a:p>
        </p:txBody>
      </p:sp>
      <p:sp>
        <p:nvSpPr>
          <p:cNvPr id="7" name="TextBox 6"/>
          <p:cNvSpPr txBox="1"/>
          <p:nvPr/>
        </p:nvSpPr>
        <p:spPr>
          <a:xfrm>
            <a:off x="655781" y="1212603"/>
            <a:ext cx="10686473" cy="707886"/>
          </a:xfrm>
          <a:prstGeom prst="rect">
            <a:avLst/>
          </a:prstGeom>
          <a:noFill/>
        </p:spPr>
        <p:txBody>
          <a:bodyPr wrap="square" rtlCol="0">
            <a:spAutoFit/>
          </a:bodyPr>
          <a:lstStyle/>
          <a:p>
            <a:pPr algn="ctr"/>
            <a:r>
              <a:rPr lang="en-US" sz="4000" dirty="0" smtClean="0">
                <a:solidFill>
                  <a:schemeClr val="accent4"/>
                </a:solidFill>
              </a:rPr>
              <a:t>Who needs to know about the 9.2 upgrade?</a:t>
            </a:r>
            <a:endParaRPr lang="en-US" sz="4000" dirty="0">
              <a:solidFill>
                <a:schemeClr val="accent4"/>
              </a:solidFill>
            </a:endParaRPr>
          </a:p>
        </p:txBody>
      </p:sp>
    </p:spTree>
    <p:extLst>
      <p:ext uri="{BB962C8B-B14F-4D97-AF65-F5344CB8AC3E}">
        <p14:creationId xmlns:p14="http://schemas.microsoft.com/office/powerpoint/2010/main" val="3165914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ctr"/>
            <a:r>
              <a:rPr lang="en-US" dirty="0" smtClean="0"/>
              <a:t>Questions?</a:t>
            </a:r>
            <a:endParaRPr lang="en-US" dirty="0"/>
          </a:p>
        </p:txBody>
      </p:sp>
    </p:spTree>
    <p:extLst>
      <p:ext uri="{BB962C8B-B14F-4D97-AF65-F5344CB8AC3E}">
        <p14:creationId xmlns:p14="http://schemas.microsoft.com/office/powerpoint/2010/main" val="19305833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Campus Solutions 9.2 Upgrade Page</a:t>
            </a:r>
          </a:p>
          <a:p>
            <a:pPr lvl="1"/>
            <a:r>
              <a:rPr lang="en-US" dirty="0" smtClean="0"/>
              <a:t>Glossary</a:t>
            </a:r>
          </a:p>
          <a:p>
            <a:pPr lvl="1"/>
            <a:r>
              <a:rPr lang="en-US" dirty="0" smtClean="0"/>
              <a:t>Timeline</a:t>
            </a:r>
          </a:p>
          <a:p>
            <a:pPr lvl="1"/>
            <a:r>
              <a:rPr lang="en-US" dirty="0" smtClean="0"/>
              <a:t>Videos</a:t>
            </a:r>
          </a:p>
          <a:p>
            <a:r>
              <a:rPr lang="en-US" dirty="0" smtClean="0"/>
              <a:t>Campus Solutions Training &amp; Documentation Page</a:t>
            </a:r>
          </a:p>
          <a:p>
            <a:pPr lvl="1"/>
            <a:r>
              <a:rPr lang="en-US" dirty="0" smtClean="0"/>
              <a:t>Job Aids</a:t>
            </a:r>
          </a:p>
          <a:p>
            <a:pPr lvl="1"/>
            <a:r>
              <a:rPr lang="en-US" dirty="0" smtClean="0"/>
              <a:t>FA Processing Documentation</a:t>
            </a:r>
          </a:p>
          <a:p>
            <a:r>
              <a:rPr lang="en-US" dirty="0" smtClean="0"/>
              <a:t>Campus Solution Blue Page</a:t>
            </a:r>
          </a:p>
          <a:p>
            <a:pPr lvl="1"/>
            <a:r>
              <a:rPr lang="en-US" dirty="0" smtClean="0"/>
              <a:t>Updated links to environments</a:t>
            </a:r>
            <a:endParaRPr lang="en-US" dirty="0"/>
          </a:p>
        </p:txBody>
      </p:sp>
      <p:sp>
        <p:nvSpPr>
          <p:cNvPr id="4" name="TextBox 3"/>
          <p:cNvSpPr txBox="1"/>
          <p:nvPr/>
        </p:nvSpPr>
        <p:spPr>
          <a:xfrm>
            <a:off x="3048001" y="2476659"/>
            <a:ext cx="8789586" cy="369332"/>
          </a:xfrm>
          <a:prstGeom prst="rect">
            <a:avLst/>
          </a:prstGeom>
          <a:noFill/>
        </p:spPr>
        <p:txBody>
          <a:bodyPr wrap="none" rtlCol="0">
            <a:spAutoFit/>
          </a:bodyPr>
          <a:lstStyle/>
          <a:p>
            <a:r>
              <a:rPr lang="en-US" dirty="0">
                <a:hlinkClick r:id="rId2"/>
              </a:rPr>
              <a:t>http://cts.ndus.edu/sits-departments/connectnd/campus-solutions/upgrade-to-cs-9-2</a:t>
            </a:r>
            <a:r>
              <a:rPr lang="en-US" dirty="0" smtClean="0">
                <a:hlinkClick r:id="rId2"/>
              </a:rPr>
              <a:t>/</a:t>
            </a:r>
            <a:r>
              <a:rPr lang="en-US" dirty="0" smtClean="0"/>
              <a:t> </a:t>
            </a:r>
            <a:endParaRPr lang="en-US" dirty="0"/>
          </a:p>
        </p:txBody>
      </p:sp>
      <p:sp>
        <p:nvSpPr>
          <p:cNvPr id="5" name="Rectangle 4"/>
          <p:cNvSpPr/>
          <p:nvPr/>
        </p:nvSpPr>
        <p:spPr>
          <a:xfrm>
            <a:off x="3048001" y="4001294"/>
            <a:ext cx="9993745" cy="338554"/>
          </a:xfrm>
          <a:prstGeom prst="rect">
            <a:avLst/>
          </a:prstGeom>
        </p:spPr>
        <p:txBody>
          <a:bodyPr wrap="square">
            <a:spAutoFit/>
          </a:bodyPr>
          <a:lstStyle/>
          <a:p>
            <a:r>
              <a:rPr lang="en-US" sz="1600" dirty="0">
                <a:hlinkClick r:id="rId3"/>
              </a:rPr>
              <a:t>http://cts.ndus.edu/sits-departments/connectnd/campus-solutions/training-documentation</a:t>
            </a:r>
            <a:r>
              <a:rPr lang="en-US" sz="1600" dirty="0" smtClean="0">
                <a:hlinkClick r:id="rId3"/>
              </a:rPr>
              <a:t>/</a:t>
            </a:r>
            <a:r>
              <a:rPr lang="en-US" sz="1600" dirty="0" smtClean="0"/>
              <a:t> </a:t>
            </a:r>
            <a:endParaRPr lang="en-US" sz="1600" dirty="0"/>
          </a:p>
        </p:txBody>
      </p:sp>
      <p:sp>
        <p:nvSpPr>
          <p:cNvPr id="6" name="Rectangle 5"/>
          <p:cNvSpPr/>
          <p:nvPr/>
        </p:nvSpPr>
        <p:spPr>
          <a:xfrm>
            <a:off x="3048001" y="5599653"/>
            <a:ext cx="8386618" cy="369332"/>
          </a:xfrm>
          <a:prstGeom prst="rect">
            <a:avLst/>
          </a:prstGeom>
        </p:spPr>
        <p:txBody>
          <a:bodyPr wrap="square">
            <a:spAutoFit/>
          </a:bodyPr>
          <a:lstStyle/>
          <a:p>
            <a:r>
              <a:rPr lang="en-US" dirty="0">
                <a:hlinkClick r:id="rId4"/>
              </a:rPr>
              <a:t>https://</a:t>
            </a:r>
            <a:r>
              <a:rPr lang="en-US" dirty="0" smtClean="0">
                <a:hlinkClick r:id="rId4"/>
              </a:rPr>
              <a:t>webapps.ndus.edu/systems/campus-solutions-links.php</a:t>
            </a:r>
            <a:r>
              <a:rPr lang="en-US" dirty="0" smtClean="0"/>
              <a:t> </a:t>
            </a:r>
            <a:endParaRPr lang="en-US" dirty="0"/>
          </a:p>
        </p:txBody>
      </p:sp>
    </p:spTree>
    <p:extLst>
      <p:ext uri="{BB962C8B-B14F-4D97-AF65-F5344CB8AC3E}">
        <p14:creationId xmlns:p14="http://schemas.microsoft.com/office/powerpoint/2010/main" val="25950116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smtClean="0"/>
              <a:t>Please complete our post-survey!</a:t>
            </a:r>
            <a:endParaRPr lang="en-US" sz="4000" dirty="0"/>
          </a:p>
        </p:txBody>
      </p:sp>
      <p:sp>
        <p:nvSpPr>
          <p:cNvPr id="7" name="Content Placeholder 6"/>
          <p:cNvSpPr>
            <a:spLocks noGrp="1"/>
          </p:cNvSpPr>
          <p:nvPr>
            <p:ph sz="half" idx="2"/>
          </p:nvPr>
        </p:nvSpPr>
        <p:spPr/>
        <p:txBody>
          <a:bodyPr>
            <a:normAutofit/>
          </a:bodyPr>
          <a:lstStyle/>
          <a:p>
            <a:pPr marL="0" indent="0" algn="ctr">
              <a:buNone/>
            </a:pPr>
            <a:r>
              <a:rPr lang="en-US" sz="4000" dirty="0"/>
              <a:t>8</a:t>
            </a:r>
            <a:r>
              <a:rPr lang="en-US" sz="4000" dirty="0" smtClean="0"/>
              <a:t> questions that help tell us how we did!</a:t>
            </a:r>
          </a:p>
          <a:p>
            <a:pPr marL="0" indent="0" algn="ctr">
              <a:buNone/>
            </a:pPr>
            <a:endParaRPr lang="en-US" sz="4000" dirty="0"/>
          </a:p>
          <a:p>
            <a:pPr marL="0" indent="0" algn="ctr">
              <a:buNone/>
            </a:pPr>
            <a:r>
              <a:rPr lang="en-US" sz="4000" dirty="0" smtClean="0"/>
              <a:t>Using a QR reader scan this image and complete the Microsoft Form. </a:t>
            </a:r>
            <a:endParaRPr lang="en-US" sz="4000" dirty="0"/>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3331" y="1825625"/>
            <a:ext cx="4351338" cy="4351338"/>
          </a:xfrm>
        </p:spPr>
      </p:pic>
    </p:spTree>
    <p:extLst>
      <p:ext uri="{BB962C8B-B14F-4D97-AF65-F5344CB8AC3E}">
        <p14:creationId xmlns:p14="http://schemas.microsoft.com/office/powerpoint/2010/main" val="3735064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A5A5A5"/>
      </a:lt2>
      <a:accent1>
        <a:srgbClr val="92D050"/>
      </a:accent1>
      <a:accent2>
        <a:srgbClr val="E2EFD9"/>
      </a:accent2>
      <a:accent3>
        <a:srgbClr val="A5A5A5"/>
      </a:accent3>
      <a:accent4>
        <a:srgbClr val="0070C0"/>
      </a:accent4>
      <a:accent5>
        <a:srgbClr val="4472C4"/>
      </a:accent5>
      <a:accent6>
        <a:srgbClr val="70AD47"/>
      </a:accent6>
      <a:hlink>
        <a:srgbClr val="0563C1"/>
      </a:hlink>
      <a:folHlink>
        <a:srgbClr val="538135"/>
      </a:folHlink>
    </a:clrScheme>
    <a:fontScheme name="Custom 1">
      <a:majorFont>
        <a:latin typeface="Franklin Gothic Heav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9AD8EE2-49A5-41DD-A065-3D007E695F39}" vid="{941001B2-798F-4966-89E0-91B42FBFE3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Lunch&amp;Learn Template</Template>
  <TotalTime>561</TotalTime>
  <Words>1602</Words>
  <Application>Microsoft Office PowerPoint</Application>
  <PresentationFormat>Widescreen</PresentationFormat>
  <Paragraphs>263</Paragraphs>
  <Slides>39</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Franklin Gothic Heavy</vt:lpstr>
      <vt:lpstr>Wingdings</vt:lpstr>
      <vt:lpstr>Office Theme</vt:lpstr>
      <vt:lpstr>Did you complete our pre-session survey?</vt:lpstr>
      <vt:lpstr>9.2 PeopleSoft Demo</vt:lpstr>
      <vt:lpstr>Agenda</vt:lpstr>
      <vt:lpstr>Disclaimer</vt:lpstr>
      <vt:lpstr>Introduction to 9.2</vt:lpstr>
      <vt:lpstr>Survey Says:</vt:lpstr>
      <vt:lpstr>What is 9.2?</vt:lpstr>
      <vt:lpstr>Survey Says:</vt:lpstr>
      <vt:lpstr>Why are we upgrading to 9.2?</vt:lpstr>
      <vt:lpstr>When are we upgrading to 9.2?</vt:lpstr>
      <vt:lpstr>Important Language</vt:lpstr>
      <vt:lpstr>Common Verbiage</vt:lpstr>
      <vt:lpstr>Common Verbiage</vt:lpstr>
      <vt:lpstr>Common Verbiage</vt:lpstr>
      <vt:lpstr>Common Verbiage</vt:lpstr>
      <vt:lpstr>Common Verbiage</vt:lpstr>
      <vt:lpstr>Navigating</vt:lpstr>
      <vt:lpstr>Survey Says:</vt:lpstr>
      <vt:lpstr>Navigating with Favorites in 9.2</vt:lpstr>
      <vt:lpstr>Demo</vt:lpstr>
      <vt:lpstr>Navigating with the Navigator</vt:lpstr>
      <vt:lpstr>Demo</vt:lpstr>
      <vt:lpstr>Navigating with Homepages in 9.2</vt:lpstr>
      <vt:lpstr>Campus Solutions Administrator Homepage</vt:lpstr>
      <vt:lpstr>Demo</vt:lpstr>
      <vt:lpstr>The Student Experience</vt:lpstr>
      <vt:lpstr>The Student Experience</vt:lpstr>
      <vt:lpstr>The Student Experience &amp; Financial Aid</vt:lpstr>
      <vt:lpstr>Demo</vt:lpstr>
      <vt:lpstr>Open Conversation</vt:lpstr>
      <vt:lpstr>Survey Says:</vt:lpstr>
      <vt:lpstr>Survey Says:</vt:lpstr>
      <vt:lpstr>Survey Says:</vt:lpstr>
      <vt:lpstr>Survey Says:</vt:lpstr>
      <vt:lpstr>Survey Says:</vt:lpstr>
      <vt:lpstr>PowerPoint Presentation</vt:lpstr>
      <vt:lpstr>Questions?</vt:lpstr>
      <vt:lpstr>Resources</vt:lpstr>
      <vt:lpstr>Please complete our post-survey!</vt:lpstr>
    </vt:vector>
  </TitlesOfParts>
  <Company>NDUS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Tangsrud, Crystal</dc:creator>
  <cp:lastModifiedBy>Tangsrud, Crystal</cp:lastModifiedBy>
  <cp:revision>48</cp:revision>
  <dcterms:created xsi:type="dcterms:W3CDTF">2019-03-25T19:14:45Z</dcterms:created>
  <dcterms:modified xsi:type="dcterms:W3CDTF">2019-04-02T20:25:31Z</dcterms:modified>
</cp:coreProperties>
</file>