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1" r:id="rId2"/>
    <p:sldId id="256" r:id="rId3"/>
    <p:sldId id="257" r:id="rId4"/>
    <p:sldId id="258" r:id="rId5"/>
    <p:sldId id="259" r:id="rId6"/>
    <p:sldId id="260" r:id="rId7"/>
    <p:sldId id="266" r:id="rId8"/>
    <p:sldId id="261" r:id="rId9"/>
    <p:sldId id="262" r:id="rId10"/>
    <p:sldId id="264" r:id="rId11"/>
    <p:sldId id="282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65" r:id="rId2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abauer@ndus.edu" TargetMode="External"/><Relationship Id="rId2" Type="http://schemas.openxmlformats.org/officeDocument/2006/relationships/hyperlink" Target="mailto:kellingson@ndus.edu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70C8D-D7AC-449C-BFD2-01571D6F0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9877" y="2000738"/>
            <a:ext cx="7914126" cy="2050098"/>
          </a:xfrm>
        </p:spPr>
        <p:txBody>
          <a:bodyPr/>
          <a:lstStyle/>
          <a:p>
            <a:r>
              <a:rPr lang="en-US" sz="6000" b="1" dirty="0"/>
              <a:t>2019 NDASFAA Conference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6B8432-087B-4F50-B8DC-CF0A185215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NDUS Financial Aid Presentation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April 4, 2019</a:t>
            </a:r>
          </a:p>
        </p:txBody>
      </p:sp>
    </p:spTree>
    <p:extLst>
      <p:ext uri="{BB962C8B-B14F-4D97-AF65-F5344CB8AC3E}">
        <p14:creationId xmlns:p14="http://schemas.microsoft.com/office/powerpoint/2010/main" val="244967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9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11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2D5350-D2BD-4162-940B-E21DB0AE4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5" y="1282701"/>
            <a:ext cx="5096060" cy="4307148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b="1" dirty="0"/>
              <a:t>North Dakota State Grant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1120" y="2876315"/>
            <a:ext cx="3602567" cy="1096899"/>
          </a:xfrm>
        </p:spPr>
        <p:txBody>
          <a:bodyPr anchor="ctr">
            <a:noAutofit/>
          </a:bodyPr>
          <a:lstStyle/>
          <a:p>
            <a:pPr algn="l"/>
            <a:r>
              <a:rPr lang="en-US" sz="3600" dirty="0">
                <a:solidFill>
                  <a:srgbClr val="FFFFFF"/>
                </a:solidFill>
              </a:rPr>
              <a:t>State Methodology</a:t>
            </a:r>
          </a:p>
        </p:txBody>
      </p:sp>
    </p:spTree>
    <p:extLst>
      <p:ext uri="{BB962C8B-B14F-4D97-AF65-F5344CB8AC3E}">
        <p14:creationId xmlns:p14="http://schemas.microsoft.com/office/powerpoint/2010/main" val="2175802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966CA-6E22-4C9C-A348-AB1E66C43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What is “state methodology” and why did processes change?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Autofit/>
          </a:bodyPr>
          <a:lstStyle/>
          <a:p>
            <a:r>
              <a:rPr lang="en-US" sz="2400" dirty="0"/>
              <a:t>2019 Legislative Assembly </a:t>
            </a:r>
          </a:p>
          <a:p>
            <a:pPr lvl="1"/>
            <a:r>
              <a:rPr lang="en-US" sz="2400" dirty="0"/>
              <a:t>SB2202 – Eliminates the displacement of the state grant award because of other state, institutional, public or private funds received.  </a:t>
            </a:r>
          </a:p>
          <a:p>
            <a:pPr lvl="1"/>
            <a:r>
              <a:rPr lang="en-US" sz="2400" dirty="0"/>
              <a:t>New “state methodology” –VS- federal methodology for calculation.</a:t>
            </a:r>
          </a:p>
          <a:p>
            <a:pPr lvl="1"/>
            <a:r>
              <a:rPr lang="en-US" sz="2400" dirty="0"/>
              <a:t>Transparency in awarding for students and families as they prepare for college. </a:t>
            </a:r>
          </a:p>
          <a:p>
            <a:pPr lvl="1"/>
            <a:r>
              <a:rPr lang="en-US" sz="2400" dirty="0"/>
              <a:t>Begins with the 2019-20 awards.  </a:t>
            </a:r>
          </a:p>
        </p:txBody>
      </p:sp>
    </p:spTree>
    <p:extLst>
      <p:ext uri="{BB962C8B-B14F-4D97-AF65-F5344CB8AC3E}">
        <p14:creationId xmlns:p14="http://schemas.microsoft.com/office/powerpoint/2010/main" val="1839412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F2126-687D-4C30-9754-590C87EC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ND State Grant – Student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8C80C-D801-48D3-A523-F2A1B593E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690777"/>
            <a:ext cx="9010130" cy="4350584"/>
          </a:xfrm>
        </p:spPr>
        <p:txBody>
          <a:bodyPr>
            <a:normAutofit/>
          </a:bodyPr>
          <a:lstStyle/>
          <a:p>
            <a:r>
              <a:rPr lang="en-US" sz="2000" b="1" u="sng" dirty="0"/>
              <a:t>NDUS</a:t>
            </a:r>
            <a:r>
              <a:rPr lang="en-US" sz="2000" u="sng" dirty="0"/>
              <a:t> Evaluation</a:t>
            </a:r>
          </a:p>
          <a:p>
            <a:pPr lvl="1"/>
            <a:r>
              <a:rPr lang="en-US" sz="2000" dirty="0"/>
              <a:t>FAFSA required annually.</a:t>
            </a:r>
          </a:p>
          <a:p>
            <a:pPr lvl="1"/>
            <a:r>
              <a:rPr lang="en-US" sz="2000" dirty="0"/>
              <a:t>EFC required for consideration – “rejected” ISIRs will not process</a:t>
            </a:r>
          </a:p>
          <a:p>
            <a:pPr lvl="2"/>
            <a:r>
              <a:rPr lang="en-US" sz="2000" dirty="0"/>
              <a:t>Eligible recipients must meet all Title IV eligibility criteria, including C-flag resolution.</a:t>
            </a:r>
          </a:p>
          <a:p>
            <a:pPr lvl="1"/>
            <a:r>
              <a:rPr lang="en-US" sz="2000" dirty="0"/>
              <a:t>ND resident?</a:t>
            </a:r>
          </a:p>
          <a:p>
            <a:pPr lvl="1"/>
            <a:r>
              <a:rPr lang="en-US" sz="2000" dirty="0"/>
              <a:t>ND high school diploma or GED from ND?</a:t>
            </a:r>
          </a:p>
          <a:p>
            <a:pPr lvl="1"/>
            <a:r>
              <a:rPr lang="en-US" sz="2000" dirty="0"/>
              <a:t>Eligible ND college?</a:t>
            </a:r>
          </a:p>
          <a:p>
            <a:pPr lvl="1"/>
            <a:r>
              <a:rPr lang="en-US" sz="2000" dirty="0"/>
              <a:t>Selective Service indicator “Y”?</a:t>
            </a:r>
          </a:p>
          <a:p>
            <a:pPr lvl="1"/>
            <a:r>
              <a:rPr lang="en-US" sz="2000" dirty="0"/>
              <a:t>Citizenship?</a:t>
            </a:r>
          </a:p>
          <a:p>
            <a:pPr marL="1371600" lvl="3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09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F2126-687D-4C30-9754-590C87EC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ND State Grant – Student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8C80C-D801-48D3-A523-F2A1B593E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305169"/>
            <a:ext cx="9010130" cy="5111262"/>
          </a:xfrm>
        </p:spPr>
        <p:txBody>
          <a:bodyPr>
            <a:normAutofit/>
          </a:bodyPr>
          <a:lstStyle/>
          <a:p>
            <a:r>
              <a:rPr lang="en-US" sz="2000" b="1" u="sng" dirty="0"/>
              <a:t>NDUS</a:t>
            </a:r>
            <a:r>
              <a:rPr lang="en-US" sz="2000" u="sng" dirty="0"/>
              <a:t> Evaluation continued</a:t>
            </a:r>
          </a:p>
          <a:p>
            <a:pPr lvl="1"/>
            <a:r>
              <a:rPr lang="en-US" sz="2000" dirty="0"/>
              <a:t>Undergraduate student?</a:t>
            </a:r>
          </a:p>
          <a:p>
            <a:pPr lvl="1"/>
            <a:r>
              <a:rPr lang="en-US" sz="2000" dirty="0"/>
              <a:t>Not received 1</a:t>
            </a:r>
            <a:r>
              <a:rPr lang="en-US" sz="2000" baseline="30000" dirty="0"/>
              <a:t>st</a:t>
            </a:r>
            <a:r>
              <a:rPr lang="en-US" sz="2000" dirty="0"/>
              <a:t> bachelor’s degree? </a:t>
            </a:r>
            <a:r>
              <a:rPr lang="en-US" sz="1500" dirty="0"/>
              <a:t>(2</a:t>
            </a:r>
            <a:r>
              <a:rPr lang="en-US" sz="1500" baseline="30000" dirty="0"/>
              <a:t>nd</a:t>
            </a:r>
            <a:r>
              <a:rPr lang="en-US" sz="1500" dirty="0"/>
              <a:t> bachelor’s degree, teaching credential or graduate/professional = NOT eligible)</a:t>
            </a:r>
          </a:p>
          <a:p>
            <a:pPr lvl="1"/>
            <a:r>
              <a:rPr lang="en-US" sz="2000" dirty="0"/>
              <a:t>No default on NSLDS match?</a:t>
            </a:r>
          </a:p>
          <a:p>
            <a:pPr lvl="1"/>
            <a:r>
              <a:rPr lang="en-US" sz="2000" dirty="0"/>
              <a:t>LEU less than equivalency of 8 “full time” semesters?</a:t>
            </a:r>
          </a:p>
          <a:p>
            <a:pPr lvl="1"/>
            <a:r>
              <a:rPr lang="en-US" sz="2000" dirty="0"/>
              <a:t>Unmet need based on NDUS formula?</a:t>
            </a:r>
          </a:p>
          <a:p>
            <a:pPr lvl="1"/>
            <a:r>
              <a:rPr lang="en-US" sz="2000" dirty="0"/>
              <a:t>Application deadline (date awards are issued by NDUS)?</a:t>
            </a:r>
          </a:p>
          <a:p>
            <a:pPr lvl="1"/>
            <a:r>
              <a:rPr lang="en-US" sz="2000" dirty="0"/>
              <a:t>Verification – does not prevent the NDUS evaluation, however, a disbursement HOLD is placed on the student’s award.</a:t>
            </a:r>
            <a:endParaRPr lang="en-US" sz="1800" dirty="0"/>
          </a:p>
          <a:p>
            <a:pPr lvl="1"/>
            <a:r>
              <a:rPr lang="en-US" sz="2000" i="1" dirty="0">
                <a:solidFill>
                  <a:srgbClr val="FF0000"/>
                </a:solidFill>
              </a:rPr>
              <a:t>IMPORTANT:  If a student is not awarded by NDUS, they will not be considered for the state grant.  Contact Kristin PRIOR to awarding any student not on an official NDUS award list!!</a:t>
            </a:r>
          </a:p>
          <a:p>
            <a:pPr marL="1371600" lvl="3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835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F2126-687D-4C30-9754-590C87EC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ND State Grant – Student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8C80C-D801-48D3-A523-F2A1B593E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391138"/>
            <a:ext cx="9010130" cy="5134708"/>
          </a:xfrm>
        </p:spPr>
        <p:txBody>
          <a:bodyPr>
            <a:normAutofit/>
          </a:bodyPr>
          <a:lstStyle/>
          <a:p>
            <a:r>
              <a:rPr lang="en-US" sz="2000" b="1" u="sng" dirty="0"/>
              <a:t>School</a:t>
            </a:r>
            <a:r>
              <a:rPr lang="en-US" sz="2000" u="sng" dirty="0"/>
              <a:t> Evaluation – What the FAO must verify prior to posting payment</a:t>
            </a:r>
          </a:p>
          <a:p>
            <a:pPr lvl="1"/>
            <a:r>
              <a:rPr lang="en-US" sz="2000" i="1" dirty="0"/>
              <a:t>Familiarize yourself with the rules.  If there is conflicting information, FAO needs to inform NDUS and awards may need to be adjusted. </a:t>
            </a:r>
          </a:p>
          <a:p>
            <a:pPr lvl="1"/>
            <a:r>
              <a:rPr lang="en-US" sz="2000" dirty="0"/>
              <a:t>Unmet need based on new “state” formula? </a:t>
            </a:r>
          </a:p>
          <a:p>
            <a:pPr lvl="1"/>
            <a:r>
              <a:rPr lang="en-US" sz="2000" dirty="0"/>
              <a:t>Student has not exceeded COA on awards?</a:t>
            </a:r>
          </a:p>
          <a:p>
            <a:pPr lvl="1"/>
            <a:r>
              <a:rPr lang="en-US" sz="2000" dirty="0"/>
              <a:t>Verification complete? </a:t>
            </a:r>
          </a:p>
          <a:p>
            <a:pPr lvl="2"/>
            <a:r>
              <a:rPr lang="en-US" sz="1800" dirty="0"/>
              <a:t>What if verification done after disbursements made?</a:t>
            </a:r>
          </a:p>
          <a:p>
            <a:pPr lvl="1"/>
            <a:r>
              <a:rPr lang="en-US" sz="2000" dirty="0"/>
              <a:t>Student meeting all Title IV eligibility criteria? All C-flags resolved?  </a:t>
            </a:r>
          </a:p>
          <a:p>
            <a:pPr lvl="1"/>
            <a:r>
              <a:rPr lang="en-US" sz="2000" dirty="0"/>
              <a:t>Meeting SAP at school? </a:t>
            </a:r>
          </a:p>
          <a:p>
            <a:pPr lvl="2"/>
            <a:endParaRPr lang="en-US" dirty="0"/>
          </a:p>
          <a:p>
            <a:pPr marL="1371600" lvl="3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174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F2126-687D-4C30-9754-590C87EC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ND State Grant – Student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8C80C-D801-48D3-A523-F2A1B593E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3" y="1391138"/>
            <a:ext cx="10029743" cy="5134708"/>
          </a:xfrm>
        </p:spPr>
        <p:txBody>
          <a:bodyPr>
            <a:normAutofit/>
          </a:bodyPr>
          <a:lstStyle/>
          <a:p>
            <a:r>
              <a:rPr lang="en-US" sz="2000" b="1" u="sng" dirty="0"/>
              <a:t>School</a:t>
            </a:r>
            <a:r>
              <a:rPr lang="en-US" sz="2000" u="sng" dirty="0"/>
              <a:t> Evaluation continued</a:t>
            </a:r>
          </a:p>
          <a:p>
            <a:pPr lvl="1"/>
            <a:r>
              <a:rPr lang="en-US" sz="2000" dirty="0"/>
              <a:t>Student in an eligible program (degree or certificate seeking)? </a:t>
            </a:r>
          </a:p>
          <a:p>
            <a:pPr lvl="2"/>
            <a:r>
              <a:rPr lang="en-US" sz="2000" dirty="0"/>
              <a:t>Non-degree programs do NOT qualify.</a:t>
            </a:r>
          </a:p>
          <a:p>
            <a:pPr lvl="2"/>
            <a:r>
              <a:rPr lang="en-US" sz="2000" dirty="0"/>
              <a:t>Programs less than 1 year in length qualify IF they are Title IV aid eligible. </a:t>
            </a:r>
          </a:p>
          <a:p>
            <a:pPr lvl="2"/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bachelor’s degree</a:t>
            </a:r>
          </a:p>
          <a:p>
            <a:pPr lvl="1"/>
            <a:r>
              <a:rPr lang="en-US" sz="2000" dirty="0"/>
              <a:t>Appropriate award amount applied based on enrollment? </a:t>
            </a:r>
          </a:p>
          <a:p>
            <a:pPr lvl="2"/>
            <a:r>
              <a:rPr lang="en-US" sz="1800" dirty="0"/>
              <a:t>Enrollment is based on the financial aid census date!!  </a:t>
            </a:r>
          </a:p>
          <a:p>
            <a:pPr lvl="3"/>
            <a:r>
              <a:rPr lang="en-US" sz="1800" dirty="0"/>
              <a:t>Fulltime (12+ credits) = $975/semester or $650/quarter</a:t>
            </a:r>
          </a:p>
          <a:p>
            <a:pPr lvl="3"/>
            <a:r>
              <a:rPr lang="en-US" sz="1800" dirty="0"/>
              <a:t>Three-Qtr. Time (9-11 credits) = $731/semester or $487/quarter</a:t>
            </a:r>
          </a:p>
          <a:p>
            <a:pPr lvl="3"/>
            <a:r>
              <a:rPr lang="en-US" sz="1800" dirty="0"/>
              <a:t>Half Time (6-8 credits) = $487/semester or $325/quarter</a:t>
            </a:r>
          </a:p>
          <a:p>
            <a:pPr lvl="3"/>
            <a:r>
              <a:rPr lang="en-US" sz="1800" dirty="0"/>
              <a:t>Less than Half Time (3-5 credits) = $243/semester or $162/semester</a:t>
            </a:r>
          </a:p>
          <a:p>
            <a:pPr lvl="2"/>
            <a:endParaRPr lang="en-US" sz="2000" dirty="0"/>
          </a:p>
          <a:p>
            <a:pPr marL="1371600" lvl="3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9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C713-C7D3-4AEA-9BA8-C6DF01760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Grant Award Formulas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C167E-49F1-4FFD-AD04-15D4A3C88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0690" y="1281724"/>
            <a:ext cx="4350818" cy="4966676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u="sng" dirty="0"/>
              <a:t>NDUS Need Formula:</a:t>
            </a:r>
          </a:p>
          <a:p>
            <a:pPr lvl="1"/>
            <a:r>
              <a:rPr lang="en-US" b="1" dirty="0"/>
              <a:t>COA – EFC – Pell  &gt;=  $1</a:t>
            </a:r>
          </a:p>
          <a:p>
            <a:pPr lvl="2"/>
            <a:r>
              <a:rPr lang="en-US" i="1" dirty="0"/>
              <a:t>Name forwarded to school to evaluate eligibility</a:t>
            </a:r>
          </a:p>
          <a:p>
            <a:pPr lvl="1"/>
            <a:r>
              <a:rPr lang="en-US" dirty="0"/>
              <a:t>How is COA determined?  </a:t>
            </a:r>
          </a:p>
          <a:p>
            <a:pPr lvl="2"/>
            <a:r>
              <a:rPr lang="en-US" dirty="0"/>
              <a:t>Calculated annually by NDUS based on current year’s ACTUAL COA for each school. </a:t>
            </a:r>
          </a:p>
          <a:p>
            <a:pPr lvl="2"/>
            <a:r>
              <a:rPr lang="en-US" dirty="0"/>
              <a:t>Plus an estimated increase for the upcoming year for COA components.  </a:t>
            </a:r>
          </a:p>
          <a:p>
            <a:pPr lvl="2"/>
            <a:r>
              <a:rPr lang="en-US" dirty="0"/>
              <a:t>NDUS then averages each “tier” of institution to determine the COA used in the calculations performed by NDUS.  </a:t>
            </a:r>
          </a:p>
          <a:p>
            <a:pPr lvl="2"/>
            <a:r>
              <a:rPr lang="en-US" dirty="0"/>
              <a:t>Students not meeting the calculation as performed by NDUS do not qualify, regardless if they show unmet need at the school.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2060F-326D-4F7D-8819-050251707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68" y="1281724"/>
            <a:ext cx="4405724" cy="4966675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u="sng" dirty="0"/>
              <a:t>School Need Formula:</a:t>
            </a:r>
          </a:p>
          <a:p>
            <a:pPr lvl="1"/>
            <a:r>
              <a:rPr lang="en-US" b="1" i="1" dirty="0">
                <a:solidFill>
                  <a:srgbClr val="FF0000"/>
                </a:solidFill>
              </a:rPr>
              <a:t>NEW:  </a:t>
            </a:r>
            <a:r>
              <a:rPr lang="en-US" b="1" i="1" u="sng" dirty="0">
                <a:solidFill>
                  <a:srgbClr val="FF0000"/>
                </a:solidFill>
              </a:rPr>
              <a:t>COA – EFC – Pell – FSEOG = State Grant Amount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sz="1100" i="1" dirty="0">
                <a:solidFill>
                  <a:schemeClr val="tx1"/>
                </a:solidFill>
              </a:rPr>
              <a:t>(Not to exceed </a:t>
            </a:r>
            <a:r>
              <a:rPr lang="en-US" sz="1100" i="1" dirty="0"/>
              <a:t>maximum for student’s enrollment level or COA.)</a:t>
            </a:r>
          </a:p>
          <a:p>
            <a:pPr lvl="1"/>
            <a:r>
              <a:rPr lang="en-US" b="1" i="1" dirty="0">
                <a:solidFill>
                  <a:srgbClr val="FF0000"/>
                </a:solidFill>
              </a:rPr>
              <a:t>NEW:  The award is NOT to be reduced for other state, district, institutional or private scholarship.</a:t>
            </a:r>
          </a:p>
          <a:p>
            <a:pPr lvl="1"/>
            <a:r>
              <a:rPr lang="en-US" b="1" i="1" dirty="0">
                <a:solidFill>
                  <a:schemeClr val="tx1"/>
                </a:solidFill>
              </a:rPr>
              <a:t>However…</a:t>
            </a:r>
            <a:r>
              <a:rPr lang="en-US" b="1" dirty="0">
                <a:solidFill>
                  <a:schemeClr val="tx1"/>
                </a:solidFill>
              </a:rPr>
              <a:t>If COA is exceeded with other aid considered, reduce either the state grant or other scholarship or grant.</a:t>
            </a:r>
            <a:endParaRPr lang="en-US" u="sng" dirty="0">
              <a:solidFill>
                <a:schemeClr val="tx1"/>
              </a:solidFill>
            </a:endParaRPr>
          </a:p>
          <a:p>
            <a:pPr lvl="1"/>
            <a:r>
              <a:rPr lang="en-US" u="sng" dirty="0"/>
              <a:t>Must</a:t>
            </a:r>
            <a:r>
              <a:rPr lang="en-US" dirty="0"/>
              <a:t> be reduced for federal grants. </a:t>
            </a:r>
          </a:p>
          <a:p>
            <a:pPr lvl="1"/>
            <a:r>
              <a:rPr lang="en-US" dirty="0"/>
              <a:t>Reduce loans/work to provide for the state grant. </a:t>
            </a:r>
          </a:p>
          <a:p>
            <a:pPr lvl="1"/>
            <a:r>
              <a:rPr lang="en-US" dirty="0"/>
              <a:t>State Grant award amount may not exceed COA at the school, however, state grant (or other scholarship/grant) may be reduced to accord with need formula. </a:t>
            </a:r>
          </a:p>
        </p:txBody>
      </p:sp>
    </p:spTree>
    <p:extLst>
      <p:ext uri="{BB962C8B-B14F-4D97-AF65-F5344CB8AC3E}">
        <p14:creationId xmlns:p14="http://schemas.microsoft.com/office/powerpoint/2010/main" val="1063012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7E959-1634-4871-8110-DB9EBFCD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Grant –How to Calculate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7A5E9-FB77-4D14-ADE9-41513F81C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1139"/>
            <a:ext cx="8596668" cy="5056554"/>
          </a:xfrm>
        </p:spPr>
        <p:txBody>
          <a:bodyPr>
            <a:normAutofit/>
          </a:bodyPr>
          <a:lstStyle/>
          <a:p>
            <a:r>
              <a:rPr lang="en-US" sz="2400" dirty="0"/>
              <a:t>Schools:  Steps to calculate the state grant amount according to new “State Methodology”:</a:t>
            </a:r>
          </a:p>
          <a:p>
            <a:pPr lvl="2">
              <a:buFont typeface="+mj-lt"/>
              <a:buAutoNum type="arabicPeriod"/>
            </a:pPr>
            <a:r>
              <a:rPr lang="en-US" sz="2000" dirty="0"/>
              <a:t>Calculate “need” based on the new state formula</a:t>
            </a:r>
          </a:p>
          <a:p>
            <a:pPr marL="1371600" lvl="3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COA – EFC – Pell Grant – FSEOG = State Grant Amt </a:t>
            </a:r>
            <a:r>
              <a:rPr lang="en-US" dirty="0"/>
              <a:t>(Not to exceed maximum award based on enrollment level or COA.)</a:t>
            </a:r>
          </a:p>
          <a:p>
            <a:pPr marL="1371600" lvl="3" indent="0">
              <a:buNone/>
            </a:pPr>
            <a:r>
              <a:rPr lang="en-US" b="1" dirty="0"/>
              <a:t>Maximum Award Amounts for 2019-20:</a:t>
            </a:r>
          </a:p>
          <a:p>
            <a:pPr marL="1371600" lvl="3" indent="0">
              <a:buNone/>
            </a:pPr>
            <a:endParaRPr lang="en-US" dirty="0"/>
          </a:p>
          <a:p>
            <a:pPr lvl="2">
              <a:buClr>
                <a:srgbClr val="5FCBEF"/>
              </a:buClr>
              <a:buFont typeface="+mj-lt"/>
              <a:buAutoNum type="arabicPeriod"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2">
              <a:buClr>
                <a:srgbClr val="5FCBEF"/>
              </a:buClr>
              <a:buFont typeface="+mj-lt"/>
              <a:buAutoNum type="arabicPeriod"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2">
              <a:buClr>
                <a:srgbClr val="5FCBEF"/>
              </a:buClr>
              <a:buFont typeface="+mj-lt"/>
              <a:buAutoNum type="arabicPeriod"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2">
              <a:buClr>
                <a:srgbClr val="5FCBEF"/>
              </a:buClr>
              <a:buFont typeface="+mj-lt"/>
              <a:buAutoNum type="arabicPeriod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State grant award amount may NOT exceed the “need” calculated in step 1. </a:t>
            </a:r>
          </a:p>
          <a:p>
            <a:pPr lvl="2">
              <a:buClr>
                <a:srgbClr val="5FCBEF"/>
              </a:buClr>
              <a:buFont typeface="+mj-lt"/>
              <a:buAutoNum type="arabicPeriod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State grant award amount may NOT exceed COA.  </a:t>
            </a:r>
          </a:p>
          <a:p>
            <a:pPr lvl="3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7FDD79-0921-4C26-A92B-E490B188A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692340"/>
              </p:ext>
            </p:extLst>
          </p:nvPr>
        </p:nvGraphicFramePr>
        <p:xfrm>
          <a:off x="2094522" y="3552875"/>
          <a:ext cx="707292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231">
                  <a:extLst>
                    <a:ext uri="{9D8B030D-6E8A-4147-A177-3AD203B41FA5}">
                      <a16:colId xmlns:a16="http://schemas.microsoft.com/office/drawing/2014/main" val="2031149292"/>
                    </a:ext>
                  </a:extLst>
                </a:gridCol>
                <a:gridCol w="1768231">
                  <a:extLst>
                    <a:ext uri="{9D8B030D-6E8A-4147-A177-3AD203B41FA5}">
                      <a16:colId xmlns:a16="http://schemas.microsoft.com/office/drawing/2014/main" val="1136244190"/>
                    </a:ext>
                  </a:extLst>
                </a:gridCol>
                <a:gridCol w="1768231">
                  <a:extLst>
                    <a:ext uri="{9D8B030D-6E8A-4147-A177-3AD203B41FA5}">
                      <a16:colId xmlns:a16="http://schemas.microsoft.com/office/drawing/2014/main" val="2419760533"/>
                    </a:ext>
                  </a:extLst>
                </a:gridCol>
                <a:gridCol w="1768231">
                  <a:extLst>
                    <a:ext uri="{9D8B030D-6E8A-4147-A177-3AD203B41FA5}">
                      <a16:colId xmlns:a16="http://schemas.microsoft.com/office/drawing/2014/main" val="1730199962"/>
                    </a:ext>
                  </a:extLst>
                </a:gridCol>
              </a:tblGrid>
              <a:tr h="2425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Enrollment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# of Credits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Max Semester 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Max Quarter 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598958"/>
                  </a:ext>
                </a:extLst>
              </a:tr>
              <a:tr h="242511">
                <a:tc>
                  <a:txBody>
                    <a:bodyPr/>
                    <a:lstStyle/>
                    <a:p>
                      <a:r>
                        <a:rPr lang="en-US" sz="1200" dirty="0"/>
                        <a:t>Full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168899"/>
                  </a:ext>
                </a:extLst>
              </a:tr>
              <a:tr h="242511">
                <a:tc>
                  <a:txBody>
                    <a:bodyPr/>
                    <a:lstStyle/>
                    <a:p>
                      <a:r>
                        <a:rPr lang="en-US" sz="1200" dirty="0"/>
                        <a:t>Three-</a:t>
                      </a:r>
                      <a:r>
                        <a:rPr lang="en-US" sz="1200" dirty="0" err="1"/>
                        <a:t>Qtr</a:t>
                      </a:r>
                      <a:r>
                        <a:rPr lang="en-US" sz="1200" dirty="0"/>
                        <a:t>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981337"/>
                  </a:ext>
                </a:extLst>
              </a:tr>
              <a:tr h="242511">
                <a:tc>
                  <a:txBody>
                    <a:bodyPr/>
                    <a:lstStyle/>
                    <a:p>
                      <a:r>
                        <a:rPr lang="en-US" sz="1200" dirty="0"/>
                        <a:t>Half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6 - 8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288171"/>
                  </a:ext>
                </a:extLst>
              </a:tr>
              <a:tr h="242511">
                <a:tc>
                  <a:txBody>
                    <a:bodyPr/>
                    <a:lstStyle/>
                    <a:p>
                      <a:r>
                        <a:rPr lang="en-US" sz="1200" dirty="0"/>
                        <a:t>Less Than Half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3 - 5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23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436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9F6A-9150-43AD-A749-B7E748F38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180" y="186533"/>
            <a:ext cx="8596668" cy="625231"/>
          </a:xfrm>
        </p:spPr>
        <p:txBody>
          <a:bodyPr>
            <a:normAutofit fontScale="90000"/>
          </a:bodyPr>
          <a:lstStyle/>
          <a:p>
            <a:r>
              <a:rPr lang="en-US" dirty="0"/>
              <a:t>Let’s compare!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8CF72-D83B-45EA-B39F-08F72EB92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456" y="811764"/>
            <a:ext cx="10534261" cy="855621"/>
          </a:xfrm>
        </p:spPr>
        <p:txBody>
          <a:bodyPr>
            <a:normAutofit fontScale="77500" lnSpcReduction="20000"/>
          </a:bodyPr>
          <a:lstStyle/>
          <a:p>
            <a:r>
              <a:rPr lang="en-US" sz="1600" i="1" dirty="0"/>
              <a:t>Assume these students all passed the NDUS formula/review and showed at least $1 of unmet need.  The name is sent to the institution listed on the FAFSA to evaluate for eligibility.</a:t>
            </a:r>
          </a:p>
          <a:p>
            <a:pPr lvl="1"/>
            <a:r>
              <a:rPr lang="en-US" sz="1400" i="1" dirty="0"/>
              <a:t>In the examples below, the state grant was reduced to accord with COA, however, a school has the discretion to reduce OTHER scholarships or grants ahead of the state grant.  However, </a:t>
            </a:r>
            <a:r>
              <a:rPr lang="en-US" sz="1400" b="1" i="1" u="sng" dirty="0"/>
              <a:t>COA may not be exceeded when a student receives a state grant award</a:t>
            </a:r>
            <a:r>
              <a:rPr lang="en-US" sz="1400" i="1" dirty="0"/>
              <a:t>.  Something must be reduced.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D353B2-82BB-44E0-B5C5-AE4A7F1E4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04" y="1857809"/>
            <a:ext cx="11664792" cy="418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23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9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11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2D5350-D2BD-4162-940B-E21DB0AE4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5" y="1282701"/>
            <a:ext cx="5096060" cy="4307148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b="1" dirty="0"/>
              <a:t>ND Academic and </a:t>
            </a:r>
            <a:br>
              <a:rPr lang="en-US" sz="6000" b="1" dirty="0"/>
            </a:br>
            <a:r>
              <a:rPr lang="en-US" sz="6000" b="1" dirty="0"/>
              <a:t>CTE Scholarships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7674" y="2765144"/>
            <a:ext cx="3602567" cy="1640977"/>
          </a:xfrm>
        </p:spPr>
        <p:txBody>
          <a:bodyPr anchor="ctr">
            <a:noAutofit/>
          </a:bodyPr>
          <a:lstStyle/>
          <a:p>
            <a:pPr algn="l"/>
            <a:r>
              <a:rPr lang="en-US" sz="3600" dirty="0">
                <a:solidFill>
                  <a:srgbClr val="FFFFFF"/>
                </a:solidFill>
              </a:rPr>
              <a:t>Scholarship Management System(SMS)</a:t>
            </a:r>
          </a:p>
        </p:txBody>
      </p:sp>
    </p:spTree>
    <p:extLst>
      <p:ext uri="{BB962C8B-B14F-4D97-AF65-F5344CB8AC3E}">
        <p14:creationId xmlns:p14="http://schemas.microsoft.com/office/powerpoint/2010/main" val="3846415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Poll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Raise your hand if you process ND scholarships at your institution?</a:t>
            </a:r>
          </a:p>
          <a:p>
            <a:r>
              <a:rPr lang="en-US" sz="3200" dirty="0"/>
              <a:t>Keep your hand up if you have NOT logged into the Scholarship Management System or SMS?</a:t>
            </a:r>
          </a:p>
        </p:txBody>
      </p:sp>
    </p:spTree>
    <p:extLst>
      <p:ext uri="{BB962C8B-B14F-4D97-AF65-F5344CB8AC3E}">
        <p14:creationId xmlns:p14="http://schemas.microsoft.com/office/powerpoint/2010/main" val="320820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40260"/>
            <a:ext cx="8596668" cy="1320800"/>
          </a:xfrm>
        </p:spPr>
        <p:txBody>
          <a:bodyPr/>
          <a:lstStyle/>
          <a:p>
            <a:r>
              <a:rPr lang="en-US" dirty="0"/>
              <a:t>Logging in to the SMS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1710267" y="3721362"/>
            <a:ext cx="10380133" cy="41103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NDUS Login</a:t>
            </a:r>
          </a:p>
          <a:p>
            <a:r>
              <a:rPr lang="en-US" sz="3200" dirty="0"/>
              <a:t>Have a new employee or forget your username/password? Contact Crystal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202" y="1223689"/>
            <a:ext cx="7153800" cy="365674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3025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67830"/>
            <a:ext cx="9152466" cy="1320800"/>
          </a:xfrm>
        </p:spPr>
        <p:txBody>
          <a:bodyPr>
            <a:noAutofit/>
          </a:bodyPr>
          <a:lstStyle/>
          <a:p>
            <a:r>
              <a:rPr lang="en-US" dirty="0"/>
              <a:t>Census and EOT Processing for </a:t>
            </a:r>
            <a:br>
              <a:rPr lang="en-US" dirty="0"/>
            </a:br>
            <a:r>
              <a:rPr lang="en-US" dirty="0"/>
              <a:t>Non-NDUS Schools</a:t>
            </a:r>
            <a:br>
              <a:rPr lang="en-US" dirty="0"/>
            </a:b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677334" y="1146768"/>
            <a:ext cx="9059333" cy="1096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For Registrars Only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364133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Directly following FA Census (for Census) and grades posting (for End of Term) your Registrar SMS users will login and report the following: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9867" y="4141572"/>
            <a:ext cx="45000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Census</a:t>
            </a:r>
          </a:p>
          <a:p>
            <a:pPr algn="ctr"/>
            <a:r>
              <a:rPr lang="en-US" sz="2400" dirty="0"/>
              <a:t>Completed Cumulative Hours</a:t>
            </a:r>
          </a:p>
          <a:p>
            <a:pPr algn="ctr"/>
            <a:r>
              <a:rPr lang="en-US" sz="2400" dirty="0"/>
              <a:t>Current Enrolled Hours</a:t>
            </a:r>
          </a:p>
          <a:p>
            <a:pPr algn="ctr"/>
            <a:r>
              <a:rPr lang="en-US" sz="2400" dirty="0"/>
              <a:t>Academic Career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49900" y="4141572"/>
            <a:ext cx="463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End of Term</a:t>
            </a:r>
          </a:p>
          <a:p>
            <a:pPr algn="ctr"/>
            <a:r>
              <a:rPr lang="en-US" sz="2400" dirty="0"/>
              <a:t>Completed Cumulative Hours</a:t>
            </a:r>
          </a:p>
          <a:p>
            <a:pPr algn="ctr"/>
            <a:r>
              <a:rPr lang="en-US" sz="2400" dirty="0"/>
              <a:t>Cumulative GPA</a:t>
            </a:r>
          </a:p>
          <a:p>
            <a:pPr algn="ctr"/>
            <a:r>
              <a:rPr lang="en-US" sz="2400" dirty="0"/>
              <a:t>Academic Career</a:t>
            </a:r>
          </a:p>
        </p:txBody>
      </p:sp>
    </p:spTree>
    <p:extLst>
      <p:ext uri="{BB962C8B-B14F-4D97-AF65-F5344CB8AC3E}">
        <p14:creationId xmlns:p14="http://schemas.microsoft.com/office/powerpoint/2010/main" val="33783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67830"/>
            <a:ext cx="9152466" cy="1320800"/>
          </a:xfrm>
        </p:spPr>
        <p:txBody>
          <a:bodyPr>
            <a:noAutofit/>
          </a:bodyPr>
          <a:lstStyle/>
          <a:p>
            <a:r>
              <a:rPr lang="en-US" dirty="0"/>
              <a:t>Census and EOT Processing for </a:t>
            </a:r>
            <a:br>
              <a:rPr lang="en-US" dirty="0"/>
            </a:br>
            <a:r>
              <a:rPr lang="en-US" dirty="0"/>
              <a:t>Non-NDUS Schools</a:t>
            </a:r>
            <a:br>
              <a:rPr lang="en-US" dirty="0"/>
            </a:b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677334" y="1146768"/>
            <a:ext cx="9059333" cy="1096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For Registrars Only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504" y="2072260"/>
            <a:ext cx="8304338" cy="42071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543037" y="2120673"/>
            <a:ext cx="2548467" cy="41103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Download either Census Spreadsheet or EOT Spreadsheet</a:t>
            </a:r>
          </a:p>
          <a:p>
            <a:r>
              <a:rPr lang="en-US" dirty="0"/>
              <a:t>Complete highlighted fields</a:t>
            </a:r>
          </a:p>
          <a:p>
            <a:r>
              <a:rPr lang="en-US" dirty="0"/>
              <a:t>Upload spreadsheet for appropriate Term</a:t>
            </a:r>
          </a:p>
          <a:p>
            <a:r>
              <a:rPr lang="en-US" dirty="0"/>
              <a:t>Confirm and process</a:t>
            </a:r>
          </a:p>
        </p:txBody>
      </p:sp>
    </p:spTree>
    <p:extLst>
      <p:ext uri="{BB962C8B-B14F-4D97-AF65-F5344CB8AC3E}">
        <p14:creationId xmlns:p14="http://schemas.microsoft.com/office/powerpoint/2010/main" val="4081982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67830"/>
            <a:ext cx="9152466" cy="1320800"/>
          </a:xfrm>
        </p:spPr>
        <p:txBody>
          <a:bodyPr>
            <a:noAutofit/>
          </a:bodyPr>
          <a:lstStyle/>
          <a:p>
            <a:r>
              <a:rPr lang="en-US" dirty="0"/>
              <a:t>Census and EOT Processing for </a:t>
            </a:r>
            <a:br>
              <a:rPr lang="en-US" dirty="0"/>
            </a:br>
            <a:r>
              <a:rPr lang="en-US" dirty="0"/>
              <a:t>Non-NDUS Schools</a:t>
            </a:r>
            <a:br>
              <a:rPr lang="en-US" dirty="0"/>
            </a:b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677334" y="1146768"/>
            <a:ext cx="9059333" cy="1096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For Registrars Only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854" y="2467568"/>
            <a:ext cx="6793921" cy="34419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677334" y="2133378"/>
            <a:ext cx="4240630" cy="41103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/>
              <a:t>Helpful Tips:</a:t>
            </a:r>
          </a:p>
          <a:p>
            <a:r>
              <a:rPr lang="en-US" sz="2800" dirty="0"/>
              <a:t>Do not enter text in hours or GPA fields. Zero or blanks are appropriate.</a:t>
            </a:r>
          </a:p>
          <a:p>
            <a:r>
              <a:rPr lang="en-US" sz="2800" dirty="0"/>
              <a:t>Career is a one character field:</a:t>
            </a:r>
          </a:p>
          <a:p>
            <a:pPr lvl="1"/>
            <a:r>
              <a:rPr lang="en-US" sz="2600" dirty="0"/>
              <a:t>U= Undergraduate</a:t>
            </a:r>
          </a:p>
          <a:p>
            <a:pPr lvl="1"/>
            <a:r>
              <a:rPr lang="en-US" sz="2600" dirty="0"/>
              <a:t>G= Graduate</a:t>
            </a:r>
          </a:p>
        </p:txBody>
      </p:sp>
    </p:spTree>
    <p:extLst>
      <p:ext uri="{BB962C8B-B14F-4D97-AF65-F5344CB8AC3E}">
        <p14:creationId xmlns:p14="http://schemas.microsoft.com/office/powerpoint/2010/main" val="1707351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67830"/>
            <a:ext cx="9152466" cy="1320800"/>
          </a:xfrm>
        </p:spPr>
        <p:txBody>
          <a:bodyPr>
            <a:noAutofit/>
          </a:bodyPr>
          <a:lstStyle/>
          <a:p>
            <a:r>
              <a:rPr lang="en-US" dirty="0"/>
              <a:t>Census and EOT Processing for </a:t>
            </a:r>
            <a:br>
              <a:rPr lang="en-US" dirty="0"/>
            </a:br>
            <a:r>
              <a:rPr lang="en-US" dirty="0"/>
              <a:t>NDUS Schools</a:t>
            </a:r>
            <a:br>
              <a:rPr lang="en-US" dirty="0"/>
            </a:b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677334" y="1146768"/>
            <a:ext cx="9059333" cy="1096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Automated Processing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364133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Directly following FA Census (for Census) and the special GPA deadline (for End of Term) NDUS pulls data below directly from Campus Solutions: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8433" y="3633932"/>
            <a:ext cx="47709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Census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/>
              <a:t>Completed Cumulative Hours</a:t>
            </a:r>
            <a:r>
              <a:rPr lang="en-US" sz="2000" dirty="0"/>
              <a:t>: Highest # by career summed  (Highest UGRD + Highest GRAD)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/>
              <a:t>Current Enrolled Hours</a:t>
            </a:r>
            <a:r>
              <a:rPr lang="en-US" sz="2000" dirty="0"/>
              <a:t>: From FA Term as of Census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/>
              <a:t>Academic Career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48301" y="3480043"/>
            <a:ext cx="52324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End of Term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/>
              <a:t>Completed Cumulative Hours</a:t>
            </a:r>
            <a:r>
              <a:rPr lang="en-US" sz="2000" dirty="0"/>
              <a:t>: Highest # by career summed                       (Highest UGRD + Highest GRAD)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/>
              <a:t>Cumulative GPA</a:t>
            </a:r>
            <a:r>
              <a:rPr lang="en-US" sz="2000" dirty="0"/>
              <a:t>: Special GPA for UGRD careers and cumulative GPA for all other careers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/>
              <a:t>Academic Career</a:t>
            </a:r>
          </a:p>
        </p:txBody>
      </p:sp>
    </p:spTree>
    <p:extLst>
      <p:ext uri="{BB962C8B-B14F-4D97-AF65-F5344CB8AC3E}">
        <p14:creationId xmlns:p14="http://schemas.microsoft.com/office/powerpoint/2010/main" val="1991135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Reviewing Payment Info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694941"/>
            <a:ext cx="9678907" cy="387742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00564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you know you can find more info on just one student?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063" y="2088238"/>
            <a:ext cx="10630076" cy="23821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1024468" y="4258732"/>
            <a:ext cx="10295465" cy="2286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You can identify one student and search for their data</a:t>
            </a:r>
          </a:p>
          <a:p>
            <a:r>
              <a:rPr lang="en-US" sz="2800" dirty="0"/>
              <a:t>Identify a group of students (i.e. all with a particular award or all students who didn’t meet the GPA requirement)</a:t>
            </a:r>
          </a:p>
        </p:txBody>
      </p:sp>
    </p:spTree>
    <p:extLst>
      <p:ext uri="{BB962C8B-B14F-4D97-AF65-F5344CB8AC3E}">
        <p14:creationId xmlns:p14="http://schemas.microsoft.com/office/powerpoint/2010/main" val="124300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304800"/>
            <a:ext cx="8596668" cy="1320800"/>
          </a:xfrm>
        </p:spPr>
        <p:txBody>
          <a:bodyPr/>
          <a:lstStyle/>
          <a:p>
            <a:r>
              <a:rPr lang="en-US" dirty="0"/>
              <a:t>Student Data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0F60B9A-2BDC-4F74-8D0C-3A34F3B13244}"/>
              </a:ext>
            </a:extLst>
          </p:cNvPr>
          <p:cNvSpPr txBox="1">
            <a:spLocks/>
          </p:cNvSpPr>
          <p:nvPr/>
        </p:nvSpPr>
        <p:spPr>
          <a:xfrm>
            <a:off x="440266" y="1108911"/>
            <a:ext cx="3001225" cy="4877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Helpful Information</a:t>
            </a:r>
          </a:p>
          <a:p>
            <a:r>
              <a:rPr lang="en-US" sz="2600" dirty="0"/>
              <a:t>How long they can receive the award.</a:t>
            </a:r>
          </a:p>
          <a:p>
            <a:r>
              <a:rPr lang="en-US" sz="2600" dirty="0"/>
              <a:t>Eligibility Status</a:t>
            </a:r>
          </a:p>
          <a:p>
            <a:r>
              <a:rPr lang="en-US" sz="2600" dirty="0"/>
              <a:t>Calculated Cumulative Credits</a:t>
            </a:r>
          </a:p>
          <a:p>
            <a:r>
              <a:rPr lang="en-US" sz="2600" dirty="0"/>
              <a:t>Communications Sent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492" y="804435"/>
            <a:ext cx="8395178" cy="508836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65441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Forecast Report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908645" y="2206303"/>
            <a:ext cx="5911880" cy="26281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77333" y="1457855"/>
            <a:ext cx="5054599" cy="4883678"/>
          </a:xfrm>
        </p:spPr>
        <p:txBody>
          <a:bodyPr>
            <a:noAutofit/>
          </a:bodyPr>
          <a:lstStyle/>
          <a:p>
            <a:r>
              <a:rPr lang="en-US" sz="2100" dirty="0"/>
              <a:t>Report replaces both the “new students” and “renewal students” files you received from NDUS.</a:t>
            </a:r>
          </a:p>
          <a:p>
            <a:r>
              <a:rPr lang="en-US" sz="2100" dirty="0"/>
              <a:t>This report should </a:t>
            </a:r>
            <a:r>
              <a:rPr lang="en-US" sz="2100" u="sng" dirty="0"/>
              <a:t>only</a:t>
            </a:r>
            <a:r>
              <a:rPr lang="en-US" sz="2100" dirty="0"/>
              <a:t> be used post Spring End of Term (EOT) processing. The results are based on the student’s eligibility at the end of that term.</a:t>
            </a:r>
          </a:p>
          <a:p>
            <a:r>
              <a:rPr lang="en-US" sz="2100" dirty="0"/>
              <a:t>This is a </a:t>
            </a:r>
            <a:r>
              <a:rPr lang="en-US" sz="2100" i="1" dirty="0"/>
              <a:t>forecast</a:t>
            </a:r>
            <a:r>
              <a:rPr lang="en-US" sz="2100" dirty="0"/>
              <a:t>, just like the weather it can change. We evaluate eligibility at Census every term. </a:t>
            </a:r>
          </a:p>
          <a:p>
            <a:r>
              <a:rPr lang="en-US" sz="2100" dirty="0"/>
              <a:t>Pull this report regularly, on your own schedule, to make sure your system is updated with new awards</a:t>
            </a:r>
          </a:p>
        </p:txBody>
      </p:sp>
    </p:spTree>
    <p:extLst>
      <p:ext uri="{BB962C8B-B14F-4D97-AF65-F5344CB8AC3E}">
        <p14:creationId xmlns:p14="http://schemas.microsoft.com/office/powerpoint/2010/main" val="637788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3758"/>
            <a:ext cx="8596668" cy="4951411"/>
          </a:xfrm>
        </p:spPr>
        <p:txBody>
          <a:bodyPr>
            <a:normAutofit/>
          </a:bodyPr>
          <a:lstStyle/>
          <a:p>
            <a:r>
              <a:rPr lang="en-US" sz="2400" dirty="0"/>
              <a:t>Campus User Documentation (in Conference Materials)</a:t>
            </a:r>
          </a:p>
          <a:p>
            <a:endParaRPr lang="en-US" sz="2400" dirty="0"/>
          </a:p>
          <a:p>
            <a:r>
              <a:rPr lang="en-US" sz="2400" dirty="0"/>
              <a:t>Contact NDUS for specific student award or processing questions.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State Grant &amp; Academic/CTE Scholarship:</a:t>
            </a:r>
          </a:p>
          <a:p>
            <a:pPr lvl="3"/>
            <a:r>
              <a:rPr lang="en-US" sz="1800" dirty="0"/>
              <a:t>Kristin Ellingson:  701-328-4156 or </a:t>
            </a:r>
            <a:r>
              <a:rPr lang="en-US" sz="1800" dirty="0">
                <a:hlinkClick r:id="rId2"/>
              </a:rPr>
              <a:t>kellingson@ndus.edu</a:t>
            </a: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ND Scholars Program &amp; ND Indian Scholarship &amp; Reciprocity:</a:t>
            </a:r>
          </a:p>
          <a:p>
            <a:pPr lvl="3"/>
            <a:r>
              <a:rPr lang="en-US" sz="1800" dirty="0"/>
              <a:t>Alexandria Bauer:  701-328-2964, </a:t>
            </a:r>
            <a:r>
              <a:rPr lang="en-US" sz="1800" dirty="0">
                <a:hlinkClick r:id="rId3"/>
              </a:rPr>
              <a:t>abauer@ndus.edu</a:t>
            </a:r>
            <a:endParaRPr lang="en-US" sz="1800" dirty="0"/>
          </a:p>
          <a:p>
            <a:pPr lvl="3"/>
            <a:endParaRPr lang="en-US" sz="1800" dirty="0"/>
          </a:p>
          <a:p>
            <a:r>
              <a:rPr lang="en-US" sz="2400" dirty="0"/>
              <a:t>Contact CTS with technical questions, including access:  </a:t>
            </a:r>
          </a:p>
          <a:p>
            <a:pPr lvl="1"/>
            <a:r>
              <a:rPr lang="en-US" sz="2200" dirty="0"/>
              <a:t>Crystal Tangsrud:  </a:t>
            </a:r>
            <a:r>
              <a:rPr lang="en-US" sz="2000" dirty="0"/>
              <a:t>701-777-1975, ctangsrud@ndus.edu</a:t>
            </a:r>
            <a:endParaRPr lang="en-US" sz="2200" dirty="0"/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35172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C8C3-AE0A-4518-915F-622DB875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3E743-E09E-4548-A8D0-BF97D766A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29332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611</TotalTime>
  <Words>1463</Words>
  <Application>Microsoft Office PowerPoint</Application>
  <PresentationFormat>Widescreen</PresentationFormat>
  <Paragraphs>175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Trebuchet MS</vt:lpstr>
      <vt:lpstr>Wingdings</vt:lpstr>
      <vt:lpstr>Wingdings 3</vt:lpstr>
      <vt:lpstr>Facet</vt:lpstr>
      <vt:lpstr>2019 NDASFAA Conference</vt:lpstr>
      <vt:lpstr>North Dakota State Grant</vt:lpstr>
      <vt:lpstr>What is “state methodology” and why did processes change?</vt:lpstr>
      <vt:lpstr>ND State Grant – Student Eligibility</vt:lpstr>
      <vt:lpstr>ND State Grant – Student Eligibility</vt:lpstr>
      <vt:lpstr>ND State Grant – Student Eligibility</vt:lpstr>
      <vt:lpstr>ND State Grant – Student Eligibility</vt:lpstr>
      <vt:lpstr>State Grant Award Formulas</vt:lpstr>
      <vt:lpstr>State Grant –How to Calculate  </vt:lpstr>
      <vt:lpstr>Let’s compare!</vt:lpstr>
      <vt:lpstr>ND Academic and  CTE Scholarships</vt:lpstr>
      <vt:lpstr>Quick Poll</vt:lpstr>
      <vt:lpstr>Logging in to the SMS</vt:lpstr>
      <vt:lpstr>Census and EOT Processing for  Non-NDUS Schools </vt:lpstr>
      <vt:lpstr>Census and EOT Processing for  Non-NDUS Schools </vt:lpstr>
      <vt:lpstr>Census and EOT Processing for  Non-NDUS Schools </vt:lpstr>
      <vt:lpstr>Census and EOT Processing for  NDUS Schools </vt:lpstr>
      <vt:lpstr>Reviewing Payment Info</vt:lpstr>
      <vt:lpstr>Did you know you can find more info on just one student?</vt:lpstr>
      <vt:lpstr>Student Data</vt:lpstr>
      <vt:lpstr>Forecast Report</vt:lpstr>
      <vt:lpstr>Resources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Dakota State Grant</dc:title>
  <dc:creator>Zastoupil, Brenda</dc:creator>
  <cp:lastModifiedBy>Zastoupil, Brenda</cp:lastModifiedBy>
  <cp:revision>151</cp:revision>
  <cp:lastPrinted>2019-03-21T14:12:03Z</cp:lastPrinted>
  <dcterms:created xsi:type="dcterms:W3CDTF">2019-03-19T17:47:21Z</dcterms:created>
  <dcterms:modified xsi:type="dcterms:W3CDTF">2019-04-25T16:20:55Z</dcterms:modified>
</cp:coreProperties>
</file>