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409" r:id="rId4"/>
    <p:sldId id="346" r:id="rId5"/>
    <p:sldId id="370" r:id="rId6"/>
    <p:sldId id="261" r:id="rId7"/>
    <p:sldId id="408" r:id="rId8"/>
    <p:sldId id="275" r:id="rId9"/>
    <p:sldId id="365" r:id="rId10"/>
    <p:sldId id="406" r:id="rId11"/>
    <p:sldId id="266" r:id="rId12"/>
    <p:sldId id="371" r:id="rId13"/>
    <p:sldId id="372" r:id="rId14"/>
    <p:sldId id="410" r:id="rId15"/>
    <p:sldId id="312" r:id="rId16"/>
    <p:sldId id="315" r:id="rId17"/>
    <p:sldId id="343" r:id="rId18"/>
    <p:sldId id="366" r:id="rId19"/>
    <p:sldId id="267" r:id="rId20"/>
    <p:sldId id="344" r:id="rId21"/>
    <p:sldId id="345" r:id="rId22"/>
    <p:sldId id="373" r:id="rId23"/>
    <p:sldId id="411" r:id="rId24"/>
    <p:sldId id="269" r:id="rId25"/>
    <p:sldId id="341" r:id="rId26"/>
    <p:sldId id="325" r:id="rId27"/>
    <p:sldId id="326" r:id="rId28"/>
    <p:sldId id="327" r:id="rId29"/>
    <p:sldId id="268" r:id="rId30"/>
    <p:sldId id="412" r:id="rId31"/>
    <p:sldId id="368" r:id="rId32"/>
    <p:sldId id="286" r:id="rId33"/>
    <p:sldId id="287" r:id="rId34"/>
    <p:sldId id="405" r:id="rId35"/>
    <p:sldId id="413" r:id="rId36"/>
  </p:sldIdLst>
  <p:sldSz cx="12192000" cy="6858000"/>
  <p:notesSz cx="68580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hyperlink" Target="mailto:jimupgren@nd.gov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Academic and CTE Scholarship Updates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Jim Upgren, Assistant Director of School Approval and Opportunity</a:t>
            </a:r>
          </a:p>
        </p:txBody>
      </p:sp>
    </p:spTree>
    <p:extLst>
      <p:ext uri="{BB962C8B-B14F-4D97-AF65-F5344CB8AC3E}">
        <p14:creationId xmlns:p14="http://schemas.microsoft.com/office/powerpoint/2010/main" val="3956739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of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Basic overview of the Academic/CTE Scholarship</a:t>
            </a:r>
          </a:p>
          <a:p>
            <a:r>
              <a:rPr lang="en-US" dirty="0"/>
              <a:t>Academic and Testing Requirements</a:t>
            </a:r>
          </a:p>
          <a:p>
            <a:r>
              <a:rPr lang="en-US" dirty="0"/>
              <a:t>Course Requirements</a:t>
            </a:r>
          </a:p>
          <a:p>
            <a:r>
              <a:rPr lang="en-US" dirty="0"/>
              <a:t>Transcripts and Planning</a:t>
            </a:r>
          </a:p>
          <a:p>
            <a:r>
              <a:rPr lang="en-US" dirty="0"/>
              <a:t>Scholarship Webinars/Presentations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96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9703D-69FA-4B37-8400-86A305469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Year Counselors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B8D8F-0773-47E6-B210-D090E8245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plan to reach out to all 1</a:t>
            </a:r>
            <a:r>
              <a:rPr lang="en-US" baseline="30000" dirty="0"/>
              <a:t>st</a:t>
            </a:r>
            <a:r>
              <a:rPr lang="en-US" dirty="0"/>
              <a:t> year counselors to see how things are going and if you have questions on the Academic/CTE Scholarship, </a:t>
            </a:r>
            <a:r>
              <a:rPr lang="en-US" dirty="0" err="1"/>
              <a:t>eTranscript</a:t>
            </a:r>
            <a:r>
              <a:rPr lang="en-US" dirty="0"/>
              <a:t>, or anything else</a:t>
            </a:r>
          </a:p>
          <a:p>
            <a:endParaRPr lang="en-US" dirty="0"/>
          </a:p>
          <a:p>
            <a:r>
              <a:rPr lang="en-US" dirty="0"/>
              <a:t>If you have questions before then, please do not hesitate to reach out to me</a:t>
            </a:r>
          </a:p>
        </p:txBody>
      </p:sp>
    </p:spTree>
    <p:extLst>
      <p:ext uri="{BB962C8B-B14F-4D97-AF65-F5344CB8AC3E}">
        <p14:creationId xmlns:p14="http://schemas.microsoft.com/office/powerpoint/2010/main" val="66209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Academic and CTE Scholarships?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$6000 Scholarship to students who meet the requirements</a:t>
            </a:r>
          </a:p>
          <a:p>
            <a:pPr lvl="2"/>
            <a:r>
              <a:rPr lang="en-US" dirty="0"/>
              <a:t>ALL students who meet the requirements get a scholarship!</a:t>
            </a:r>
          </a:p>
          <a:p>
            <a:pPr lvl="2"/>
            <a:r>
              <a:rPr lang="en-US" dirty="0"/>
              <a:t>Must attend a North Dakota College or University</a:t>
            </a:r>
          </a:p>
          <a:p>
            <a:pPr lvl="2"/>
            <a:r>
              <a:rPr lang="en-US" dirty="0"/>
              <a:t>Must be a North Dakota Resident</a:t>
            </a:r>
          </a:p>
          <a:p>
            <a:pPr lvl="2"/>
            <a:r>
              <a:rPr lang="en-US" dirty="0"/>
              <a:t>Qualifications for the scholarship are based on: </a:t>
            </a:r>
          </a:p>
          <a:p>
            <a:pPr lvl="4"/>
            <a:r>
              <a:rPr lang="en-US" dirty="0"/>
              <a:t>High school grade point average ( 3.0)</a:t>
            </a:r>
          </a:p>
          <a:p>
            <a:pPr lvl="4"/>
            <a:r>
              <a:rPr lang="en-US" dirty="0"/>
              <a:t>ACT Score (24) or WorkKeys scores (5)</a:t>
            </a:r>
          </a:p>
          <a:p>
            <a:pPr lvl="4"/>
            <a:r>
              <a:rPr lang="en-US" dirty="0"/>
              <a:t>Courses taken in high school</a:t>
            </a:r>
          </a:p>
          <a:p>
            <a:pPr lvl="6"/>
            <a:r>
              <a:rPr lang="en-US" dirty="0"/>
              <a:t>Above and beyond graduation requirements</a:t>
            </a:r>
          </a:p>
          <a:p>
            <a:pPr marL="914400" lvl="2" indent="0">
              <a:buNone/>
            </a:pPr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  <p:pic>
        <p:nvPicPr>
          <p:cNvPr id="5" name="Picture 4" descr="Skyscraper on the Prairie | Flickr - Photo Sharing!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733" y="4041849"/>
            <a:ext cx="3257341" cy="233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25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12A63B-5AC3-4689-B694-35AE92CB6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Academic and Testing Requirements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F69DD9-CAF0-463A-9967-355113C4E3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66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Grade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3.0 Cumulative GPA ( non-weighted) or higher</a:t>
            </a:r>
          </a:p>
          <a:p>
            <a:pPr lvl="2"/>
            <a:r>
              <a:rPr lang="en-US" dirty="0"/>
              <a:t>Overall </a:t>
            </a:r>
            <a:r>
              <a:rPr lang="en-US" b="1" dirty="0"/>
              <a:t>OR</a:t>
            </a:r>
          </a:p>
          <a:p>
            <a:pPr lvl="2"/>
            <a:r>
              <a:rPr lang="en-US" dirty="0"/>
              <a:t>Amongst required 22 credits </a:t>
            </a:r>
          </a:p>
          <a:p>
            <a:pPr marL="914400" lvl="2" indent="0">
              <a:buNone/>
            </a:pPr>
            <a:endParaRPr lang="en-US" dirty="0"/>
          </a:p>
          <a:p>
            <a:r>
              <a:rPr lang="en-US" dirty="0"/>
              <a:t>Have no grade lower than a “C” on any unit or half-unit required for the scholarship </a:t>
            </a:r>
          </a:p>
          <a:p>
            <a:pPr lvl="2"/>
            <a:r>
              <a:rPr lang="en-US" dirty="0"/>
              <a:t>District may allow students to retake classes that they got a grade below a C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Penn State Track and Field Alumni (Golf): June 20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841" y="1926771"/>
            <a:ext cx="2877064" cy="237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3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48C29-03A9-4723-8CC0-3183C0703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Grading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0A67C-3A71-4C7D-BCEF-07BB26C1D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requirement of “C or higher” was waived for the </a:t>
            </a:r>
            <a:r>
              <a:rPr lang="en-US" u="sng" dirty="0"/>
              <a:t>second semester of the 2019-2020 </a:t>
            </a:r>
            <a:r>
              <a:rPr lang="en-US" dirty="0"/>
              <a:t>school year due to adjustments to distance learning</a:t>
            </a:r>
          </a:p>
          <a:p>
            <a:pPr lvl="2"/>
            <a:r>
              <a:rPr lang="en-US" sz="2300" dirty="0"/>
              <a:t>Allows D’s to count, as well as “P” or “S” grades for </a:t>
            </a:r>
            <a:r>
              <a:rPr lang="en-US" sz="2300" u="sng" dirty="0"/>
              <a:t>second semester 2019-2020</a:t>
            </a:r>
            <a:endParaRPr lang="en-US" sz="2300" dirty="0"/>
          </a:p>
          <a:p>
            <a:pPr lvl="2"/>
            <a:r>
              <a:rPr lang="en-US" sz="2300" dirty="0"/>
              <a:t>Will apply to students for the next three school years ( class of 2021, 2022, 2023)</a:t>
            </a:r>
          </a:p>
          <a:p>
            <a:pPr lvl="2"/>
            <a:endParaRPr lang="en-US" dirty="0"/>
          </a:p>
          <a:p>
            <a:r>
              <a:rPr lang="en-US" b="1" dirty="0"/>
              <a:t>ONLY APPLIES TO SECOND SEMESTER OF 2019-2020 SCHOOL YEAR!!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b="1" u="sng" dirty="0"/>
              <a:t>DOES NOT </a:t>
            </a:r>
            <a:r>
              <a:rPr lang="en-US" dirty="0"/>
              <a:t>exempt second semester 2019-2020 classes from the 3.0 GPA requirement</a:t>
            </a:r>
          </a:p>
          <a:p>
            <a:pPr lvl="2"/>
            <a:r>
              <a:rPr lang="en-US" sz="2300" dirty="0"/>
              <a:t>Students must still have a 3.0 overall or 22 credit GPA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769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Academic Scholarship: Composite ACT score of 24 or higher</a:t>
            </a:r>
          </a:p>
          <a:p>
            <a:endParaRPr lang="en-US" dirty="0"/>
          </a:p>
          <a:p>
            <a:r>
              <a:rPr lang="en-US" dirty="0"/>
              <a:t>CTE Scholarship</a:t>
            </a:r>
          </a:p>
          <a:p>
            <a:pPr lvl="2"/>
            <a:r>
              <a:rPr lang="en-US" dirty="0"/>
              <a:t>Composite ACT score of 24 or higher </a:t>
            </a:r>
            <a:r>
              <a:rPr lang="en-US" b="1" dirty="0"/>
              <a:t>OR</a:t>
            </a:r>
          </a:p>
          <a:p>
            <a:pPr lvl="2"/>
            <a:r>
              <a:rPr lang="en-US" dirty="0"/>
              <a:t>A score of 5 or higher on each of the three </a:t>
            </a:r>
            <a:r>
              <a:rPr lang="en-US" dirty="0" err="1"/>
              <a:t>WorkKeys</a:t>
            </a:r>
            <a:r>
              <a:rPr lang="en-US" dirty="0"/>
              <a:t>                                             assessments</a:t>
            </a:r>
          </a:p>
          <a:p>
            <a:pPr lvl="4"/>
            <a:r>
              <a:rPr lang="en-US" dirty="0"/>
              <a:t>Applied Math</a:t>
            </a:r>
          </a:p>
          <a:p>
            <a:pPr lvl="4"/>
            <a:r>
              <a:rPr lang="en-US" dirty="0"/>
              <a:t>Graphic Literacy</a:t>
            </a:r>
          </a:p>
          <a:p>
            <a:pPr lvl="4"/>
            <a:r>
              <a:rPr lang="en-US" dirty="0"/>
              <a:t>Workplace Documents </a:t>
            </a:r>
          </a:p>
          <a:p>
            <a:pPr lvl="2"/>
            <a:endParaRPr lang="en-US" dirty="0"/>
          </a:p>
        </p:txBody>
      </p:sp>
      <p:pic>
        <p:nvPicPr>
          <p:cNvPr id="4" name="Picture 3" descr="&lt;strong&gt;test-taking&lt;/strong&gt;-pic-1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776" y="3116399"/>
            <a:ext cx="3690336" cy="261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67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Requirements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All testing must take place before the student graduates!</a:t>
            </a:r>
          </a:p>
          <a:p>
            <a:endParaRPr lang="en-US" dirty="0"/>
          </a:p>
          <a:p>
            <a:r>
              <a:rPr lang="en-US" dirty="0"/>
              <a:t>June 2021 ACT cannot be used for class of 2021 graduates</a:t>
            </a:r>
          </a:p>
        </p:txBody>
      </p:sp>
      <p:pic>
        <p:nvPicPr>
          <p:cNvPr id="4" name="Picture 3" descr="&lt;strong&gt;test-taking&lt;/strong&gt;-pic-1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333" y="4124806"/>
            <a:ext cx="3150645" cy="222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00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61C9B-00DC-4D41-9440-114469B97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 </a:t>
            </a:r>
            <a:r>
              <a:rPr lang="en-US" dirty="0" err="1"/>
              <a:t>Superscores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DD25E-88CE-4D9E-8E7C-D134CC5454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Starting with the graduating class of 2021, students may use an ACT </a:t>
            </a:r>
            <a:r>
              <a:rPr lang="en-US" dirty="0" err="1"/>
              <a:t>superscore</a:t>
            </a:r>
            <a:r>
              <a:rPr lang="en-US" dirty="0"/>
              <a:t> to meet the requirement of earning a 24 or higher</a:t>
            </a:r>
          </a:p>
          <a:p>
            <a:endParaRPr lang="en-US" dirty="0"/>
          </a:p>
          <a:p>
            <a:r>
              <a:rPr lang="en-US" dirty="0"/>
              <a:t>A </a:t>
            </a:r>
            <a:r>
              <a:rPr lang="en-US" dirty="0" err="1"/>
              <a:t>superscore</a:t>
            </a:r>
            <a:r>
              <a:rPr lang="en-US" dirty="0"/>
              <a:t> combines a student’s best English, math, reading, and science scores into one score for students that have taken the ACT more than once 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dirty="0" err="1"/>
              <a:t>superscore</a:t>
            </a:r>
            <a:r>
              <a:rPr lang="en-US" dirty="0"/>
              <a:t> </a:t>
            </a:r>
            <a:r>
              <a:rPr lang="en-US" u="sng" dirty="0"/>
              <a:t>must come from ACT</a:t>
            </a:r>
            <a:r>
              <a:rPr lang="en-US" dirty="0"/>
              <a:t>!</a:t>
            </a:r>
          </a:p>
          <a:p>
            <a:pPr lvl="2"/>
            <a:r>
              <a:rPr lang="en-US" dirty="0"/>
              <a:t>Can’t be a hand calculation of the regular ACT scores </a:t>
            </a:r>
          </a:p>
          <a:p>
            <a:pPr lvl="2"/>
            <a:r>
              <a:rPr lang="en-US" dirty="0"/>
              <a:t>Student has to select that they wish to have a </a:t>
            </a:r>
            <a:r>
              <a:rPr lang="en-US" dirty="0" err="1"/>
              <a:t>superscore</a:t>
            </a:r>
            <a:r>
              <a:rPr lang="en-US" dirty="0"/>
              <a:t> at the time they apply to take the test</a:t>
            </a:r>
          </a:p>
        </p:txBody>
      </p:sp>
    </p:spTree>
    <p:extLst>
      <p:ext uri="{BB962C8B-B14F-4D97-AF65-F5344CB8AC3E}">
        <p14:creationId xmlns:p14="http://schemas.microsoft.com/office/powerpoint/2010/main" val="1510288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WorkKeys Exam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Students can take the WorkKeys at their school ( if it is offered), or at another testing site</a:t>
            </a:r>
          </a:p>
          <a:p>
            <a:endParaRPr lang="en-US" dirty="0"/>
          </a:p>
          <a:p>
            <a:r>
              <a:rPr lang="en-US" dirty="0"/>
              <a:t>Students should visit with their counselor to find out where the WorkKeys is offered</a:t>
            </a:r>
          </a:p>
          <a:p>
            <a:endParaRPr lang="en-US" dirty="0"/>
          </a:p>
          <a:p>
            <a:r>
              <a:rPr lang="en-US" dirty="0"/>
              <a:t>WorkKeys scores must be sent to DPI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&lt;strong&gt;test-taking&lt;/strong&gt;-pic-1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872" y="4277032"/>
            <a:ext cx="2973131" cy="210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5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3DA311-959B-4B11-A19D-19660131A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Requirements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ED5420-F530-41A7-9FE9-ECB3E95FDB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141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D22737-A777-45EC-86B6-85E6143C6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Course Requirements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560FDD-A92F-40BA-8B53-75C3FE3DA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Students must meet all course requirements for high school graduation</a:t>
            </a:r>
          </a:p>
          <a:p>
            <a:endParaRPr lang="en-US" dirty="0"/>
          </a:p>
          <a:p>
            <a:r>
              <a:rPr lang="en-US" dirty="0"/>
              <a:t>Students must also successfully complete some courses above and beyond those required for graduation, listed on the next slide……</a:t>
            </a:r>
          </a:p>
        </p:txBody>
      </p:sp>
    </p:spTree>
    <p:extLst>
      <p:ext uri="{BB962C8B-B14F-4D97-AF65-F5344CB8AC3E}">
        <p14:creationId xmlns:p14="http://schemas.microsoft.com/office/powerpoint/2010/main" val="60769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1E538-6E83-406D-983A-F53AE9F43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 of Courses Required for Scholarship Beyond Graduation Requirements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A09BC-0856-4444-AB64-B506345F6C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Academic Scholarship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FF4890-E7E1-4E7A-9F14-0779E5AC6A2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1400" dirty="0"/>
              <a:t>1 credit Algebra II</a:t>
            </a:r>
          </a:p>
          <a:p>
            <a:r>
              <a:rPr lang="en-US" sz="1400" dirty="0"/>
              <a:t>1 credit of math for which Algebra II is a prerequisite </a:t>
            </a:r>
          </a:p>
          <a:p>
            <a:r>
              <a:rPr lang="en-US" sz="1400" dirty="0"/>
              <a:t>One of the following:</a:t>
            </a:r>
          </a:p>
          <a:p>
            <a:pPr lvl="1"/>
            <a:r>
              <a:rPr lang="en-US" sz="1400" dirty="0"/>
              <a:t>½ credit dual credit class</a:t>
            </a:r>
          </a:p>
          <a:p>
            <a:pPr lvl="1"/>
            <a:r>
              <a:rPr lang="en-US" sz="1400" dirty="0"/>
              <a:t>1 full credit AP class AND the AP exam</a:t>
            </a:r>
          </a:p>
          <a:p>
            <a:r>
              <a:rPr lang="en-US" sz="1400" dirty="0"/>
              <a:t>One of the following</a:t>
            </a:r>
          </a:p>
          <a:p>
            <a:pPr lvl="1"/>
            <a:r>
              <a:rPr lang="en-US" sz="1400" dirty="0"/>
              <a:t>2 credits of same foreign language</a:t>
            </a:r>
          </a:p>
          <a:p>
            <a:pPr lvl="1"/>
            <a:r>
              <a:rPr lang="en-US" sz="1400" dirty="0"/>
              <a:t>2 credits CTE in the same CTE coordinated Plan of Study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2802D3-EF86-4CB7-AF02-93A1B46E07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CTE Scholarship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2D72AA2-E800-4A92-9629-128EB9F250C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1400" dirty="0"/>
              <a:t>1 credit Algebra II </a:t>
            </a:r>
          </a:p>
          <a:p>
            <a:r>
              <a:rPr lang="en-US" sz="1400" dirty="0"/>
              <a:t>4 credits of CTE</a:t>
            </a:r>
          </a:p>
          <a:p>
            <a:pPr lvl="1"/>
            <a:r>
              <a:rPr lang="en-US" sz="1400" dirty="0"/>
              <a:t>2 of those credits in the same CTE Coordinated Plan of Study</a:t>
            </a:r>
          </a:p>
        </p:txBody>
      </p:sp>
    </p:spTree>
    <p:extLst>
      <p:ext uri="{BB962C8B-B14F-4D97-AF65-F5344CB8AC3E}">
        <p14:creationId xmlns:p14="http://schemas.microsoft.com/office/powerpoint/2010/main" val="415856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7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Requirement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Academic Scholarship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One unit Algebra II</a:t>
            </a:r>
          </a:p>
          <a:p>
            <a:r>
              <a:rPr lang="en-US" dirty="0"/>
              <a:t>One Unit of any course that Algebra II is a prerequisite for</a:t>
            </a:r>
          </a:p>
          <a:p>
            <a:r>
              <a:rPr lang="en-US" dirty="0"/>
              <a:t>One additional math unit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CTE Scholarship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One unit Algebra II</a:t>
            </a:r>
          </a:p>
          <a:p>
            <a:r>
              <a:rPr lang="en-US" dirty="0"/>
              <a:t>Two additional math units</a:t>
            </a:r>
          </a:p>
        </p:txBody>
      </p:sp>
      <p:pic>
        <p:nvPicPr>
          <p:cNvPr id="9" name="Picture 8" descr="El auge de las matemáticas entre la población no es una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069" y="4181529"/>
            <a:ext cx="3554569" cy="2221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01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uiExpand="1" build="p"/>
      <p:bldP spid="7" grpId="0" build="p"/>
      <p:bldP spid="8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CTE Coordinated Plan of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4 units of Career and Technical Education for CTE Scholarship</a:t>
            </a:r>
          </a:p>
          <a:p>
            <a:pPr lvl="2"/>
            <a:r>
              <a:rPr lang="en-US" dirty="0"/>
              <a:t>Two of these units must be part of a coordinated plan of study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Be sure they are </a:t>
            </a:r>
            <a:r>
              <a:rPr lang="en-US" b="1" u="sng" dirty="0"/>
              <a:t>CTE classes!!!</a:t>
            </a:r>
          </a:p>
          <a:p>
            <a:endParaRPr lang="en-US" dirty="0"/>
          </a:p>
        </p:txBody>
      </p:sp>
      <p:pic>
        <p:nvPicPr>
          <p:cNvPr id="4" name="Picture 3" descr="File:&lt;strong&gt;Auto&lt;/strong&gt; &lt;strong&gt;Repair&lt;/strong&gt; &lt;strong&gt;shop&lt;/strong&gt;.jpg - Wikimedia Common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078" y="4402214"/>
            <a:ext cx="3915062" cy="160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38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9" t="11209" r="58104" b="6748"/>
          <a:stretch/>
        </p:blipFill>
        <p:spPr>
          <a:xfrm>
            <a:off x="1018675" y="668691"/>
            <a:ext cx="10234862" cy="5547626"/>
          </a:xfrm>
        </p:spPr>
      </p:pic>
    </p:spTree>
    <p:extLst>
      <p:ext uri="{BB962C8B-B14F-4D97-AF65-F5344CB8AC3E}">
        <p14:creationId xmlns:p14="http://schemas.microsoft.com/office/powerpoint/2010/main" val="1339498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Foreign Language Requirement- Academic Scholarship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units of </a:t>
            </a:r>
            <a:r>
              <a:rPr lang="en-US" b="1" dirty="0"/>
              <a:t>EITHER</a:t>
            </a:r>
          </a:p>
          <a:p>
            <a:pPr lvl="2"/>
            <a:r>
              <a:rPr lang="en-US" sz="2400" dirty="0"/>
              <a:t>The </a:t>
            </a:r>
            <a:r>
              <a:rPr lang="en-US" sz="2400" u="sng" dirty="0"/>
              <a:t>same</a:t>
            </a:r>
            <a:r>
              <a:rPr lang="en-US" sz="2400" dirty="0"/>
              <a:t> foreign language, Native American language, or American Sign Language</a:t>
            </a:r>
          </a:p>
          <a:p>
            <a:pPr lvl="2"/>
            <a:endParaRPr lang="en-US" sz="2400" dirty="0"/>
          </a:p>
          <a:p>
            <a:pPr lvl="2"/>
            <a:r>
              <a:rPr lang="en-US" sz="2400" dirty="0"/>
              <a:t>Career and Technical Education credits</a:t>
            </a:r>
          </a:p>
          <a:p>
            <a:pPr lvl="4"/>
            <a:r>
              <a:rPr lang="en-US" sz="2000" dirty="0"/>
              <a:t>Must be part of the same coordinated plan of study </a:t>
            </a:r>
          </a:p>
        </p:txBody>
      </p:sp>
      <p:pic>
        <p:nvPicPr>
          <p:cNvPr id="2" name="Picture 1" descr="photo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0" t="1" r="28470" b="8735"/>
          <a:stretch/>
        </p:blipFill>
        <p:spPr>
          <a:xfrm>
            <a:off x="8859963" y="3958552"/>
            <a:ext cx="1952818" cy="208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06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Courses- Academic Scholarship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Complete </a:t>
            </a:r>
            <a:r>
              <a:rPr lang="en-US" u="sng" dirty="0"/>
              <a:t>one</a:t>
            </a:r>
            <a:r>
              <a:rPr lang="en-US" dirty="0"/>
              <a:t> of the following:</a:t>
            </a:r>
          </a:p>
          <a:p>
            <a:pPr lvl="2"/>
            <a:r>
              <a:rPr lang="en-US" dirty="0"/>
              <a:t>1 unit of an Advanced Placement (AP) course </a:t>
            </a:r>
            <a:r>
              <a:rPr lang="en-US" u="sng" dirty="0"/>
              <a:t>along with the AP exam </a:t>
            </a:r>
          </a:p>
          <a:p>
            <a:pPr lvl="2"/>
            <a:r>
              <a:rPr lang="en-US" dirty="0"/>
              <a:t>½ unit of a dual credit course </a:t>
            </a:r>
          </a:p>
          <a:p>
            <a:pPr lvl="2"/>
            <a:r>
              <a:rPr lang="en-US" dirty="0"/>
              <a:t>1 unit of an early entry college course from a college or university that has a physical presence in North Dakota </a:t>
            </a:r>
          </a:p>
          <a:p>
            <a:pPr lvl="2"/>
            <a:endParaRPr lang="en-US" dirty="0"/>
          </a:p>
        </p:txBody>
      </p:sp>
      <p:pic>
        <p:nvPicPr>
          <p:cNvPr id="4" name="Picture 3" descr="&lt;strong&gt;North Dakota State University&lt;/strong&gt; Campus | Fargo, &lt;strong&gt;North&lt;/strong&gt; &lt;strong&gt;Dakota&lt;/strong&gt;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236" y="4328298"/>
            <a:ext cx="2424671" cy="181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186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5434E-91AD-45CB-8424-414AA789C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Teacher Pathway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FAF6B-FBC8-44C8-9CF7-EEC06A944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Students may use an educational pathway for the Academic/CTE Scholarship</a:t>
            </a:r>
          </a:p>
          <a:p>
            <a:endParaRPr lang="en-US" dirty="0"/>
          </a:p>
          <a:p>
            <a:pPr lvl="2"/>
            <a:r>
              <a:rPr lang="en-US" sz="2000" dirty="0"/>
              <a:t>Substitute for the 2 credits of the same foreign language/CTE Coordinated Plan of Study for the Academic Scholarship</a:t>
            </a:r>
          </a:p>
          <a:p>
            <a:pPr lvl="2"/>
            <a:endParaRPr lang="en-US" dirty="0"/>
          </a:p>
          <a:p>
            <a:pPr lvl="2"/>
            <a:r>
              <a:rPr lang="en-US" sz="2000" dirty="0"/>
              <a:t>Substitute for the 2 credits of CTE from the same Coordinated Plan of Study for the CTE Scholarship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48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8BC62-50AA-4902-9611-5A9C58A55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Teacher Pathway ( 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876AB-4E89-4B84-B477-74FB9780C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Educational Pathway for Academic/CTE Scholarship</a:t>
            </a:r>
          </a:p>
          <a:p>
            <a:pPr lvl="2"/>
            <a:r>
              <a:rPr lang="en-US" sz="2000" dirty="0"/>
              <a:t>1 credit Teaching Profession</a:t>
            </a:r>
          </a:p>
          <a:p>
            <a:pPr lvl="2"/>
            <a:r>
              <a:rPr lang="en-US" sz="2000" dirty="0"/>
              <a:t>1 credit Educational Methodology</a:t>
            </a:r>
          </a:p>
          <a:p>
            <a:pPr lvl="2"/>
            <a:r>
              <a:rPr lang="en-US" sz="2000" dirty="0"/>
              <a:t>1 credit from the following list:</a:t>
            </a:r>
          </a:p>
          <a:p>
            <a:pPr lvl="4"/>
            <a:r>
              <a:rPr lang="en-US" sz="1600" dirty="0"/>
              <a:t>AP Psychology</a:t>
            </a:r>
          </a:p>
          <a:p>
            <a:pPr lvl="4"/>
            <a:r>
              <a:rPr lang="en-US" sz="1600" dirty="0"/>
              <a:t>Dual Credit Psychology</a:t>
            </a:r>
          </a:p>
          <a:p>
            <a:pPr lvl="4"/>
            <a:r>
              <a:rPr lang="en-US" sz="1600" dirty="0"/>
              <a:t>Child Development</a:t>
            </a:r>
          </a:p>
          <a:p>
            <a:pPr lvl="4"/>
            <a:r>
              <a:rPr lang="en-US" sz="1600" dirty="0"/>
              <a:t>Peer-to-Peer Leadership</a:t>
            </a:r>
          </a:p>
          <a:p>
            <a:pPr lvl="4"/>
            <a:r>
              <a:rPr lang="en-US" sz="1600" dirty="0"/>
              <a:t>Child-Related Careers</a:t>
            </a:r>
          </a:p>
        </p:txBody>
      </p:sp>
    </p:spTree>
    <p:extLst>
      <p:ext uri="{BB962C8B-B14F-4D97-AF65-F5344CB8AC3E}">
        <p14:creationId xmlns:p14="http://schemas.microsoft.com/office/powerpoint/2010/main" val="403758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295705-E8C8-4A65-A320-26575168D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Transcripts and Planning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C3BCC0-4D9D-4EC6-9DB5-C6583D773C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146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59322-BB10-498F-BE2B-B25A9C719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</a:t>
            </a:r>
            <a:r>
              <a:rPr lang="en-US" dirty="0" err="1"/>
              <a:t>eTranscript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6BB00-5D6B-4976-94A8-3E52D62B4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Use the </a:t>
            </a:r>
            <a:r>
              <a:rPr lang="en-US" b="1" u="sng" dirty="0"/>
              <a:t>Progress Monitoring</a:t>
            </a:r>
            <a:r>
              <a:rPr lang="en-US" dirty="0"/>
              <a:t> tool in </a:t>
            </a:r>
            <a:r>
              <a:rPr lang="en-US" dirty="0" err="1"/>
              <a:t>eTranscript</a:t>
            </a:r>
            <a:r>
              <a:rPr lang="en-US" dirty="0"/>
              <a:t> throughout the year to measure scholarship progress for students in grades 9-12</a:t>
            </a:r>
          </a:p>
          <a:p>
            <a:endParaRPr lang="en-US" dirty="0"/>
          </a:p>
          <a:p>
            <a:r>
              <a:rPr lang="en-US" dirty="0"/>
              <a:t>Check student progress at least once at the beginning of each semester</a:t>
            </a:r>
          </a:p>
          <a:p>
            <a:pPr lvl="2"/>
            <a:r>
              <a:rPr lang="en-US" dirty="0"/>
              <a:t>Especially with seniors!</a:t>
            </a:r>
          </a:p>
          <a:p>
            <a:endParaRPr lang="en-US" dirty="0"/>
          </a:p>
          <a:p>
            <a:r>
              <a:rPr lang="en-US" b="1" dirty="0"/>
              <a:t>PLEASE</a:t>
            </a:r>
            <a:r>
              <a:rPr lang="en-US" dirty="0"/>
              <a:t> open </a:t>
            </a:r>
            <a:r>
              <a:rPr lang="en-US" dirty="0" err="1"/>
              <a:t>eTranscript</a:t>
            </a:r>
            <a:r>
              <a:rPr lang="en-US" dirty="0"/>
              <a:t> to parents!</a:t>
            </a:r>
          </a:p>
          <a:p>
            <a:pPr lvl="2"/>
            <a:r>
              <a:rPr lang="en-US" dirty="0"/>
              <a:t>Can track scholarship progress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Diary of a Gamer Girl: Labeling our children ...">
            <a:extLst>
              <a:ext uri="{FF2B5EF4-FFF2-40B4-BE49-F238E27FC236}">
                <a16:creationId xmlns:a16="http://schemas.microsoft.com/office/drawing/2014/main" id="{BBFE7EC4-4C31-45F9-BA72-B48F3C38DB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115" y="4153848"/>
            <a:ext cx="2523268" cy="208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78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Be sure to use the correct </a:t>
            </a:r>
            <a:r>
              <a:rPr lang="en-US" sz="3200" u="sng" dirty="0"/>
              <a:t>course codes</a:t>
            </a:r>
          </a:p>
          <a:p>
            <a:pPr lvl="2"/>
            <a:r>
              <a:rPr lang="en-US" sz="2800" dirty="0"/>
              <a:t>Schools can call the course whatever they want, the course code is what matters</a:t>
            </a:r>
          </a:p>
          <a:p>
            <a:pPr lvl="2"/>
            <a:endParaRPr lang="en-US" sz="2800" dirty="0"/>
          </a:p>
          <a:p>
            <a:pPr lvl="2"/>
            <a:r>
              <a:rPr lang="en-US" sz="2800" dirty="0"/>
              <a:t>All course codes can be found on DPI Website</a:t>
            </a:r>
          </a:p>
          <a:p>
            <a:pPr lvl="4"/>
            <a:r>
              <a:rPr lang="en-US" sz="2400" dirty="0"/>
              <a:t>Click on Districts and Schools, then Course Codes</a:t>
            </a:r>
          </a:p>
          <a:p>
            <a:endParaRPr lang="en-US" dirty="0"/>
          </a:p>
        </p:txBody>
      </p:sp>
      <p:pic>
        <p:nvPicPr>
          <p:cNvPr id="6" name="Picture 5" descr="The 1709 Blog: Supreme Court says copyright law does not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421" y="4464950"/>
            <a:ext cx="1944337" cy="168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58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Diploma/Scholarship Alignment Chart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Refer to the </a:t>
            </a:r>
            <a:r>
              <a:rPr lang="en-US" b="1" u="sng" dirty="0"/>
              <a:t>Diploma/Scholarship Alignment Chart </a:t>
            </a:r>
            <a:r>
              <a:rPr lang="en-US" dirty="0"/>
              <a:t>to determine which courses can count for each scholarship requirement</a:t>
            </a:r>
          </a:p>
          <a:p>
            <a:endParaRPr lang="en-US" dirty="0"/>
          </a:p>
          <a:p>
            <a:r>
              <a:rPr lang="en-US" dirty="0"/>
              <a:t>Courses in each content area</a:t>
            </a:r>
          </a:p>
          <a:p>
            <a:endParaRPr lang="en-US" dirty="0"/>
          </a:p>
          <a:p>
            <a:r>
              <a:rPr lang="en-US" dirty="0"/>
              <a:t>Courses that can replace one another</a:t>
            </a:r>
          </a:p>
          <a:p>
            <a:endParaRPr lang="en-US" dirty="0"/>
          </a:p>
          <a:p>
            <a:r>
              <a:rPr lang="en-US" dirty="0"/>
              <a:t>Located on DPI Website</a:t>
            </a:r>
          </a:p>
          <a:p>
            <a:pPr lvl="2"/>
            <a:r>
              <a:rPr lang="en-US" dirty="0"/>
              <a:t>Click on Districts and Schools, then Course Codes, then Grades 9-12 drop down menu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 descr="The 1709 Blog: Supreme Court says copyright law does not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639" y="4330700"/>
            <a:ext cx="1944337" cy="168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72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E43DFA-D9DF-45D4-AC55-678497AD26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000" r="51786" b="2889"/>
          <a:stretch/>
        </p:blipFill>
        <p:spPr>
          <a:xfrm>
            <a:off x="487136" y="471920"/>
            <a:ext cx="11217728" cy="591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9731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342576-CC0E-452D-9BB2-5CC9A9082E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214" r="52054" b="3857"/>
          <a:stretch/>
        </p:blipFill>
        <p:spPr>
          <a:xfrm>
            <a:off x="481693" y="437992"/>
            <a:ext cx="11217728" cy="598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1765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D109C-9971-4B69-B871-51CAAC9D3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4EDAD-2983-4070-9380-155E82238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Alignment chart photo- general education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C8E9E2-6E34-4C47-A0A7-472623EB5A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" t="10513" r="51854" b="2961"/>
          <a:stretch/>
        </p:blipFill>
        <p:spPr>
          <a:xfrm>
            <a:off x="506186" y="498020"/>
            <a:ext cx="11225892" cy="604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166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scholarship should students plan classes for?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possible, BOTH</a:t>
            </a:r>
          </a:p>
          <a:p>
            <a:pPr lvl="2"/>
            <a:r>
              <a:rPr lang="en-US" dirty="0"/>
              <a:t>Academic and CTE courses if possible </a:t>
            </a:r>
          </a:p>
          <a:p>
            <a:endParaRPr lang="en-US" dirty="0"/>
          </a:p>
          <a:p>
            <a:r>
              <a:rPr lang="en-US" dirty="0"/>
              <a:t>Sometimes students limit themselves to just one or the other</a:t>
            </a:r>
          </a:p>
          <a:p>
            <a:pPr lvl="2"/>
            <a:r>
              <a:rPr lang="en-US" dirty="0"/>
              <a:t>Leave options open</a:t>
            </a:r>
          </a:p>
          <a:p>
            <a:pPr lvl="2"/>
            <a:r>
              <a:rPr lang="en-US" dirty="0"/>
              <a:t>If students plan for Academic, but don’t get a 24 on the ACT, they can take the WorkKeys and get the CTE </a:t>
            </a:r>
            <a:r>
              <a:rPr lang="en-US" b="1" u="sng" dirty="0"/>
              <a:t>if</a:t>
            </a:r>
            <a:r>
              <a:rPr lang="en-US" dirty="0"/>
              <a:t> they have the required 4 CTE credits</a:t>
            </a:r>
          </a:p>
          <a:p>
            <a:endParaRPr lang="en-US" dirty="0"/>
          </a:p>
          <a:p>
            <a:pPr lvl="2"/>
            <a:endParaRPr lang="en-US" dirty="0"/>
          </a:p>
        </p:txBody>
      </p:sp>
      <p:pic>
        <p:nvPicPr>
          <p:cNvPr id="5" name="Picture 4" descr="overseas education | Morris - Your Eye On The Futur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497" y="2455607"/>
            <a:ext cx="2364657" cy="236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02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Scholarship Application Window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Applications open Monday, January 4, 2021</a:t>
            </a:r>
          </a:p>
          <a:p>
            <a:endParaRPr lang="en-US" dirty="0"/>
          </a:p>
          <a:p>
            <a:r>
              <a:rPr lang="en-US" dirty="0"/>
              <a:t>Applications close Friday, June 4, 2021</a:t>
            </a:r>
          </a:p>
          <a:p>
            <a:pPr lvl="2"/>
            <a:r>
              <a:rPr lang="en-US" dirty="0"/>
              <a:t>By June 30, 2021, students will be notified of their scholarship status</a:t>
            </a:r>
          </a:p>
          <a:p>
            <a:pPr lvl="2"/>
            <a:endParaRPr lang="en-US" dirty="0"/>
          </a:p>
          <a:p>
            <a:r>
              <a:rPr lang="en-US" dirty="0"/>
              <a:t>Make sure students applications are complete</a:t>
            </a:r>
          </a:p>
          <a:p>
            <a:pPr lvl="2"/>
            <a:r>
              <a:rPr lang="en-US" dirty="0"/>
              <a:t>Entering ACT/WorkKeys scores</a:t>
            </a:r>
          </a:p>
          <a:p>
            <a:pPr lvl="2"/>
            <a:r>
              <a:rPr lang="en-US" dirty="0"/>
              <a:t>Selecting the correct scholarship</a:t>
            </a:r>
          </a:p>
          <a:p>
            <a:pPr lvl="2"/>
            <a:r>
              <a:rPr lang="en-US" dirty="0"/>
              <a:t>Entering correct SSN</a:t>
            </a:r>
          </a:p>
          <a:p>
            <a:pPr lvl="2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41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A284EC-B1AF-4AE9-AE92-E65AB3342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Scholarship Webinars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9B9B1F-94D3-467E-8B2D-53FE4A8F2A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4416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2F6AE-B28C-4C55-970A-641F79C1E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Scholarship Webinar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AE48B-BD4C-48C3-BD2A-4040C8489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Webinar for school administrators and counselors was Thursday, August 27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webinar is now posted on the DPI website for your reference!</a:t>
            </a:r>
          </a:p>
          <a:p>
            <a:pPr lvl="2"/>
            <a:r>
              <a:rPr lang="en-US" dirty="0"/>
              <a:t>DPI website</a:t>
            </a:r>
          </a:p>
          <a:p>
            <a:pPr lvl="2"/>
            <a:r>
              <a:rPr lang="en-US" dirty="0"/>
              <a:t>Parents/Students</a:t>
            </a:r>
          </a:p>
          <a:p>
            <a:pPr lvl="2"/>
            <a:r>
              <a:rPr lang="en-US" dirty="0"/>
              <a:t>Scholarships</a:t>
            </a:r>
          </a:p>
          <a:p>
            <a:pPr lvl="2"/>
            <a:r>
              <a:rPr lang="en-US" dirty="0"/>
              <a:t>Scholarship Webinar for School Counselors and Administrators ( August 27, 2021)</a:t>
            </a:r>
          </a:p>
        </p:txBody>
      </p:sp>
    </p:spTree>
    <p:extLst>
      <p:ext uri="{BB962C8B-B14F-4D97-AF65-F5344CB8AC3E}">
        <p14:creationId xmlns:p14="http://schemas.microsoft.com/office/powerpoint/2010/main" val="402286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03DBF-96C7-4230-AA04-22AC95FB7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Scholarship Parent/Student Facebook Live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491A0-56BF-4130-B3F8-BACE154AE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Thursday, December 3, 7:30 PM Central Time</a:t>
            </a:r>
          </a:p>
          <a:p>
            <a:endParaRPr lang="en-US" dirty="0"/>
          </a:p>
          <a:p>
            <a:r>
              <a:rPr lang="en-US" dirty="0"/>
              <a:t>Target Audience: Students and Parents</a:t>
            </a:r>
          </a:p>
          <a:p>
            <a:pPr lvl="2"/>
            <a:r>
              <a:rPr lang="en-US" dirty="0"/>
              <a:t>NDDPI Facebook Page</a:t>
            </a:r>
          </a:p>
          <a:p>
            <a:pPr lvl="2"/>
            <a:r>
              <a:rPr lang="en-US" dirty="0"/>
              <a:t>Please pass info on to your students and their parents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3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C11B5-D02A-4DA6-83FC-ED51654DC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Individual School Presentations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4D11F-97DD-47D3-A72F-660D60DF1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am willing to do scholarship presentations for students and/or parents</a:t>
            </a:r>
          </a:p>
          <a:p>
            <a:pPr lvl="2"/>
            <a:r>
              <a:rPr lang="en-US" dirty="0"/>
              <a:t>Face-to-face or virtual</a:t>
            </a:r>
          </a:p>
          <a:p>
            <a:pPr lvl="2"/>
            <a:r>
              <a:rPr lang="en-US" dirty="0"/>
              <a:t>During the school day, in the evening, or both!</a:t>
            </a:r>
          </a:p>
          <a:p>
            <a:pPr lvl="2"/>
            <a:endParaRPr lang="en-US" dirty="0"/>
          </a:p>
          <a:p>
            <a:r>
              <a:rPr lang="en-US" dirty="0"/>
              <a:t>If interested in having a presentation for your school, get in contact with Jim Upgren</a:t>
            </a:r>
          </a:p>
        </p:txBody>
      </p:sp>
    </p:spTree>
    <p:extLst>
      <p:ext uri="{BB962C8B-B14F-4D97-AF65-F5344CB8AC3E}">
        <p14:creationId xmlns:p14="http://schemas.microsoft.com/office/powerpoint/2010/main" val="172025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Contact me with Questions!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Jim Upgren, </a:t>
            </a:r>
            <a:r>
              <a:rPr lang="en-US" dirty="0"/>
              <a:t>Assistant Director of School Approval and Opportunity</a:t>
            </a:r>
          </a:p>
          <a:p>
            <a:r>
              <a:rPr lang="en-US" sz="2800" dirty="0"/>
              <a:t>North Dakota Department of Public Instruction </a:t>
            </a:r>
          </a:p>
          <a:p>
            <a:r>
              <a:rPr lang="en-US" sz="2800" dirty="0"/>
              <a:t>701-328-2244</a:t>
            </a:r>
          </a:p>
          <a:p>
            <a:r>
              <a:rPr lang="en-US" sz="2800" dirty="0">
                <a:hlinkClick r:id="rId2"/>
              </a:rPr>
              <a:t>jimupgren@nd.gov</a:t>
            </a:r>
            <a:r>
              <a:rPr lang="en-US" sz="28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7C29C2-9287-4C38-A3FD-9609959FA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81624" y="3558825"/>
            <a:ext cx="3025421" cy="22690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BEFCE1-A911-4D49-BF99-C6469F7639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9" t="36660" r="19202" b="14451"/>
          <a:stretch/>
        </p:blipFill>
        <p:spPr>
          <a:xfrm rot="5400000">
            <a:off x="5942187" y="4230511"/>
            <a:ext cx="2593620" cy="149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468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555</TotalTime>
  <Words>1318</Words>
  <Application>Microsoft Office PowerPoint</Application>
  <PresentationFormat>Widescreen</PresentationFormat>
  <Paragraphs>204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Garamond</vt:lpstr>
      <vt:lpstr>Organic</vt:lpstr>
      <vt:lpstr>Academic and CTE Scholarship Updates</vt:lpstr>
      <vt:lpstr>Topics of Discussion</vt:lpstr>
      <vt:lpstr>1st Year Counselors</vt:lpstr>
      <vt:lpstr>What are the Academic and CTE Scholarships?</vt:lpstr>
      <vt:lpstr>Academic and Testing Requirements</vt:lpstr>
      <vt:lpstr>Grade Requirements</vt:lpstr>
      <vt:lpstr>COVID-19 Grading Considerations</vt:lpstr>
      <vt:lpstr>Testing Requirements</vt:lpstr>
      <vt:lpstr>Testing Requirements (Cont.)</vt:lpstr>
      <vt:lpstr>ACT Superscores</vt:lpstr>
      <vt:lpstr>WorkKeys Exam</vt:lpstr>
      <vt:lpstr>Course Requirements</vt:lpstr>
      <vt:lpstr>Basic Course Requirements</vt:lpstr>
      <vt:lpstr>Summary of Courses Required for Scholarship Beyond Graduation Requirements</vt:lpstr>
      <vt:lpstr>Math Requirement</vt:lpstr>
      <vt:lpstr>CTE Coordinated Plan of Study</vt:lpstr>
      <vt:lpstr>PowerPoint Presentation</vt:lpstr>
      <vt:lpstr>Foreign Language Requirement- Academic Scholarship </vt:lpstr>
      <vt:lpstr>Advanced Courses- Academic Scholarship</vt:lpstr>
      <vt:lpstr>Teacher Pathway</vt:lpstr>
      <vt:lpstr>Teacher Pathway ( Cont.)</vt:lpstr>
      <vt:lpstr>Transcripts and Planning</vt:lpstr>
      <vt:lpstr>Use of eTranscript</vt:lpstr>
      <vt:lpstr>Course Codes</vt:lpstr>
      <vt:lpstr>Diploma/Scholarship Alignment Chart</vt:lpstr>
      <vt:lpstr>PowerPoint Presentation</vt:lpstr>
      <vt:lpstr>PowerPoint Presentation</vt:lpstr>
      <vt:lpstr>PowerPoint Presentation</vt:lpstr>
      <vt:lpstr>Which scholarship should students plan classes for?</vt:lpstr>
      <vt:lpstr>Scholarship Application Window</vt:lpstr>
      <vt:lpstr>Scholarship Webinars </vt:lpstr>
      <vt:lpstr>Scholarship Webinar</vt:lpstr>
      <vt:lpstr>Scholarship Parent/Student Facebook Live </vt:lpstr>
      <vt:lpstr>Individual School Presentations </vt:lpstr>
      <vt:lpstr>Please Contact me with Questions!</vt:lpstr>
    </vt:vector>
  </TitlesOfParts>
  <Company>NDDPI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Updates from NDDPI</dc:title>
  <dc:creator>Upgren, Jim</dc:creator>
  <cp:lastModifiedBy>Tangsrud, Crystal</cp:lastModifiedBy>
  <cp:revision>38</cp:revision>
  <cp:lastPrinted>2019-10-14T21:07:46Z</cp:lastPrinted>
  <dcterms:created xsi:type="dcterms:W3CDTF">2018-07-31T17:21:59Z</dcterms:created>
  <dcterms:modified xsi:type="dcterms:W3CDTF">2020-09-30T15:53:51Z</dcterms:modified>
</cp:coreProperties>
</file>