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81" r:id="rId2"/>
    <p:sldId id="283" r:id="rId3"/>
    <p:sldId id="286" r:id="rId4"/>
    <p:sldId id="290" r:id="rId5"/>
    <p:sldId id="287" r:id="rId6"/>
    <p:sldId id="288" r:id="rId7"/>
    <p:sldId id="256" r:id="rId8"/>
    <p:sldId id="257" r:id="rId9"/>
    <p:sldId id="289" r:id="rId10"/>
    <p:sldId id="265" r:id="rId1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238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423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957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346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51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835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94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329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360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111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14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1045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56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5565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513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99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819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6378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alexandria.bauer@ndus.edu" TargetMode="External"/><Relationship Id="rId2" Type="http://schemas.openxmlformats.org/officeDocument/2006/relationships/hyperlink" Target="mailto:kristin.ellingson@ndus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ndfinaid@ndus.edu" TargetMode="External"/><Relationship Id="rId4" Type="http://schemas.openxmlformats.org/officeDocument/2006/relationships/hyperlink" Target="mailto:brenda.zastoupil@ndus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70C8D-D7AC-449C-BFD2-01571D6F00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9827" y="1286363"/>
            <a:ext cx="7914126" cy="2050098"/>
          </a:xfrm>
        </p:spPr>
        <p:txBody>
          <a:bodyPr/>
          <a:lstStyle/>
          <a:p>
            <a:r>
              <a:rPr lang="en-US" sz="6000" b="1" dirty="0"/>
              <a:t>2022 NDASFAA Conference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6B8432-087B-4F50-B8DC-CF0A18521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7112" y="3336461"/>
            <a:ext cx="6400800" cy="1121239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NDUS Financial Aid Presentation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April 7, 2022</a:t>
            </a:r>
          </a:p>
        </p:txBody>
      </p:sp>
    </p:spTree>
    <p:extLst>
      <p:ext uri="{BB962C8B-B14F-4D97-AF65-F5344CB8AC3E}">
        <p14:creationId xmlns:p14="http://schemas.microsoft.com/office/powerpoint/2010/main" val="2449672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85FDA20-1F2D-4C6B-BEA2-541F2A2DB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D7A1FF82-7172-4BD7-A331-B18CA494D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1075" cy="6857998"/>
          </a:xfrm>
          <a:prstGeom prst="snip2DiagRect">
            <a:avLst>
              <a:gd name="adj1" fmla="val 0"/>
              <a:gd name="adj2" fmla="val 42414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2D5350-D2BD-4162-940B-E21DB0AE4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840" y="2186302"/>
            <a:ext cx="8737600" cy="2716107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solidFill>
                  <a:schemeClr val="tx2"/>
                </a:solidFill>
              </a:rPr>
              <a:t>2022 summer Processing &amp; Other reminders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6C7981D-8771-4259-8C90-73D2125A5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4915" y="4902409"/>
            <a:ext cx="6400800" cy="7239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Scholarships &amp; Grants</a:t>
            </a:r>
          </a:p>
        </p:txBody>
      </p:sp>
    </p:spTree>
    <p:extLst>
      <p:ext uri="{BB962C8B-B14F-4D97-AF65-F5344CB8AC3E}">
        <p14:creationId xmlns:p14="http://schemas.microsoft.com/office/powerpoint/2010/main" val="483296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AD2D45C7-2E37-44FD-AC77-116CD14B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Snip Single Corner Rectangle 17">
            <a:extLst>
              <a:ext uri="{FF2B5EF4-FFF2-40B4-BE49-F238E27FC236}">
                <a16:creationId xmlns:a16="http://schemas.microsoft.com/office/drawing/2014/main" id="{1FF88480-2CF1-4C54-8CE3-2CA9CD9F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BE6A0-E4B1-41B7-8556-CB8E096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773" y="480646"/>
            <a:ext cx="10170381" cy="5894028"/>
          </a:xfrm>
        </p:spPr>
        <p:txBody>
          <a:bodyPr anchor="t" anchorCtr="0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Summer 2022 Awards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Funds available – Manual processing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Students in all programs must first be reviewed for eligibility by NDUS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Send student names/lists to NDUS</a:t>
            </a:r>
          </a:p>
          <a:p>
            <a:pPr lvl="3"/>
            <a:r>
              <a:rPr lang="en-US" sz="2000" dirty="0">
                <a:solidFill>
                  <a:schemeClr val="tx1"/>
                </a:solidFill>
              </a:rPr>
              <a:t>State Grant and Academic &amp; CTE Scholarship: Kristin</a:t>
            </a:r>
          </a:p>
          <a:p>
            <a:pPr lvl="3"/>
            <a:r>
              <a:rPr lang="en-US" sz="2000" dirty="0">
                <a:solidFill>
                  <a:schemeClr val="tx1"/>
                </a:solidFill>
              </a:rPr>
              <a:t>ND Scholars and Dual-Credit Tuition Scholarship: Alexandria</a:t>
            </a:r>
          </a:p>
          <a:p>
            <a:pPr lvl="3"/>
            <a:r>
              <a:rPr lang="en-US" sz="2000" dirty="0">
                <a:solidFill>
                  <a:schemeClr val="tx1"/>
                </a:solidFill>
              </a:rPr>
              <a:t>ND Indian Scholarship (not available summer 2022)</a:t>
            </a:r>
          </a:p>
          <a:p>
            <a:pPr lvl="3"/>
            <a:r>
              <a:rPr lang="en-US" sz="2000" dirty="0">
                <a:solidFill>
                  <a:schemeClr val="tx1"/>
                </a:solidFill>
              </a:rPr>
              <a:t>ND Career Builders – year-round:  Brenda</a:t>
            </a:r>
          </a:p>
        </p:txBody>
      </p:sp>
    </p:spTree>
    <p:extLst>
      <p:ext uri="{BB962C8B-B14F-4D97-AF65-F5344CB8AC3E}">
        <p14:creationId xmlns:p14="http://schemas.microsoft.com/office/powerpoint/2010/main" val="1202473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AD2D45C7-2E37-44FD-AC77-116CD14B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Snip Single Corner Rectangle 17">
            <a:extLst>
              <a:ext uri="{FF2B5EF4-FFF2-40B4-BE49-F238E27FC236}">
                <a16:creationId xmlns:a16="http://schemas.microsoft.com/office/drawing/2014/main" id="{1FF88480-2CF1-4C54-8CE3-2CA9CD9F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BE6A0-E4B1-41B7-8556-CB8E096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773" y="480646"/>
            <a:ext cx="10170381" cy="5894028"/>
          </a:xfrm>
        </p:spPr>
        <p:txBody>
          <a:bodyPr anchor="t" anchorCtr="0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Enrollment Verification &amp; Program Rules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NDUS verifies enrollment (credits) as of the financial aid census date.  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Flexibility added to procedure: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	</a:t>
            </a:r>
            <a:r>
              <a:rPr lang="en-US" sz="2400" i="1" dirty="0">
                <a:solidFill>
                  <a:schemeClr val="tx1"/>
                </a:solidFill>
              </a:rPr>
              <a:t>“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Students who meet full time enrollment status </a:t>
            </a:r>
            <a:r>
              <a:rPr lang="en-US" sz="2400" b="0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after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financial aid census, 	or disbursement date, may be considered for a disbursement in the 	current semester, quarter or clock-hour term, p</a:t>
            </a:r>
            <a:r>
              <a:rPr lang="en-US" sz="2400" b="0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rovided the NDUS is 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	</a:t>
            </a:r>
            <a:r>
              <a:rPr lang="en-US" sz="2400" b="0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notified of the 	eligibility change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.”</a:t>
            </a:r>
            <a:r>
              <a:rPr lang="en-US" sz="2400" i="1" dirty="0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Rules vary by program.  </a:t>
            </a:r>
          </a:p>
        </p:txBody>
      </p:sp>
      <p:graphicFrame>
        <p:nvGraphicFramePr>
          <p:cNvPr id="6" name="Object 5">
            <a:hlinkClick r:id="" action="ppaction://ole?verb=0"/>
            <a:extLst>
              <a:ext uri="{FF2B5EF4-FFF2-40B4-BE49-F238E27FC236}">
                <a16:creationId xmlns:a16="http://schemas.microsoft.com/office/drawing/2014/main" id="{66CA2BDE-FDB7-4E14-831C-B1BB41B7FA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7906804"/>
              </p:ext>
            </p:extLst>
          </p:nvPr>
        </p:nvGraphicFramePr>
        <p:xfrm>
          <a:off x="5055326" y="416505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Acrobat Document" showAsIcon="1" r:id="rId3" imgW="914400" imgH="771525" progId="Acrobat.Document.2020">
                  <p:embed/>
                </p:oleObj>
              </mc:Choice>
              <mc:Fallback>
                <p:oleObj name="Acrobat Document" showAsIcon="1" r:id="rId3" imgW="914400" imgH="771525" progId="Acrobat.Document.20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55326" y="416505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58946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85FDA20-1F2D-4C6B-BEA2-541F2A2DB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D7A1FF82-7172-4BD7-A331-B18CA494D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1075" cy="6857998"/>
          </a:xfrm>
          <a:prstGeom prst="snip2DiagRect">
            <a:avLst>
              <a:gd name="adj1" fmla="val 0"/>
              <a:gd name="adj2" fmla="val 42414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2D5350-D2BD-4162-940B-E21DB0AE4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840" y="2186302"/>
            <a:ext cx="8737600" cy="2716107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solidFill>
                  <a:schemeClr val="tx2"/>
                </a:solidFill>
              </a:rPr>
              <a:t>FAFSA Completion Project</a:t>
            </a:r>
          </a:p>
        </p:txBody>
      </p:sp>
    </p:spTree>
    <p:extLst>
      <p:ext uri="{BB962C8B-B14F-4D97-AF65-F5344CB8AC3E}">
        <p14:creationId xmlns:p14="http://schemas.microsoft.com/office/powerpoint/2010/main" val="889596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AD2D45C7-2E37-44FD-AC77-116CD14B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Snip Single Corner Rectangle 17">
            <a:extLst>
              <a:ext uri="{FF2B5EF4-FFF2-40B4-BE49-F238E27FC236}">
                <a16:creationId xmlns:a16="http://schemas.microsoft.com/office/drawing/2014/main" id="{1FF88480-2CF1-4C54-8CE3-2CA9CD9F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BE6A0-E4B1-41B7-8556-CB8E096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772" y="480646"/>
            <a:ext cx="10675701" cy="5981114"/>
          </a:xfrm>
        </p:spPr>
        <p:txBody>
          <a:bodyPr anchor="t" anchorCtr="0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FAFSA Completion Project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Purpose / Goal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Provide K-12 counselors with student-level FAFSA data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Tool for counselors as they work with students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Increase FAFSA completions in ND</a:t>
            </a:r>
          </a:p>
          <a:p>
            <a:pPr marL="914400" lvl="2" indent="0">
              <a:buNone/>
            </a:pPr>
            <a:endParaRPr lang="en-US" sz="22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Current FAFSA-Completion Stats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62 public high schools participate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Tool matches ISIR to actual ND senior enrollment for greater accuracy 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41% of ‘22 ND high school seniors have completed the FAFSA</a:t>
            </a:r>
          </a:p>
          <a:p>
            <a:pPr lvl="2"/>
            <a:endParaRPr lang="en-US" sz="2200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5229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85FDA20-1F2D-4C6B-BEA2-541F2A2DB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D7A1FF82-7172-4BD7-A331-B18CA494D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1075" cy="6857998"/>
          </a:xfrm>
          <a:prstGeom prst="snip2DiagRect">
            <a:avLst>
              <a:gd name="adj1" fmla="val 0"/>
              <a:gd name="adj2" fmla="val 42414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2D5350-D2BD-4162-940B-E21DB0AE4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840" y="2186302"/>
            <a:ext cx="8737600" cy="2716107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solidFill>
                  <a:schemeClr val="tx2"/>
                </a:solidFill>
              </a:rPr>
              <a:t>2023 Legislative Session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6C7981D-8771-4259-8C90-73D2125A5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4915" y="4902409"/>
            <a:ext cx="6400800" cy="7239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Scholarships &amp; Grants</a:t>
            </a:r>
          </a:p>
        </p:txBody>
      </p:sp>
    </p:spTree>
    <p:extLst>
      <p:ext uri="{BB962C8B-B14F-4D97-AF65-F5344CB8AC3E}">
        <p14:creationId xmlns:p14="http://schemas.microsoft.com/office/powerpoint/2010/main" val="2175802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AD2D45C7-2E37-44FD-AC77-116CD14B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Snip Single Corner Rectangle 17">
            <a:extLst>
              <a:ext uri="{FF2B5EF4-FFF2-40B4-BE49-F238E27FC236}">
                <a16:creationId xmlns:a16="http://schemas.microsoft.com/office/drawing/2014/main" id="{1FF88480-2CF1-4C54-8CE3-2CA9CD9F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BE6A0-E4B1-41B7-8556-CB8E096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46" y="461553"/>
            <a:ext cx="10884707" cy="6148251"/>
          </a:xfrm>
        </p:spPr>
        <p:txBody>
          <a:bodyPr anchor="t" anchorCtr="0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2022 Session (all tentative)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b="1" i="1" dirty="0">
                <a:solidFill>
                  <a:schemeClr val="tx1"/>
                </a:solidFill>
              </a:rPr>
              <a:t>Interim Higher Education Committee – study of all state aid programs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u="sng" dirty="0">
                <a:solidFill>
                  <a:schemeClr val="tx1"/>
                </a:solidFill>
              </a:rPr>
              <a:t>Academic/CTE/ND Scholarship 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Technical correction to 15.1-21-02.6 to provide for Academic &amp; CTE payments through 2030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Early projections show a shortfall of $1M to cover 2023-25 awards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u="sng" dirty="0">
                <a:solidFill>
                  <a:schemeClr val="tx1"/>
                </a:solidFill>
              </a:rPr>
              <a:t>ND Scholars program 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Amend 15-62.5-03 to provide for ranking criteria for SAT scores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Funding should still accommodate 30-35 new awards per year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February Interim HE Committee commented on the criteria used for awarding - monitoring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u="sng" dirty="0">
                <a:solidFill>
                  <a:schemeClr val="tx1"/>
                </a:solidFill>
              </a:rPr>
              <a:t>ND Indian Scholarship  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Statute last updated in 2003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NDUS looking to streamline and clean up language for administration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b="1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412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AD2D45C7-2E37-44FD-AC77-116CD14B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Snip Single Corner Rectangle 17">
            <a:extLst>
              <a:ext uri="{FF2B5EF4-FFF2-40B4-BE49-F238E27FC236}">
                <a16:creationId xmlns:a16="http://schemas.microsoft.com/office/drawing/2014/main" id="{1FF88480-2CF1-4C54-8CE3-2CA9CD9F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BE6A0-E4B1-41B7-8556-CB8E096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46" y="461553"/>
            <a:ext cx="10884707" cy="6148251"/>
          </a:xfrm>
        </p:spPr>
        <p:txBody>
          <a:bodyPr anchor="t" anchorCtr="0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2022 Session (all tentative)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u="sng" dirty="0">
                <a:solidFill>
                  <a:schemeClr val="tx1"/>
                </a:solidFill>
              </a:rPr>
              <a:t>Dual Credit Tuition Scholarship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Private/tribal dual credit classes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Other clean-up language (amount, timeframe for use, “successful” completion)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Funding source?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u="sng" dirty="0">
                <a:solidFill>
                  <a:schemeClr val="tx1"/>
                </a:solidFill>
              </a:rPr>
              <a:t>ND Career Builders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Add an appeals committee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Look at full time language and GPA language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Funding source?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u="sng" dirty="0">
                <a:solidFill>
                  <a:schemeClr val="tx1"/>
                </a:solidFill>
              </a:rPr>
              <a:t>PSEP (vet med/optometry/dentistry)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Anticipate discussion regarding service to ND agreements 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Estimated shortfall in 23-25 biennium of $1.1M to fund new slots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u="sng" dirty="0">
                <a:solidFill>
                  <a:schemeClr val="tx1"/>
                </a:solidFill>
              </a:rPr>
              <a:t>State Grant</a:t>
            </a:r>
            <a:r>
              <a:rPr lang="en-US" sz="2200" dirty="0">
                <a:solidFill>
                  <a:schemeClr val="tx1"/>
                </a:solidFill>
              </a:rPr>
              <a:t> ??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b="1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808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7C8C3-AE0A-4518-915F-622DB875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478970"/>
            <a:ext cx="10983443" cy="1018904"/>
          </a:xfrm>
        </p:spPr>
        <p:txBody>
          <a:bodyPr anchor="t" anchorCtr="0">
            <a:normAutofit fontScale="90000"/>
          </a:bodyPr>
          <a:lstStyle/>
          <a:p>
            <a:r>
              <a:rPr lang="en-US" b="1" dirty="0"/>
              <a:t>Questions?</a:t>
            </a:r>
            <a:br>
              <a:rPr lang="en-US" b="1" dirty="0"/>
            </a:br>
            <a:br>
              <a:rPr lang="en-US" b="1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592A1B8-5794-4305-AA47-1190B3619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3" y="1079864"/>
            <a:ext cx="10572206" cy="5529942"/>
          </a:xfrm>
        </p:spPr>
        <p:txBody>
          <a:bodyPr anchor="t" anchorCtr="0">
            <a:normAutofit fontScale="92500" lnSpcReduction="10000"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2200" b="1" dirty="0"/>
              <a:t>State Grant &amp; Academic/CTE/ND Scholarships – Kristin Ellingson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kristin.ellingson@ndus.edu</a:t>
            </a:r>
            <a:endParaRPr lang="en-US" sz="2000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701-328-4156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b="1" dirty="0"/>
              <a:t>ND Scholars, ND Indian Scholarship, Dual-Credit Tuition Scholarship; ND-MN Reciprocity; FAFSA Completion Project – Alexandria Bauer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alexandria.bauer@ndus.edu</a:t>
            </a:r>
            <a:endParaRPr lang="en-US" sz="2000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701-328-2964</a:t>
            </a:r>
          </a:p>
          <a:p>
            <a:pPr marL="914400" lvl="2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b="1" dirty="0"/>
              <a:t>ND Career Builders &amp; PSEP – Brenda Zastoupil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brenda.zastoupil@ndus.edu</a:t>
            </a:r>
            <a:endParaRPr lang="en-US" sz="2000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701-328-2906</a:t>
            </a:r>
          </a:p>
          <a:p>
            <a:pPr marL="457200" lvl="1" indent="0">
              <a:buNone/>
            </a:pPr>
            <a:endParaRPr lang="en-US" sz="2200" dirty="0"/>
          </a:p>
          <a:p>
            <a:pPr marL="457200" lvl="1" indent="0" algn="ctr">
              <a:buNone/>
            </a:pPr>
            <a:r>
              <a:rPr lang="en-US" b="1" dirty="0">
                <a:solidFill>
                  <a:schemeClr val="tx1"/>
                </a:solidFill>
              </a:rPr>
              <a:t>General Email: </a:t>
            </a:r>
            <a:r>
              <a:rPr lang="en-US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ndfinaid@ndus.edu</a:t>
            </a:r>
            <a:endParaRPr lang="en-US" b="1" dirty="0">
              <a:solidFill>
                <a:schemeClr val="tx1"/>
              </a:solidFill>
            </a:endParaRPr>
          </a:p>
          <a:p>
            <a:pPr marL="457200" lvl="1" indent="0" algn="ctr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sz="2200" dirty="0"/>
          </a:p>
          <a:p>
            <a:pPr marL="457200" lvl="1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293327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487</Words>
  <Application>Microsoft Office PowerPoint</Application>
  <PresentationFormat>Widescreen</PresentationFormat>
  <Paragraphs>77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Century Gothic</vt:lpstr>
      <vt:lpstr>Times New Roman</vt:lpstr>
      <vt:lpstr>Wingdings</vt:lpstr>
      <vt:lpstr>Wingdings 3</vt:lpstr>
      <vt:lpstr>Slice</vt:lpstr>
      <vt:lpstr>Acrobat Document</vt:lpstr>
      <vt:lpstr>2022 NDASFAA Conference</vt:lpstr>
      <vt:lpstr>2022 summer Processing &amp; Other reminders</vt:lpstr>
      <vt:lpstr>PowerPoint Presentation</vt:lpstr>
      <vt:lpstr>PowerPoint Presentation</vt:lpstr>
      <vt:lpstr>FAFSA Completion Project</vt:lpstr>
      <vt:lpstr>PowerPoint Presentation</vt:lpstr>
      <vt:lpstr>2023 Legislative Session</vt:lpstr>
      <vt:lpstr>PowerPoint Presentation</vt:lpstr>
      <vt:lpstr>PowerPoint Presentation</vt:lpstr>
      <vt:lpstr>Questions?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 NDASFAA Conference</dc:title>
  <dc:creator>Brenda Zastoupil</dc:creator>
  <cp:lastModifiedBy>Zastoupil, Brenda</cp:lastModifiedBy>
  <cp:revision>144</cp:revision>
  <dcterms:created xsi:type="dcterms:W3CDTF">2021-04-05T15:54:16Z</dcterms:created>
  <dcterms:modified xsi:type="dcterms:W3CDTF">2022-04-01T14:50:48Z</dcterms:modified>
</cp:coreProperties>
</file>