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413" r:id="rId6"/>
    <p:sldId id="260" r:id="rId7"/>
    <p:sldId id="342" r:id="rId8"/>
    <p:sldId id="343" r:id="rId9"/>
    <p:sldId id="344" r:id="rId10"/>
    <p:sldId id="276" r:id="rId11"/>
    <p:sldId id="283" r:id="rId12"/>
    <p:sldId id="345" r:id="rId13"/>
    <p:sldId id="261"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4" r:id="rId42"/>
    <p:sldId id="411" r:id="rId43"/>
    <p:sldId id="4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9145" autoAdjust="0"/>
  </p:normalViewPr>
  <p:slideViewPr>
    <p:cSldViewPr snapToGrid="0">
      <p:cViewPr varScale="1">
        <p:scale>
          <a:sx n="87" d="100"/>
          <a:sy n="87" d="100"/>
        </p:scale>
        <p:origin x="684" y="9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30F553-680F-4357-816D-64885FBC1D5B}" type="datetimeFigureOut">
              <a:rPr lang="en-US" smtClean="0"/>
              <a:t>4/1/2022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2017 ND HEUG</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E7556A-6322-4AAF-B1C3-D69E5BFEE313}" type="slidenum">
              <a:rPr lang="en-US" smtClean="0"/>
              <a:t>‹#›</a:t>
            </a:fld>
            <a:endParaRPr lang="en-US"/>
          </a:p>
        </p:txBody>
      </p:sp>
    </p:spTree>
    <p:extLst>
      <p:ext uri="{BB962C8B-B14F-4D97-AF65-F5344CB8AC3E}">
        <p14:creationId xmlns:p14="http://schemas.microsoft.com/office/powerpoint/2010/main" val="501779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CBCDF-B6B2-4C77-ACB3-0875A66DEAB6}"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2017 ND HEUG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86702-E95E-4317-8CBC-AAF80F00BD0D}" type="slidenum">
              <a:rPr lang="en-US" smtClean="0"/>
              <a:t>‹#›</a:t>
            </a:fld>
            <a:endParaRPr lang="en-US"/>
          </a:p>
        </p:txBody>
      </p:sp>
    </p:spTree>
    <p:extLst>
      <p:ext uri="{BB962C8B-B14F-4D97-AF65-F5344CB8AC3E}">
        <p14:creationId xmlns:p14="http://schemas.microsoft.com/office/powerpoint/2010/main" val="35727313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Slide Number Placeholder 3"/>
          <p:cNvSpPr>
            <a:spLocks noGrp="1"/>
          </p:cNvSpPr>
          <p:nvPr>
            <p:ph type="sldNum" sz="quarter" idx="10"/>
          </p:nvPr>
        </p:nvSpPr>
        <p:spPr/>
        <p:txBody>
          <a:bodyPr/>
          <a:lstStyle/>
          <a:p>
            <a:fld id="{2EA86702-E95E-4317-8CBC-AAF80F00BD0D}" type="slidenum">
              <a:rPr lang="en-US" smtClean="0"/>
              <a:t>1</a:t>
            </a:fld>
            <a:endParaRPr lang="en-US"/>
          </a:p>
        </p:txBody>
      </p:sp>
      <p:sp>
        <p:nvSpPr>
          <p:cNvPr id="5" name="Footer Placeholder 4"/>
          <p:cNvSpPr>
            <a:spLocks noGrp="1"/>
          </p:cNvSpPr>
          <p:nvPr>
            <p:ph type="ftr" sz="quarter" idx="11"/>
          </p:nvPr>
        </p:nvSpPr>
        <p:spPr/>
        <p:txBody>
          <a:bodyPr/>
          <a:lstStyle/>
          <a:p>
            <a:r>
              <a:rPr lang="en-US"/>
              <a:t>2017 ND HEUG</a:t>
            </a:r>
          </a:p>
        </p:txBody>
      </p:sp>
    </p:spTree>
    <p:extLst>
      <p:ext uri="{BB962C8B-B14F-4D97-AF65-F5344CB8AC3E}">
        <p14:creationId xmlns:p14="http://schemas.microsoft.com/office/powerpoint/2010/main" val="365730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We can think of homepages as shared favorites or delivered tiles and navigations.  We have several delivered homepages.  The Campus Solutions Administrator homepage are delivered for staff with Campus Solutions administrator roles from the different modules.  The faculty/advisor homepage will be available for those users with the faculty role.  And the student homepage are delivered for all students and those with the Campus Solutions administrator roles as well.  </a:t>
            </a:r>
          </a:p>
          <a:p>
            <a:r>
              <a:rPr lang="en-US" dirty="0"/>
              <a:t>Homepages are based on roles and your security will apply.  You won’t be able to access content from a tile or homepage that you can’t get to any other way.  </a:t>
            </a:r>
          </a:p>
          <a:p>
            <a:r>
              <a:rPr lang="en-US" dirty="0"/>
              <a:t>You also have the ability to create and personalize your own homepages.  You are able to add public tiles with attached nav collections.  You’re also able to add page tiles that will link you out to a specific page in Campus Solutions.</a:t>
            </a:r>
          </a:p>
        </p:txBody>
      </p:sp>
      <p:sp>
        <p:nvSpPr>
          <p:cNvPr id="4" name="Slide Number Placeholder 3"/>
          <p:cNvSpPr>
            <a:spLocks noGrp="1"/>
          </p:cNvSpPr>
          <p:nvPr>
            <p:ph type="sldNum" sz="quarter" idx="10"/>
          </p:nvPr>
        </p:nvSpPr>
        <p:spPr/>
        <p:txBody>
          <a:bodyPr/>
          <a:lstStyle/>
          <a:p>
            <a:fld id="{D33A60C6-5729-4900-82FE-1D03195406C0}" type="slidenum">
              <a:rPr lang="en-US" smtClean="0"/>
              <a:t>10</a:t>
            </a:fld>
            <a:endParaRPr lang="en-US"/>
          </a:p>
        </p:txBody>
      </p:sp>
    </p:spTree>
    <p:extLst>
      <p:ext uri="{BB962C8B-B14F-4D97-AF65-F5344CB8AC3E}">
        <p14:creationId xmlns:p14="http://schemas.microsoft.com/office/powerpoint/2010/main" val="186945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Here’s a screenshot of the Campus Solutions Administrator Homepage. Your Homepage</a:t>
            </a:r>
            <a:r>
              <a:rPr lang="en-US" baseline="0" dirty="0"/>
              <a:t> may look different than the one you see here as it will be based on your security and added tiles.</a:t>
            </a:r>
            <a:endParaRPr lang="en-US" dirty="0"/>
          </a:p>
        </p:txBody>
      </p:sp>
      <p:sp>
        <p:nvSpPr>
          <p:cNvPr id="4" name="Slide Number Placeholder 3"/>
          <p:cNvSpPr>
            <a:spLocks noGrp="1"/>
          </p:cNvSpPr>
          <p:nvPr>
            <p:ph type="sldNum" sz="quarter" idx="10"/>
          </p:nvPr>
        </p:nvSpPr>
        <p:spPr/>
        <p:txBody>
          <a:bodyPr/>
          <a:lstStyle/>
          <a:p>
            <a:fld id="{D33A60C6-5729-4900-82FE-1D03195406C0}" type="slidenum">
              <a:rPr lang="en-US" smtClean="0"/>
              <a:t>11</a:t>
            </a:fld>
            <a:endParaRPr lang="en-US"/>
          </a:p>
        </p:txBody>
      </p:sp>
    </p:spTree>
    <p:extLst>
      <p:ext uri="{BB962C8B-B14F-4D97-AF65-F5344CB8AC3E}">
        <p14:creationId xmlns:p14="http://schemas.microsoft.com/office/powerpoint/2010/main" val="2111702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a:p>
            <a:r>
              <a:rPr lang="en-US" dirty="0"/>
              <a:t>We have four custom FA Tiles and one that is coming soon. Back in November 2021 when we conducted our survey we updated all of these tiles with lots of great suggestions from the community.</a:t>
            </a:r>
          </a:p>
          <a:p>
            <a:pPr marL="171450" indent="-171450">
              <a:buFont typeface="Arial" panose="020B0604020202020204" pitchFamily="34" charset="0"/>
              <a:buChar char="•"/>
            </a:pPr>
            <a:r>
              <a:rPr lang="en-US" dirty="0"/>
              <a:t>Budget &amp; Packaging</a:t>
            </a:r>
          </a:p>
          <a:p>
            <a:pPr marL="628650" lvl="1" indent="-171450">
              <a:buFont typeface="Arial" panose="020B0604020202020204" pitchFamily="34" charset="0"/>
              <a:buChar char="•"/>
            </a:pPr>
            <a:r>
              <a:rPr lang="en-US" dirty="0"/>
              <a:t>This includes all of the basic components for those who run mass budgeting and mass packaging. It also has a folder for Item Type Creation</a:t>
            </a:r>
          </a:p>
          <a:p>
            <a:pPr marL="171450" lvl="0" indent="-171450">
              <a:buFont typeface="Arial" panose="020B0604020202020204" pitchFamily="34" charset="0"/>
              <a:buChar char="•"/>
            </a:pPr>
            <a:r>
              <a:rPr lang="en-US" dirty="0"/>
              <a:t>Loans</a:t>
            </a:r>
          </a:p>
          <a:p>
            <a:pPr marL="628650" lvl="1" indent="-171450">
              <a:buFont typeface="Arial" panose="020B0604020202020204" pitchFamily="34" charset="0"/>
              <a:buChar char="•"/>
            </a:pPr>
            <a:r>
              <a:rPr lang="en-US" dirty="0"/>
              <a:t>Includes folders for both Alternative Loans and Direct Loans</a:t>
            </a:r>
          </a:p>
          <a:p>
            <a:pPr marL="171450" lvl="0" indent="-171450">
              <a:buFont typeface="Arial" panose="020B0604020202020204" pitchFamily="34" charset="0"/>
              <a:buChar char="•"/>
            </a:pPr>
            <a:r>
              <a:rPr lang="en-US" dirty="0"/>
              <a:t>Verification</a:t>
            </a:r>
          </a:p>
          <a:p>
            <a:pPr marL="628650" lvl="1" indent="-171450">
              <a:buFont typeface="Arial" panose="020B0604020202020204" pitchFamily="34" charset="0"/>
              <a:buChar char="•"/>
            </a:pPr>
            <a:r>
              <a:rPr lang="en-US" dirty="0"/>
              <a:t>Includes the regular pages for verification processors, and the setup required</a:t>
            </a:r>
          </a:p>
          <a:p>
            <a:pPr marL="171450" lvl="0" indent="-171450">
              <a:buFont typeface="Arial" panose="020B0604020202020204" pitchFamily="34" charset="0"/>
              <a:buChar char="•"/>
            </a:pPr>
            <a:r>
              <a:rPr lang="en-US" dirty="0"/>
              <a:t>Financial Aid</a:t>
            </a:r>
          </a:p>
          <a:p>
            <a:pPr marL="628650" lvl="1" indent="-171450">
              <a:buFont typeface="Arial" panose="020B0604020202020204" pitchFamily="34" charset="0"/>
              <a:buChar char="•"/>
            </a:pPr>
            <a:r>
              <a:rPr lang="en-US" dirty="0"/>
              <a:t>This is the tile that is found on the Campus Solutions Administrator Homepage. It is designed for quick processing, with front end staff in mind</a:t>
            </a:r>
          </a:p>
          <a:p>
            <a:pPr marL="171450" lvl="0" indent="-171450">
              <a:buFont typeface="Arial" panose="020B0604020202020204" pitchFamily="34" charset="0"/>
              <a:buChar char="•"/>
            </a:pPr>
            <a:r>
              <a:rPr lang="en-US" dirty="0"/>
              <a:t>External Awards</a:t>
            </a:r>
          </a:p>
          <a:p>
            <a:pPr marL="628650" lvl="1" indent="-171450">
              <a:buFont typeface="Arial" panose="020B0604020202020204" pitchFamily="34" charset="0"/>
              <a:buChar char="•"/>
            </a:pPr>
            <a:r>
              <a:rPr lang="en-US" dirty="0"/>
              <a:t>Coming soon! This will have all of the pages associated with processing External Awards through the batch process</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We have a document that lists all of the pages that are included in these Tiles that we try to keep up to date. We also conducted a FA Campus Connection Navigation Survey in Fall 2021 where we collected recommended updates to these Tiles. We will likely survey the user group again in 2023 to make sure we are keeping up with your needs. But if you find something is really needed please reach out to us. </a:t>
            </a:r>
          </a:p>
        </p:txBody>
      </p:sp>
      <p:sp>
        <p:nvSpPr>
          <p:cNvPr id="4" name="Slide Number Placeholder 3"/>
          <p:cNvSpPr>
            <a:spLocks noGrp="1"/>
          </p:cNvSpPr>
          <p:nvPr>
            <p:ph type="sldNum" sz="quarter" idx="10"/>
          </p:nvPr>
        </p:nvSpPr>
        <p:spPr/>
        <p:txBody>
          <a:bodyPr/>
          <a:lstStyle/>
          <a:p>
            <a:fld id="{D33A60C6-5729-4900-82FE-1D03195406C0}" type="slidenum">
              <a:rPr lang="en-US" smtClean="0"/>
              <a:t>12</a:t>
            </a:fld>
            <a:endParaRPr lang="en-US"/>
          </a:p>
        </p:txBody>
      </p:sp>
    </p:spTree>
    <p:extLst>
      <p:ext uri="{BB962C8B-B14F-4D97-AF65-F5344CB8AC3E}">
        <p14:creationId xmlns:p14="http://schemas.microsoft.com/office/powerpoint/2010/main" val="211170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13</a:t>
            </a:fld>
            <a:endParaRPr lang="en-US"/>
          </a:p>
        </p:txBody>
      </p:sp>
    </p:spTree>
    <p:extLst>
      <p:ext uri="{BB962C8B-B14F-4D97-AF65-F5344CB8AC3E}">
        <p14:creationId xmlns:p14="http://schemas.microsoft.com/office/powerpoint/2010/main" val="139884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Read the slide</a:t>
            </a:r>
          </a:p>
        </p:txBody>
      </p:sp>
      <p:sp>
        <p:nvSpPr>
          <p:cNvPr id="4" name="Slide Number Placeholder 3"/>
          <p:cNvSpPr>
            <a:spLocks noGrp="1"/>
          </p:cNvSpPr>
          <p:nvPr>
            <p:ph type="sldNum" sz="quarter" idx="10"/>
          </p:nvPr>
        </p:nvSpPr>
        <p:spPr/>
        <p:txBody>
          <a:bodyPr/>
          <a:lstStyle/>
          <a:p>
            <a:fld id="{D33A60C6-5729-4900-82FE-1D03195406C0}" type="slidenum">
              <a:rPr lang="en-US" smtClean="0"/>
              <a:t>14</a:t>
            </a:fld>
            <a:endParaRPr lang="en-US"/>
          </a:p>
        </p:txBody>
      </p:sp>
    </p:spTree>
    <p:extLst>
      <p:ext uri="{BB962C8B-B14F-4D97-AF65-F5344CB8AC3E}">
        <p14:creationId xmlns:p14="http://schemas.microsoft.com/office/powerpoint/2010/main" val="14027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Demonstrate:</a:t>
            </a:r>
          </a:p>
          <a:p>
            <a:r>
              <a:rPr lang="en-US" dirty="0"/>
              <a:t>Reorganizing an existing Homepage on the homepage and in the Personalize Homepage</a:t>
            </a:r>
          </a:p>
          <a:p>
            <a:r>
              <a:rPr lang="en-US" dirty="0"/>
              <a:t>Adding a Homepage and adding tiles from Personalize Homepage</a:t>
            </a:r>
          </a:p>
          <a:p>
            <a:r>
              <a:rPr lang="en-US" dirty="0"/>
              <a:t>Deleting Tiles</a:t>
            </a:r>
          </a:p>
          <a:p>
            <a:r>
              <a:rPr lang="en-US" dirty="0"/>
              <a:t>Adding a page Tile</a:t>
            </a:r>
          </a:p>
          <a:p>
            <a:r>
              <a:rPr lang="en-US" dirty="0"/>
              <a:t>Deleting personal Homepages</a:t>
            </a:r>
          </a:p>
          <a:p>
            <a:r>
              <a:rPr lang="en-US" dirty="0"/>
              <a:t>Making a default Homepage</a:t>
            </a:r>
          </a:p>
          <a:p>
            <a:endParaRPr lang="en-US" dirty="0"/>
          </a:p>
          <a:p>
            <a:r>
              <a:rPr lang="en-US" dirty="0"/>
              <a:t>What are some homepages you have or you think you might go back and build?</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15</a:t>
            </a:fld>
            <a:endParaRPr lang="en-US"/>
          </a:p>
        </p:txBody>
      </p:sp>
    </p:spTree>
    <p:extLst>
      <p:ext uri="{BB962C8B-B14F-4D97-AF65-F5344CB8AC3E}">
        <p14:creationId xmlns:p14="http://schemas.microsoft.com/office/powerpoint/2010/main" val="96389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16</a:t>
            </a:fld>
            <a:endParaRPr lang="en-US"/>
          </a:p>
        </p:txBody>
      </p:sp>
    </p:spTree>
    <p:extLst>
      <p:ext uri="{BB962C8B-B14F-4D97-AF65-F5344CB8AC3E}">
        <p14:creationId xmlns:p14="http://schemas.microsoft.com/office/powerpoint/2010/main" val="34005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Query and Process Monitor in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NavBar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Add most common pages to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NavBar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too many!</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can also change the order of the icons in the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NavBar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Window in Tile/Nav Collections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Searching in the Process Monitor</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Run Control Searches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Financial Aid &gt; Loans &gt; Process Loans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Show what we see a lot</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Talk about recommendations for Run Controls</a:t>
            </a: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 Gen</a:t>
            </a: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3C</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 for searching</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for searching for Run Control</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No Return to Search? Use Add</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User Process Loans/Loan Origination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 for today’s date</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Query 218</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Running query to HTML</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Finding a query, report, or process?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Training &amp; Documentation page</a:t>
            </a: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Search Bar</a:t>
            </a:r>
          </a:p>
          <a:p>
            <a:endParaRPr lang="en-US" dirty="0"/>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17</a:t>
            </a:fld>
            <a:endParaRPr lang="en-US"/>
          </a:p>
        </p:txBody>
      </p:sp>
    </p:spTree>
    <p:extLst>
      <p:ext uri="{BB962C8B-B14F-4D97-AF65-F5344CB8AC3E}">
        <p14:creationId xmlns:p14="http://schemas.microsoft.com/office/powerpoint/2010/main" val="1174131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18</a:t>
            </a:fld>
            <a:endParaRPr lang="en-US"/>
          </a:p>
        </p:txBody>
      </p:sp>
    </p:spTree>
    <p:extLst>
      <p:ext uri="{BB962C8B-B14F-4D97-AF65-F5344CB8AC3E}">
        <p14:creationId xmlns:p14="http://schemas.microsoft.com/office/powerpoint/2010/main" val="106423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a:p>
            <a:r>
              <a:rPr lang="en-US" dirty="0"/>
              <a:t>We’re going to run through all of our major developments and changes since Fall 2020. These might be high level overviews but please stop us if you have questions. All of these processes are documented on our Training &amp; Documentation page as well. </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19</a:t>
            </a:fld>
            <a:endParaRPr lang="en-US"/>
          </a:p>
        </p:txBody>
      </p:sp>
    </p:spTree>
    <p:extLst>
      <p:ext uri="{BB962C8B-B14F-4D97-AF65-F5344CB8AC3E}">
        <p14:creationId xmlns:p14="http://schemas.microsoft.com/office/powerpoint/2010/main" val="71862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a:t>
            </a:fld>
            <a:endParaRPr lang="en-US"/>
          </a:p>
        </p:txBody>
      </p:sp>
    </p:spTree>
    <p:extLst>
      <p:ext uri="{BB962C8B-B14F-4D97-AF65-F5344CB8AC3E}">
        <p14:creationId xmlns:p14="http://schemas.microsoft.com/office/powerpoint/2010/main" val="40469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20</a:t>
            </a:fld>
            <a:endParaRPr lang="en-US"/>
          </a:p>
        </p:txBody>
      </p:sp>
    </p:spTree>
    <p:extLst>
      <p:ext uri="{BB962C8B-B14F-4D97-AF65-F5344CB8AC3E}">
        <p14:creationId xmlns:p14="http://schemas.microsoft.com/office/powerpoint/2010/main" val="3436410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21</a:t>
            </a:fld>
            <a:endParaRPr lang="en-US"/>
          </a:p>
        </p:txBody>
      </p:sp>
    </p:spTree>
    <p:extLst>
      <p:ext uri="{BB962C8B-B14F-4D97-AF65-F5344CB8AC3E}">
        <p14:creationId xmlns:p14="http://schemas.microsoft.com/office/powerpoint/2010/main" val="257875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22</a:t>
            </a:fld>
            <a:endParaRPr lang="en-US"/>
          </a:p>
        </p:txBody>
      </p:sp>
    </p:spTree>
    <p:extLst>
      <p:ext uri="{BB962C8B-B14F-4D97-AF65-F5344CB8AC3E}">
        <p14:creationId xmlns:p14="http://schemas.microsoft.com/office/powerpoint/2010/main" val="1158986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endParaRPr lang="en-US" dirty="0"/>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23</a:t>
            </a:fld>
            <a:endParaRPr lang="en-US"/>
          </a:p>
        </p:txBody>
      </p:sp>
    </p:spTree>
    <p:extLst>
      <p:ext uri="{BB962C8B-B14F-4D97-AF65-F5344CB8AC3E}">
        <p14:creationId xmlns:p14="http://schemas.microsoft.com/office/powerpoint/2010/main" val="12412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SB</a:t>
            </a:r>
          </a:p>
          <a:p>
            <a:pPr marL="342900" marR="0" lvl="0" indent="-342900">
              <a:spcBef>
                <a:spcPts val="0"/>
              </a:spcBef>
              <a:spcAft>
                <a:spcPts val="0"/>
              </a:spcAft>
              <a:buFont typeface="Symbol" panose="05050102010706020507" pitchFamily="18" charset="2"/>
              <a:buChar char=""/>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Collab_FA_Term_Mismatch</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Students whose total enrollment on the NDU Collaborative Student Info page does not match the prompted terms/institutions’ Remote Credits.  These students will need to be reviewed manually to determine FA Term needs to be updated.</a:t>
            </a:r>
          </a:p>
          <a:p>
            <a:pPr marL="342900" marR="0" lvl="0" indent="-342900">
              <a:spcBef>
                <a:spcPts val="0"/>
              </a:spcBef>
              <a:spcAft>
                <a:spcPts val="0"/>
              </a:spcAft>
              <a:buFont typeface="Symbol" panose="05050102010706020507" pitchFamily="18" charset="2"/>
              <a:buChar char=""/>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Collab_FA_Term_Update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Student with enrollment on the NDU Collaborative Student Info page who do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have remote units, whom the process will (if run in simulation) or has updated FA Term data for.  </a:t>
            </a:r>
          </a:p>
          <a:p>
            <a:pPr marL="342900" marR="0" lvl="0" indent="-342900">
              <a:spcBef>
                <a:spcPts val="0"/>
              </a:spcBef>
              <a:spcAft>
                <a:spcPts val="0"/>
              </a:spcAft>
              <a:buFont typeface="Symbol" panose="05050102010706020507" pitchFamily="18" charset="2"/>
              <a:buChar char=""/>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Collab_FA_No_AY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Returns students who have collaborated enrollment on the NDU Collaborative Student Info page but do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have an active FA Term row for the prompted term or aid year. </a:t>
            </a:r>
          </a:p>
          <a:p>
            <a:endParaRPr lang="en-US" dirty="0"/>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24</a:t>
            </a:fld>
            <a:endParaRPr lang="en-US"/>
          </a:p>
        </p:txBody>
      </p:sp>
    </p:spTree>
    <p:extLst>
      <p:ext uri="{BB962C8B-B14F-4D97-AF65-F5344CB8AC3E}">
        <p14:creationId xmlns:p14="http://schemas.microsoft.com/office/powerpoint/2010/main" val="978459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Read the slide</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25</a:t>
            </a:fld>
            <a:endParaRPr lang="en-US"/>
          </a:p>
        </p:txBody>
      </p:sp>
    </p:spTree>
    <p:extLst>
      <p:ext uri="{BB962C8B-B14F-4D97-AF65-F5344CB8AC3E}">
        <p14:creationId xmlns:p14="http://schemas.microsoft.com/office/powerpoint/2010/main" val="2610100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Read the slide</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26</a:t>
            </a:fld>
            <a:endParaRPr lang="en-US"/>
          </a:p>
        </p:txBody>
      </p:sp>
    </p:spTree>
    <p:extLst>
      <p:ext uri="{BB962C8B-B14F-4D97-AF65-F5344CB8AC3E}">
        <p14:creationId xmlns:p14="http://schemas.microsoft.com/office/powerpoint/2010/main" val="8209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27</a:t>
            </a:fld>
            <a:endParaRPr lang="en-US"/>
          </a:p>
        </p:txBody>
      </p:sp>
    </p:spTree>
    <p:extLst>
      <p:ext uri="{BB962C8B-B14F-4D97-AF65-F5344CB8AC3E}">
        <p14:creationId xmlns:p14="http://schemas.microsoft.com/office/powerpoint/2010/main" val="4083758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28</a:t>
            </a:fld>
            <a:endParaRPr lang="en-US"/>
          </a:p>
        </p:txBody>
      </p:sp>
    </p:spTree>
    <p:extLst>
      <p:ext uri="{BB962C8B-B14F-4D97-AF65-F5344CB8AC3E}">
        <p14:creationId xmlns:p14="http://schemas.microsoft.com/office/powerpoint/2010/main" val="2808424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CT</a:t>
            </a:r>
          </a:p>
          <a:p>
            <a:pPr marL="0" marR="0" lvl="0" indent="0">
              <a:spcBef>
                <a:spcPts val="0"/>
              </a:spcBef>
              <a:spcAft>
                <a:spcPts val="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updated this to be called the “loan aggregate report”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NDU_FA_0277_SUBSD_ALL:  Students who’s total subsidized aggregates plus their current (prompted year) subsidized loans that exceed $23,000.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NDU_FA_0277_COMBO DEP:  Dependent students who have a combined total aggregate plus both their current (prompted year) subsidized and unsubsidized loans that exceed $31,000.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NDU_FA_0277_COMBO INDEP:  Independent students who have a combined total aggregate plus both their current (prompted year) subsidized and unsubsidized loans that exceed $57,500.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NDU_FA_0277_COMBO GRAD:  Graduate students who have a combined total aggregate plus their current (prompted year) unsubsidized loans that exceed $138,500.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NDU_FA_0277_NSLDS_OVR: Students who have an override on the Update Incoming Aggregates page (Financial Aid &gt; Awards &gt; Aggregates) that has a date that is before our latest copy of NSLDS History (Financial Aid &gt; Awards &gt; View NSLDS Loan Data).  This can be used to review students who have new NSLDS data than the data that was overridden. It will be particularly important to review these following Financial Aid History (FAH) data pulls, which are done in May and August for the Aid Year that begins in August.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29</a:t>
            </a:fld>
            <a:endParaRPr lang="en-US"/>
          </a:p>
        </p:txBody>
      </p:sp>
    </p:spTree>
    <p:extLst>
      <p:ext uri="{BB962C8B-B14F-4D97-AF65-F5344CB8AC3E}">
        <p14:creationId xmlns:p14="http://schemas.microsoft.com/office/powerpoint/2010/main" val="129364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a:t>
            </a:fld>
            <a:endParaRPr lang="en-US"/>
          </a:p>
        </p:txBody>
      </p:sp>
    </p:spTree>
    <p:extLst>
      <p:ext uri="{BB962C8B-B14F-4D97-AF65-F5344CB8AC3E}">
        <p14:creationId xmlns:p14="http://schemas.microsoft.com/office/powerpoint/2010/main" val="3737630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Pell_Aggregate_Report.csv</a:t>
            </a:r>
            <a:r>
              <a:rPr lang="en-US" sz="1800" dirty="0">
                <a:effectLst/>
                <a:latin typeface="Calibri" panose="020F0502020204030204" pitchFamily="34" charset="0"/>
                <a:ea typeface="Calibri" panose="020F0502020204030204" pitchFamily="34" charset="0"/>
                <a:cs typeface="Times New Roman" panose="02020603050405020304" pitchFamily="18" charset="0"/>
              </a:rPr>
              <a:t>: Returns students who have an LEU equal to or greater than the prompted value who have Pell offered at your institution for the prompted aid year. </a:t>
            </a:r>
          </a:p>
          <a:p>
            <a:endParaRPr lang="en-US"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Pell_Override_Report.csv</a:t>
            </a:r>
            <a:r>
              <a:rPr lang="en-US" sz="1800" dirty="0">
                <a:effectLst/>
                <a:latin typeface="Calibri" panose="020F0502020204030204" pitchFamily="34" charset="0"/>
                <a:ea typeface="Calibri" panose="020F0502020204030204" pitchFamily="34" charset="0"/>
                <a:cs typeface="Times New Roman" panose="02020603050405020304" pitchFamily="18" charset="0"/>
              </a:rPr>
              <a:t>: Returns students who have a NSLDS record loaded on or after the prompted effective date (from ISIR, TSM, or FAH) that has a date that is greater (newer) than the override date and time on the student’s Pell Aggregate type at your institution on the Update Incoming Aggregates page </a:t>
            </a:r>
            <a:endParaRPr lang="en-US" dirty="0"/>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30</a:t>
            </a:fld>
            <a:endParaRPr lang="en-US"/>
          </a:p>
        </p:txBody>
      </p:sp>
    </p:spTree>
    <p:extLst>
      <p:ext uri="{BB962C8B-B14F-4D97-AF65-F5344CB8AC3E}">
        <p14:creationId xmlns:p14="http://schemas.microsoft.com/office/powerpoint/2010/main" val="1260850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31</a:t>
            </a:fld>
            <a:endParaRPr lang="en-US"/>
          </a:p>
        </p:txBody>
      </p:sp>
    </p:spTree>
    <p:extLst>
      <p:ext uri="{BB962C8B-B14F-4D97-AF65-F5344CB8AC3E}">
        <p14:creationId xmlns:p14="http://schemas.microsoft.com/office/powerpoint/2010/main" val="2157782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32</a:t>
            </a:fld>
            <a:endParaRPr lang="en-US"/>
          </a:p>
        </p:txBody>
      </p:sp>
    </p:spTree>
    <p:extLst>
      <p:ext uri="{BB962C8B-B14F-4D97-AF65-F5344CB8AC3E}">
        <p14:creationId xmlns:p14="http://schemas.microsoft.com/office/powerpoint/2010/main" val="1794452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33</a:t>
            </a:fld>
            <a:endParaRPr lang="en-US"/>
          </a:p>
        </p:txBody>
      </p:sp>
    </p:spTree>
    <p:extLst>
      <p:ext uri="{BB962C8B-B14F-4D97-AF65-F5344CB8AC3E}">
        <p14:creationId xmlns:p14="http://schemas.microsoft.com/office/powerpoint/2010/main" val="4021874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34</a:t>
            </a:fld>
            <a:endParaRPr lang="en-US"/>
          </a:p>
        </p:txBody>
      </p:sp>
    </p:spTree>
    <p:extLst>
      <p:ext uri="{BB962C8B-B14F-4D97-AF65-F5344CB8AC3E}">
        <p14:creationId xmlns:p14="http://schemas.microsoft.com/office/powerpoint/2010/main" val="583885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35</a:t>
            </a:fld>
            <a:endParaRPr lang="en-US"/>
          </a:p>
        </p:txBody>
      </p:sp>
    </p:spTree>
    <p:extLst>
      <p:ext uri="{BB962C8B-B14F-4D97-AF65-F5344CB8AC3E}">
        <p14:creationId xmlns:p14="http://schemas.microsoft.com/office/powerpoint/2010/main" val="1700768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CFP Veterans Benefits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College Financing Plan has a new section to satisfy the veteran’s requirements. This section requires us to report Veteran’s Educational Benefits. CUSAD will be meeting to discuss and make decisions about what changes need to happen both at the campus level and from our side (systems) to make sure we are meeting this requirement.</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INAS from Oracle</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Starting with the ISIRs for AY 2024 Oracle and the College Board will no longer be providing the functionality we know as INAS. This functionality is what we use to calculate an EFC within Campus Connection. They will instead of a plugin that calculates it. Our hope is that this will be seamless for you all but this may change how we do things and will definitely impact CTS as we work to install and understand that new functionality.</a:t>
            </a:r>
          </a:p>
          <a:p>
            <a:pPr marL="342900" marR="0" lvl="0" indent="-342900">
              <a:spcBef>
                <a:spcPts val="0"/>
              </a:spcBef>
              <a:spcAft>
                <a:spcPts val="0"/>
              </a:spcAft>
              <a:buFont typeface="Symbol" panose="05050102010706020507" pitchFamily="18" charset="2"/>
              <a:buChar cha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TDClient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 day we send and receive dozens of files with the Department of Education. Currently CTS personnel in our Data Center, who we refer to as Production Control, manually log into that software,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EDConnect</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send/receive those files before kicking of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jobsets</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Campus Connection to process the files. We are working on a project of moving to a different product that the Department of Education provides called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TDClient</a:t>
            </a:r>
            <a:r>
              <a:rPr lang="en-US" sz="1100" dirty="0">
                <a:effectLst/>
                <a:latin typeface="Calibri" panose="020F0502020204030204" pitchFamily="34" charset="0"/>
                <a:ea typeface="Calibri" panose="020F0502020204030204" pitchFamily="34" charset="0"/>
                <a:cs typeface="Times New Roman" panose="02020603050405020304" pitchFamily="18" charset="0"/>
              </a:rPr>
              <a:t> which would automatically (prompted by jobs in Campus Connection) send/receive files without having to have a human do that work.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RFI for Course Fundability</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are in the process of looking for an option to ensure that the classes a student is receiving aid for are counting towards their degree program. There is currently no delivered functionality that can do this. This will be a multi-phased project that will include campus business processes and considerations before any product is purchased or developments are made.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FAFSA Simplification Act</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Goes without saying that this will create major impacts for the Campus Connection. We are anxiously awaiting information from Oracle and FSA about these changes.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Pell Working Group</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Pell Working Group is a new group that has met three times already and is reviewing all of current Pell queries and reports we provide. This group has already started suggesting major improvements to the items we provide.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Pell UEM</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Did you know Pell grants can disburse in Campus Connection without an accepted origination file? This new UEM will help us make sure that we are disbursing Pell grants for students we have accepted originations for only. This should significantly help with reconciliation.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Program Improvements (development changes only):</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C-Code/I-Code Processing</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Verification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PeopleTools 8.59</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Breadcrumbs! And we don’t know what else. </a:t>
            </a:r>
            <a:r>
              <a:rPr lang="en-US" sz="1100">
                <a:effectLst/>
                <a:latin typeface="Calibri" panose="020F0502020204030204" pitchFamily="34" charset="0"/>
                <a:ea typeface="Calibri" panose="020F0502020204030204" pitchFamily="34" charset="0"/>
                <a:cs typeface="Times New Roman" panose="02020603050405020304" pitchFamily="18" charset="0"/>
              </a:rPr>
              <a:t>PeopleTools are the framework and sometimes have impacts to pages. </a:t>
            </a:r>
          </a:p>
          <a:p>
            <a:endParaRPr lang="en-US" dirty="0"/>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36</a:t>
            </a:fld>
            <a:endParaRPr lang="en-US"/>
          </a:p>
        </p:txBody>
      </p:sp>
    </p:spTree>
    <p:extLst>
      <p:ext uri="{BB962C8B-B14F-4D97-AF65-F5344CB8AC3E}">
        <p14:creationId xmlns:p14="http://schemas.microsoft.com/office/powerpoint/2010/main" val="3368357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37</a:t>
            </a:fld>
            <a:endParaRPr lang="en-US"/>
          </a:p>
        </p:txBody>
      </p:sp>
    </p:spTree>
    <p:extLst>
      <p:ext uri="{BB962C8B-B14F-4D97-AF65-F5344CB8AC3E}">
        <p14:creationId xmlns:p14="http://schemas.microsoft.com/office/powerpoint/2010/main" val="3858895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38</a:t>
            </a:fld>
            <a:endParaRPr lang="en-US"/>
          </a:p>
        </p:txBody>
      </p:sp>
    </p:spTree>
    <p:extLst>
      <p:ext uri="{BB962C8B-B14F-4D97-AF65-F5344CB8AC3E}">
        <p14:creationId xmlns:p14="http://schemas.microsoft.com/office/powerpoint/2010/main" val="3779753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39</a:t>
            </a:fld>
            <a:endParaRPr lang="en-US"/>
          </a:p>
        </p:txBody>
      </p:sp>
    </p:spTree>
    <p:extLst>
      <p:ext uri="{BB962C8B-B14F-4D97-AF65-F5344CB8AC3E}">
        <p14:creationId xmlns:p14="http://schemas.microsoft.com/office/powerpoint/2010/main" val="140022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4</a:t>
            </a:fld>
            <a:endParaRPr lang="en-US"/>
          </a:p>
        </p:txBody>
      </p:sp>
    </p:spTree>
    <p:extLst>
      <p:ext uri="{BB962C8B-B14F-4D97-AF65-F5344CB8AC3E}">
        <p14:creationId xmlns:p14="http://schemas.microsoft.com/office/powerpoint/2010/main" val="3201855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40</a:t>
            </a:fld>
            <a:endParaRPr lang="en-US"/>
          </a:p>
        </p:txBody>
      </p:sp>
    </p:spTree>
    <p:extLst>
      <p:ext uri="{BB962C8B-B14F-4D97-AF65-F5344CB8AC3E}">
        <p14:creationId xmlns:p14="http://schemas.microsoft.com/office/powerpoint/2010/main" val="3136200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42</a:t>
            </a:fld>
            <a:endParaRPr lang="en-US"/>
          </a:p>
        </p:txBody>
      </p:sp>
    </p:spTree>
    <p:extLst>
      <p:ext uri="{BB962C8B-B14F-4D97-AF65-F5344CB8AC3E}">
        <p14:creationId xmlns:p14="http://schemas.microsoft.com/office/powerpoint/2010/main" val="320129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a:p>
            <a:r>
              <a:rPr lang="en-US" dirty="0"/>
              <a:t>(Read slide)</a:t>
            </a:r>
          </a:p>
          <a:p>
            <a:r>
              <a:rPr lang="en-US" dirty="0"/>
              <a:t>While we didn’t change any of the menus as a result of the survey it did give us many great suggestions for improvements to navigation which we will highlight later in the presentation.</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5</a:t>
            </a:fld>
            <a:endParaRPr lang="en-US"/>
          </a:p>
        </p:txBody>
      </p:sp>
    </p:spTree>
    <p:extLst>
      <p:ext uri="{BB962C8B-B14F-4D97-AF65-F5344CB8AC3E}">
        <p14:creationId xmlns:p14="http://schemas.microsoft.com/office/powerpoint/2010/main" val="255301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Footer Placeholder 3"/>
          <p:cNvSpPr>
            <a:spLocks noGrp="1"/>
          </p:cNvSpPr>
          <p:nvPr>
            <p:ph type="ftr" sz="quarter" idx="4"/>
          </p:nvPr>
        </p:nvSpPr>
        <p:spPr/>
        <p:txBody>
          <a:bodyPr/>
          <a:lstStyle/>
          <a:p>
            <a:r>
              <a:rPr lang="en-US"/>
              <a:t>2017 ND HEUG</a:t>
            </a:r>
          </a:p>
        </p:txBody>
      </p:sp>
      <p:sp>
        <p:nvSpPr>
          <p:cNvPr id="5" name="Slide Number Placeholder 4"/>
          <p:cNvSpPr>
            <a:spLocks noGrp="1"/>
          </p:cNvSpPr>
          <p:nvPr>
            <p:ph type="sldNum" sz="quarter" idx="5"/>
          </p:nvPr>
        </p:nvSpPr>
        <p:spPr/>
        <p:txBody>
          <a:bodyPr/>
          <a:lstStyle/>
          <a:p>
            <a:fld id="{2EA86702-E95E-4317-8CBC-AAF80F00BD0D}" type="slidenum">
              <a:rPr lang="en-US" smtClean="0"/>
              <a:t>6</a:t>
            </a:fld>
            <a:endParaRPr lang="en-US"/>
          </a:p>
        </p:txBody>
      </p:sp>
    </p:spTree>
    <p:extLst>
      <p:ext uri="{BB962C8B-B14F-4D97-AF65-F5344CB8AC3E}">
        <p14:creationId xmlns:p14="http://schemas.microsoft.com/office/powerpoint/2010/main" val="224242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Campus Connection has many ways to navigate and we want to start with some common language to help you customize your experience</a:t>
            </a:r>
            <a:r>
              <a:rPr lang="en-US" baseline="0" dirty="0"/>
              <a:t>. </a:t>
            </a:r>
          </a:p>
          <a:p>
            <a:endParaRPr lang="en-US" baseline="0" dirty="0"/>
          </a:p>
          <a:p>
            <a:r>
              <a:rPr lang="en-US" baseline="0" dirty="0"/>
              <a:t>First let’s talk about Homepages. Homepages are one of the most common ways to get around is through the use of Tiles like those in the screenshot below. You may have delivered Home pages and you can also create your own custom Homepages. </a:t>
            </a:r>
          </a:p>
          <a:p>
            <a:endParaRPr lang="en-US" baseline="0" dirty="0"/>
          </a:p>
          <a:p>
            <a:r>
              <a:rPr lang="en-US" baseline="0" dirty="0"/>
              <a:t>Tiles are on Homepages and are really the method you use to navigate from Homepages. There are really two forms of tiles, the first is a Page Tile which will take you to a single page like the Manage Pell Payment Tile below. </a:t>
            </a:r>
            <a:endParaRPr lang="en-US" dirty="0"/>
          </a:p>
        </p:txBody>
      </p:sp>
      <p:sp>
        <p:nvSpPr>
          <p:cNvPr id="4" name="Slide Number Placeholder 3"/>
          <p:cNvSpPr>
            <a:spLocks noGrp="1"/>
          </p:cNvSpPr>
          <p:nvPr>
            <p:ph type="sldNum" sz="quarter" idx="10"/>
          </p:nvPr>
        </p:nvSpPr>
        <p:spPr/>
        <p:txBody>
          <a:bodyPr/>
          <a:lstStyle/>
          <a:p>
            <a:fld id="{D33A60C6-5729-4900-82FE-1D03195406C0}" type="slidenum">
              <a:rPr lang="en-US" smtClean="0"/>
              <a:t>7</a:t>
            </a:fld>
            <a:endParaRPr lang="en-US"/>
          </a:p>
        </p:txBody>
      </p:sp>
    </p:spTree>
    <p:extLst>
      <p:ext uri="{BB962C8B-B14F-4D97-AF65-F5344CB8AC3E}">
        <p14:creationId xmlns:p14="http://schemas.microsoft.com/office/powerpoint/2010/main" val="327220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The second type of possible tile</a:t>
            </a:r>
            <a:r>
              <a:rPr lang="en-US" baseline="0" dirty="0"/>
              <a:t> you might see will have a Navigation Collection, or </a:t>
            </a:r>
            <a:r>
              <a:rPr lang="en-US" baseline="0" dirty="0" err="1"/>
              <a:t>NavCollection</a:t>
            </a:r>
            <a:r>
              <a:rPr lang="en-US" baseline="0" dirty="0"/>
              <a:t>, attached. A </a:t>
            </a:r>
            <a:r>
              <a:rPr lang="en-US" baseline="0" dirty="0" err="1"/>
              <a:t>NavCollection</a:t>
            </a:r>
            <a:r>
              <a:rPr lang="en-US" baseline="0" dirty="0"/>
              <a:t> is a collection of pages grouped together for easy navigation. These are useful tools as the pages load much quicker than navigating via other methods. It’s important to note that Oracle delivers many </a:t>
            </a:r>
            <a:r>
              <a:rPr lang="en-US" baseline="0" dirty="0" err="1"/>
              <a:t>NavCollections</a:t>
            </a:r>
            <a:r>
              <a:rPr lang="en-US" baseline="0" dirty="0"/>
              <a:t> and Tiles and CTS, in conjunction with the Campus Solution User Groups have developed NDUS collections as well. We’re going to go over some FA specific Tiles in a little while</a:t>
            </a:r>
            <a:endParaRPr lang="en-US" dirty="0"/>
          </a:p>
        </p:txBody>
      </p:sp>
      <p:sp>
        <p:nvSpPr>
          <p:cNvPr id="4" name="Slide Number Placeholder 3"/>
          <p:cNvSpPr>
            <a:spLocks noGrp="1"/>
          </p:cNvSpPr>
          <p:nvPr>
            <p:ph type="sldNum" sz="quarter" idx="10"/>
          </p:nvPr>
        </p:nvSpPr>
        <p:spPr/>
        <p:txBody>
          <a:bodyPr/>
          <a:lstStyle/>
          <a:p>
            <a:fld id="{D33A60C6-5729-4900-82FE-1D03195406C0}" type="slidenum">
              <a:rPr lang="en-US" smtClean="0"/>
              <a:t>8</a:t>
            </a:fld>
            <a:endParaRPr lang="en-US"/>
          </a:p>
        </p:txBody>
      </p:sp>
    </p:spTree>
    <p:extLst>
      <p:ext uri="{BB962C8B-B14F-4D97-AF65-F5344CB8AC3E}">
        <p14:creationId xmlns:p14="http://schemas.microsoft.com/office/powerpoint/2010/main" val="332428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a:p>
            <a:r>
              <a:rPr lang="en-US" dirty="0"/>
              <a:t>Some other terms we will use throughout are Favorites. Which you will likely recognize. Favorites are a personal collection of pages you refer to often. </a:t>
            </a:r>
          </a:p>
          <a:p>
            <a:endParaRPr lang="en-US" dirty="0"/>
          </a:p>
          <a:p>
            <a:r>
              <a:rPr lang="en-US" dirty="0"/>
              <a:t>The</a:t>
            </a:r>
            <a:r>
              <a:rPr lang="en-US" baseline="0" dirty="0"/>
              <a:t> Navigation Bar or </a:t>
            </a:r>
            <a:r>
              <a:rPr lang="en-US" baseline="0" dirty="0" err="1"/>
              <a:t>NavBar</a:t>
            </a:r>
            <a:r>
              <a:rPr lang="en-US" baseline="0" dirty="0"/>
              <a:t> is a control panel that offers quick access to pages, folders in the Navigator, Recent Places, your Favorites, and other items. You can access the </a:t>
            </a:r>
            <a:r>
              <a:rPr lang="en-US" baseline="0" dirty="0" err="1"/>
              <a:t>NavBar</a:t>
            </a:r>
            <a:r>
              <a:rPr lang="en-US" baseline="0" dirty="0"/>
              <a:t> by clicking on the compass in the top right-hand corner.</a:t>
            </a:r>
            <a:endParaRPr lang="en-US" dirty="0"/>
          </a:p>
        </p:txBody>
      </p:sp>
      <p:sp>
        <p:nvSpPr>
          <p:cNvPr id="4" name="Slide Number Placeholder 3"/>
          <p:cNvSpPr>
            <a:spLocks noGrp="1"/>
          </p:cNvSpPr>
          <p:nvPr>
            <p:ph type="sldNum" sz="quarter" idx="10"/>
          </p:nvPr>
        </p:nvSpPr>
        <p:spPr/>
        <p:txBody>
          <a:bodyPr/>
          <a:lstStyle/>
          <a:p>
            <a:fld id="{D33A60C6-5729-4900-82FE-1D03195406C0}" type="slidenum">
              <a:rPr lang="en-US" smtClean="0"/>
              <a:t>9</a:t>
            </a:fld>
            <a:endParaRPr lang="en-US"/>
          </a:p>
        </p:txBody>
      </p:sp>
    </p:spTree>
    <p:extLst>
      <p:ext uri="{BB962C8B-B14F-4D97-AF65-F5344CB8AC3E}">
        <p14:creationId xmlns:p14="http://schemas.microsoft.com/office/powerpoint/2010/main" val="1398432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52790"/>
            <a:ext cx="12192000" cy="605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5555" y="5392902"/>
            <a:ext cx="1517830" cy="724786"/>
          </a:xfrm>
          <a:prstGeom prst="rect">
            <a:avLst/>
          </a:prstGeom>
        </p:spPr>
      </p:pic>
      <p:sp>
        <p:nvSpPr>
          <p:cNvPr id="5" name="Slide Number Placeholder 4"/>
          <p:cNvSpPr>
            <a:spLocks noGrp="1"/>
          </p:cNvSpPr>
          <p:nvPr>
            <p:ph type="sldNum" sz="quarter" idx="10"/>
          </p:nvPr>
        </p:nvSpPr>
        <p:spPr/>
        <p:txBody>
          <a:bodyPr/>
          <a:lstStyle>
            <a:lvl1pPr>
              <a:defRPr/>
            </a:lvl1pPr>
          </a:lstStyle>
          <a:p>
            <a:endParaRPr lang="en-US" dirty="0"/>
          </a:p>
        </p:txBody>
      </p:sp>
    </p:spTree>
    <p:extLst>
      <p:ext uri="{BB962C8B-B14F-4D97-AF65-F5344CB8AC3E}">
        <p14:creationId xmlns:p14="http://schemas.microsoft.com/office/powerpoint/2010/main" val="45320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28504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42377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838200" y="1594413"/>
            <a:ext cx="10515600" cy="103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549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831850" y="4562475"/>
            <a:ext cx="10521950" cy="605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1548" y="5266274"/>
            <a:ext cx="1517830" cy="724786"/>
          </a:xfrm>
          <a:prstGeom prst="rect">
            <a:avLst/>
          </a:prstGeom>
        </p:spPr>
      </p:pic>
    </p:spTree>
    <p:extLst>
      <p:ext uri="{BB962C8B-B14F-4D97-AF65-F5344CB8AC3E}">
        <p14:creationId xmlns:p14="http://schemas.microsoft.com/office/powerpoint/2010/main" val="72407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391966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52253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6252790"/>
            <a:ext cx="12192000" cy="605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9DB99883-AA5C-4B1F-B101-CE0A960CD139}" type="slidenum">
              <a:rPr lang="en-US" smtClean="0"/>
              <a:pPr/>
              <a:t>‹#›</a:t>
            </a:fld>
            <a:endParaRPr lang="en-US"/>
          </a:p>
        </p:txBody>
      </p:sp>
    </p:spTree>
    <p:extLst>
      <p:ext uri="{BB962C8B-B14F-4D97-AF65-F5344CB8AC3E}">
        <p14:creationId xmlns:p14="http://schemas.microsoft.com/office/powerpoint/2010/main" val="35884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a:p>
        </p:txBody>
      </p:sp>
    </p:spTree>
    <p:extLst>
      <p:ext uri="{BB962C8B-B14F-4D97-AF65-F5344CB8AC3E}">
        <p14:creationId xmlns:p14="http://schemas.microsoft.com/office/powerpoint/2010/main" val="84385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83164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solidFill>
                  <a:schemeClr val="accent3">
                    <a:lumMod val="50000"/>
                  </a:schemeClr>
                </a:solidFill>
              </a:defRPr>
            </a:lvl1pPr>
          </a:lstStyle>
          <a:p>
            <a:fld id="{9DB99883-AA5C-4B1F-B101-CE0A960CD139}"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109913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lumMod val="75000"/>
                  </a:schemeClr>
                </a:solidFill>
              </a:defRPr>
            </a:lvl1pPr>
          </a:lstStyle>
          <a:p>
            <a:fld id="{9DB99883-AA5C-4B1F-B101-CE0A960CD139}"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2813" y="6274903"/>
            <a:ext cx="935202" cy="446572"/>
          </a:xfrm>
          <a:prstGeom prst="rect">
            <a:avLst/>
          </a:prstGeom>
        </p:spPr>
      </p:pic>
    </p:spTree>
    <p:extLst>
      <p:ext uri="{BB962C8B-B14F-4D97-AF65-F5344CB8AC3E}">
        <p14:creationId xmlns:p14="http://schemas.microsoft.com/office/powerpoint/2010/main" val="1154451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ndusbpos.sharepoint.com/:b:/s/ndus.campus.connection/EZ6JeotFPiFFi28N33I7yBgBTfXAm4IxEA1Z4ZifUI3Zxw?e=JwoNI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dusbpos.sharepoint.com/:f:/s/ndus.campus.connection/EoiV3belnnxDn-onBdhjx5MBZAQWcr-fo8IKQi9I-3WqlQ?e=xyA2Dc"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perkinselearning.org/sites/elearning.perkinsdev1.org/files/Most%20commonly%20Used%20Keyboard%20Shortcuts%20SS.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quizizz.com/admin/quiz/623dfdd22c742e001d1d498c/catching-u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0628" y="679559"/>
            <a:ext cx="12061372" cy="3772697"/>
          </a:xfrm>
        </p:spPr>
        <p:txBody>
          <a:bodyPr>
            <a:normAutofit/>
          </a:bodyPr>
          <a:lstStyle/>
          <a:p>
            <a:r>
              <a:rPr lang="en-US" sz="8000" dirty="0"/>
              <a:t>Catching up with Campus Connection</a:t>
            </a:r>
          </a:p>
        </p:txBody>
      </p:sp>
      <p:sp>
        <p:nvSpPr>
          <p:cNvPr id="2" name="TextBox 1"/>
          <p:cNvSpPr txBox="1"/>
          <p:nvPr/>
        </p:nvSpPr>
        <p:spPr>
          <a:xfrm>
            <a:off x="8212513" y="6389058"/>
            <a:ext cx="3979487" cy="369332"/>
          </a:xfrm>
          <a:prstGeom prst="rect">
            <a:avLst/>
          </a:prstGeom>
          <a:noFill/>
        </p:spPr>
        <p:txBody>
          <a:bodyPr wrap="square" rtlCol="0">
            <a:spAutoFit/>
          </a:bodyPr>
          <a:lstStyle/>
          <a:p>
            <a:pPr algn="ctr"/>
            <a:r>
              <a:rPr lang="en-US" dirty="0">
                <a:solidFill>
                  <a:schemeClr val="bg1"/>
                </a:solidFill>
              </a:rPr>
              <a:t>2022 NDASFAA Spring Conference</a:t>
            </a:r>
          </a:p>
        </p:txBody>
      </p:sp>
    </p:spTree>
    <p:extLst>
      <p:ext uri="{BB962C8B-B14F-4D97-AF65-F5344CB8AC3E}">
        <p14:creationId xmlns:p14="http://schemas.microsoft.com/office/powerpoint/2010/main" val="282827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with Homepages</a:t>
            </a:r>
          </a:p>
        </p:txBody>
      </p:sp>
      <p:sp>
        <p:nvSpPr>
          <p:cNvPr id="3" name="Content Placeholder 2"/>
          <p:cNvSpPr>
            <a:spLocks noGrp="1"/>
          </p:cNvSpPr>
          <p:nvPr>
            <p:ph idx="1"/>
          </p:nvPr>
        </p:nvSpPr>
        <p:spPr>
          <a:xfrm>
            <a:off x="838200" y="1825625"/>
            <a:ext cx="10515600" cy="4351338"/>
          </a:xfrm>
        </p:spPr>
        <p:txBody>
          <a:bodyPr>
            <a:normAutofit fontScale="85000" lnSpcReduction="20000"/>
          </a:bodyPr>
          <a:lstStyle/>
          <a:p>
            <a:r>
              <a:rPr lang="en-US" sz="3600" dirty="0"/>
              <a:t>Favorites on steroids or shared favorites</a:t>
            </a:r>
          </a:p>
          <a:p>
            <a:r>
              <a:rPr lang="en-US" sz="3600" dirty="0"/>
              <a:t>Delivered Homepages:</a:t>
            </a:r>
          </a:p>
          <a:p>
            <a:pPr lvl="1"/>
            <a:r>
              <a:rPr lang="en-US" sz="3200" dirty="0"/>
              <a:t>Campus Solutions Administrator Homepage</a:t>
            </a:r>
          </a:p>
          <a:p>
            <a:pPr lvl="1"/>
            <a:r>
              <a:rPr lang="en-US" sz="3200" dirty="0"/>
              <a:t>Faculty/Advisor Homepage</a:t>
            </a:r>
          </a:p>
          <a:p>
            <a:pPr lvl="1"/>
            <a:r>
              <a:rPr lang="en-US" sz="3200" dirty="0"/>
              <a:t>Student Homepage</a:t>
            </a:r>
          </a:p>
          <a:p>
            <a:r>
              <a:rPr lang="en-US" sz="3600" dirty="0"/>
              <a:t>Homepages are based on roles.</a:t>
            </a:r>
          </a:p>
          <a:p>
            <a:pPr lvl="1"/>
            <a:r>
              <a:rPr lang="en-US" sz="3200" dirty="0"/>
              <a:t>Security applies! You won’t be able to access content from a Tile that you can’t get to any other way.</a:t>
            </a:r>
          </a:p>
          <a:p>
            <a:r>
              <a:rPr lang="en-US" sz="3600" dirty="0"/>
              <a:t>Able to create/personalize your own Homepage</a:t>
            </a:r>
          </a:p>
          <a:p>
            <a:pPr lvl="1"/>
            <a:r>
              <a:rPr lang="en-US" sz="3200" dirty="0"/>
              <a:t>Add Public Tiles (with </a:t>
            </a:r>
            <a:r>
              <a:rPr lang="en-US" sz="3200" dirty="0" err="1"/>
              <a:t>NavCollections</a:t>
            </a:r>
            <a:r>
              <a:rPr lang="en-US" sz="3200" dirty="0"/>
              <a:t>)</a:t>
            </a:r>
          </a:p>
          <a:p>
            <a:pPr lvl="1"/>
            <a:r>
              <a:rPr lang="en-US" sz="3200" dirty="0"/>
              <a:t>Add Page Tiles</a:t>
            </a:r>
          </a:p>
        </p:txBody>
      </p:sp>
    </p:spTree>
    <p:extLst>
      <p:ext uri="{BB962C8B-B14F-4D97-AF65-F5344CB8AC3E}">
        <p14:creationId xmlns:p14="http://schemas.microsoft.com/office/powerpoint/2010/main" val="397196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1891" y="-185593"/>
            <a:ext cx="10515600" cy="1325563"/>
          </a:xfrm>
        </p:spPr>
        <p:txBody>
          <a:bodyPr>
            <a:normAutofit/>
          </a:bodyPr>
          <a:lstStyle/>
          <a:p>
            <a:r>
              <a:rPr lang="en-US" sz="3900" dirty="0"/>
              <a:t>Campus Solutions Administrator Homepage</a:t>
            </a:r>
          </a:p>
        </p:txBody>
      </p:sp>
      <p:pic>
        <p:nvPicPr>
          <p:cNvPr id="5" name="Picture 4">
            <a:extLst>
              <a:ext uri="{FF2B5EF4-FFF2-40B4-BE49-F238E27FC236}">
                <a16:creationId xmlns:a16="http://schemas.microsoft.com/office/drawing/2014/main" id="{7197991A-65F4-458D-BCB3-6FE526CA3BBA}"/>
              </a:ext>
            </a:extLst>
          </p:cNvPr>
          <p:cNvPicPr>
            <a:picLocks noChangeAspect="1"/>
          </p:cNvPicPr>
          <p:nvPr/>
        </p:nvPicPr>
        <p:blipFill>
          <a:blip r:embed="rId3"/>
          <a:stretch>
            <a:fillRect/>
          </a:stretch>
        </p:blipFill>
        <p:spPr>
          <a:xfrm>
            <a:off x="1695436" y="1014186"/>
            <a:ext cx="8801127" cy="4829627"/>
          </a:xfrm>
          <a:prstGeom prst="rect">
            <a:avLst/>
          </a:prstGeom>
          <a:ln>
            <a:solidFill>
              <a:schemeClr val="accent1"/>
            </a:solidFill>
          </a:ln>
        </p:spPr>
      </p:pic>
    </p:spTree>
    <p:extLst>
      <p:ext uri="{BB962C8B-B14F-4D97-AF65-F5344CB8AC3E}">
        <p14:creationId xmlns:p14="http://schemas.microsoft.com/office/powerpoint/2010/main" val="238233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1891" y="-185593"/>
            <a:ext cx="10515600" cy="1325563"/>
          </a:xfrm>
        </p:spPr>
        <p:txBody>
          <a:bodyPr>
            <a:normAutofit/>
          </a:bodyPr>
          <a:lstStyle/>
          <a:p>
            <a:r>
              <a:rPr lang="en-US" sz="3900" dirty="0"/>
              <a:t>Financial Aid Tiles</a:t>
            </a:r>
          </a:p>
        </p:txBody>
      </p:sp>
      <p:pic>
        <p:nvPicPr>
          <p:cNvPr id="4" name="Picture 3">
            <a:extLst>
              <a:ext uri="{FF2B5EF4-FFF2-40B4-BE49-F238E27FC236}">
                <a16:creationId xmlns:a16="http://schemas.microsoft.com/office/drawing/2014/main" id="{EC37A5BF-224B-453C-9D31-7B4D103340EA}"/>
              </a:ext>
            </a:extLst>
          </p:cNvPr>
          <p:cNvPicPr>
            <a:picLocks noChangeAspect="1"/>
          </p:cNvPicPr>
          <p:nvPr/>
        </p:nvPicPr>
        <p:blipFill>
          <a:blip r:embed="rId3"/>
          <a:stretch>
            <a:fillRect/>
          </a:stretch>
        </p:blipFill>
        <p:spPr>
          <a:xfrm>
            <a:off x="1418792" y="863714"/>
            <a:ext cx="9354416" cy="5130572"/>
          </a:xfrm>
          <a:prstGeom prst="rect">
            <a:avLst/>
          </a:prstGeom>
          <a:ln>
            <a:solidFill>
              <a:schemeClr val="accent1"/>
            </a:solidFill>
          </a:ln>
        </p:spPr>
      </p:pic>
      <p:sp>
        <p:nvSpPr>
          <p:cNvPr id="8" name="TextBox 7">
            <a:extLst>
              <a:ext uri="{FF2B5EF4-FFF2-40B4-BE49-F238E27FC236}">
                <a16:creationId xmlns:a16="http://schemas.microsoft.com/office/drawing/2014/main" id="{FB7254B8-3247-46FA-B3D2-08C485794332}"/>
              </a:ext>
            </a:extLst>
          </p:cNvPr>
          <p:cNvSpPr txBox="1"/>
          <p:nvPr/>
        </p:nvSpPr>
        <p:spPr>
          <a:xfrm>
            <a:off x="7658101" y="6229351"/>
            <a:ext cx="4286250" cy="461665"/>
          </a:xfrm>
          <a:prstGeom prst="rect">
            <a:avLst/>
          </a:prstGeom>
          <a:noFill/>
        </p:spPr>
        <p:txBody>
          <a:bodyPr wrap="square" rtlCol="0">
            <a:spAutoFit/>
          </a:bodyPr>
          <a:lstStyle/>
          <a:p>
            <a:r>
              <a:rPr lang="en-US" sz="2400" b="1" dirty="0">
                <a:solidFill>
                  <a:srgbClr val="92D050"/>
                </a:solidFill>
                <a:hlinkClick r:id="rId4">
                  <a:extLst>
                    <a:ext uri="{A12FA001-AC4F-418D-AE19-62706E023703}">
                      <ahyp:hlinkClr xmlns:ahyp="http://schemas.microsoft.com/office/drawing/2018/hyperlinkcolor" val="tx"/>
                    </a:ext>
                  </a:extLst>
                </a:hlinkClick>
              </a:rPr>
              <a:t>Financial Aid Tile Document</a:t>
            </a:r>
            <a:endParaRPr lang="en-US" sz="2400" b="1" dirty="0">
              <a:solidFill>
                <a:srgbClr val="92D050"/>
              </a:solidFill>
            </a:endParaRPr>
          </a:p>
        </p:txBody>
      </p:sp>
    </p:spTree>
    <p:extLst>
      <p:ext uri="{BB962C8B-B14F-4D97-AF65-F5344CB8AC3E}">
        <p14:creationId xmlns:p14="http://schemas.microsoft.com/office/powerpoint/2010/main" val="206722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4F11-1399-4B4F-8FED-7B89616AA1DF}"/>
              </a:ext>
            </a:extLst>
          </p:cNvPr>
          <p:cNvSpPr>
            <a:spLocks noGrp="1"/>
          </p:cNvSpPr>
          <p:nvPr>
            <p:ph type="title"/>
          </p:nvPr>
        </p:nvSpPr>
        <p:spPr/>
        <p:txBody>
          <a:bodyPr/>
          <a:lstStyle/>
          <a:p>
            <a:r>
              <a:rPr lang="en-US" dirty="0"/>
              <a:t>Customizing Your Campus Connection</a:t>
            </a:r>
          </a:p>
        </p:txBody>
      </p:sp>
      <p:pic>
        <p:nvPicPr>
          <p:cNvPr id="6" name="Content Placeholder 5" descr="A picture containing text, mammal, black, white&#10;&#10;Description automatically generated">
            <a:extLst>
              <a:ext uri="{FF2B5EF4-FFF2-40B4-BE49-F238E27FC236}">
                <a16:creationId xmlns:a16="http://schemas.microsoft.com/office/drawing/2014/main" id="{8C16F21C-4479-40DD-9EC3-02004D9D9C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47850"/>
            <a:ext cx="4351338" cy="4351338"/>
          </a:xfrm>
        </p:spPr>
      </p:pic>
      <p:sp>
        <p:nvSpPr>
          <p:cNvPr id="4" name="Slide Number Placeholder 3">
            <a:extLst>
              <a:ext uri="{FF2B5EF4-FFF2-40B4-BE49-F238E27FC236}">
                <a16:creationId xmlns:a16="http://schemas.microsoft.com/office/drawing/2014/main" id="{05A260AA-6EE0-4CAA-8463-9BA59DA851C7}"/>
              </a:ext>
            </a:extLst>
          </p:cNvPr>
          <p:cNvSpPr>
            <a:spLocks noGrp="1"/>
          </p:cNvSpPr>
          <p:nvPr>
            <p:ph type="sldNum" sz="quarter" idx="12"/>
          </p:nvPr>
        </p:nvSpPr>
        <p:spPr/>
        <p:txBody>
          <a:bodyPr/>
          <a:lstStyle/>
          <a:p>
            <a:fld id="{9DB99883-AA5C-4B1F-B101-CE0A960CD139}" type="slidenum">
              <a:rPr lang="en-US" smtClean="0"/>
              <a:pPr/>
              <a:t>13</a:t>
            </a:fld>
            <a:endParaRPr lang="en-US" dirty="0"/>
          </a:p>
        </p:txBody>
      </p:sp>
    </p:spTree>
    <p:extLst>
      <p:ext uri="{BB962C8B-B14F-4D97-AF65-F5344CB8AC3E}">
        <p14:creationId xmlns:p14="http://schemas.microsoft.com/office/powerpoint/2010/main" val="225950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Personalizing Homepages</a:t>
            </a:r>
          </a:p>
        </p:txBody>
      </p:sp>
      <p:sp>
        <p:nvSpPr>
          <p:cNvPr id="3" name="Content Placeholder 2"/>
          <p:cNvSpPr>
            <a:spLocks noGrp="1"/>
          </p:cNvSpPr>
          <p:nvPr>
            <p:ph idx="1"/>
          </p:nvPr>
        </p:nvSpPr>
        <p:spPr>
          <a:xfrm>
            <a:off x="838200" y="1825625"/>
            <a:ext cx="10515600" cy="4351338"/>
          </a:xfrm>
        </p:spPr>
        <p:txBody>
          <a:bodyPr>
            <a:normAutofit/>
          </a:bodyPr>
          <a:lstStyle/>
          <a:p>
            <a:r>
              <a:rPr lang="en-US" sz="3600" dirty="0"/>
              <a:t>Click “three dot” icon </a:t>
            </a:r>
          </a:p>
          <a:p>
            <a:r>
              <a:rPr lang="en-US" sz="3600" dirty="0"/>
              <a:t>Click Personalize Homepage</a:t>
            </a:r>
          </a:p>
          <a:p>
            <a:pPr lvl="1"/>
            <a:r>
              <a:rPr lang="en-US" sz="3200" dirty="0"/>
              <a:t>Add Personal Homepage</a:t>
            </a:r>
          </a:p>
          <a:p>
            <a:pPr lvl="1"/>
            <a:r>
              <a:rPr lang="en-US" sz="3200" dirty="0"/>
              <a:t>Add, delete, or move Tiles</a:t>
            </a:r>
            <a:endParaRPr lang="en-US" sz="2800" dirty="0"/>
          </a:p>
          <a:p>
            <a:pPr marL="0" lvl="1" indent="0">
              <a:buNone/>
            </a:pPr>
            <a:endParaRPr lang="en-US" sz="2800" dirty="0"/>
          </a:p>
          <a:p>
            <a:pPr marL="0" lvl="1" indent="0">
              <a:buNone/>
            </a:pPr>
            <a:r>
              <a:rPr lang="en-US" sz="2800" dirty="0"/>
              <a:t>You’re able to rearrange delivered Homepages and add Tiles, but you cannot delete delivered Tiles.</a:t>
            </a:r>
          </a:p>
        </p:txBody>
      </p:sp>
    </p:spTree>
    <p:extLst>
      <p:ext uri="{BB962C8B-B14F-4D97-AF65-F5344CB8AC3E}">
        <p14:creationId xmlns:p14="http://schemas.microsoft.com/office/powerpoint/2010/main" val="197096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F9DB-2D28-4038-A26A-F93C1DD58238}"/>
              </a:ext>
            </a:extLst>
          </p:cNvPr>
          <p:cNvSpPr>
            <a:spLocks noGrp="1"/>
          </p:cNvSpPr>
          <p:nvPr>
            <p:ph type="title"/>
          </p:nvPr>
        </p:nvSpPr>
        <p:spPr/>
        <p:txBody>
          <a:bodyPr/>
          <a:lstStyle/>
          <a:p>
            <a:r>
              <a:rPr lang="en-US" dirty="0"/>
              <a:t>Personalizing Homepages Demo</a:t>
            </a:r>
          </a:p>
        </p:txBody>
      </p:sp>
      <p:sp>
        <p:nvSpPr>
          <p:cNvPr id="4" name="Slide Number Placeholder 3">
            <a:extLst>
              <a:ext uri="{FF2B5EF4-FFF2-40B4-BE49-F238E27FC236}">
                <a16:creationId xmlns:a16="http://schemas.microsoft.com/office/drawing/2014/main" id="{B05A884B-6A35-4585-ABC3-E200327E5009}"/>
              </a:ext>
            </a:extLst>
          </p:cNvPr>
          <p:cNvSpPr>
            <a:spLocks noGrp="1"/>
          </p:cNvSpPr>
          <p:nvPr>
            <p:ph type="sldNum" sz="quarter" idx="12"/>
          </p:nvPr>
        </p:nvSpPr>
        <p:spPr/>
        <p:txBody>
          <a:bodyPr/>
          <a:lstStyle/>
          <a:p>
            <a:fld id="{9DB99883-AA5C-4B1F-B101-CE0A960CD139}" type="slidenum">
              <a:rPr lang="en-US" smtClean="0"/>
              <a:pPr/>
              <a:t>15</a:t>
            </a:fld>
            <a:endParaRPr lang="en-US" dirty="0"/>
          </a:p>
        </p:txBody>
      </p:sp>
      <p:pic>
        <p:nvPicPr>
          <p:cNvPr id="5" name="Content Placeholder 4">
            <a:extLst>
              <a:ext uri="{FF2B5EF4-FFF2-40B4-BE49-F238E27FC236}">
                <a16:creationId xmlns:a16="http://schemas.microsoft.com/office/drawing/2014/main" id="{0ACECFF1-4D9A-4368-83C7-5AB24E85609C}"/>
              </a:ext>
            </a:extLst>
          </p:cNvPr>
          <p:cNvPicPr>
            <a:picLocks noGrp="1" noChangeAspect="1"/>
          </p:cNvPicPr>
          <p:nvPr>
            <p:ph idx="1"/>
          </p:nvPr>
        </p:nvPicPr>
        <p:blipFill>
          <a:blip r:embed="rId3"/>
          <a:stretch>
            <a:fillRect/>
          </a:stretch>
        </p:blipFill>
        <p:spPr>
          <a:xfrm>
            <a:off x="2131234" y="1825625"/>
            <a:ext cx="7929531" cy="4351338"/>
          </a:xfrm>
          <a:prstGeom prst="rect">
            <a:avLst/>
          </a:prstGeom>
          <a:ln>
            <a:solidFill>
              <a:schemeClr val="accent1"/>
            </a:solidFill>
          </a:ln>
        </p:spPr>
      </p:pic>
    </p:spTree>
    <p:extLst>
      <p:ext uri="{BB962C8B-B14F-4D97-AF65-F5344CB8AC3E}">
        <p14:creationId xmlns:p14="http://schemas.microsoft.com/office/powerpoint/2010/main" val="135275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4F11-1399-4B4F-8FED-7B89616AA1DF}"/>
              </a:ext>
            </a:extLst>
          </p:cNvPr>
          <p:cNvSpPr>
            <a:spLocks noGrp="1"/>
          </p:cNvSpPr>
          <p:nvPr>
            <p:ph type="title"/>
          </p:nvPr>
        </p:nvSpPr>
        <p:spPr/>
        <p:txBody>
          <a:bodyPr/>
          <a:lstStyle/>
          <a:p>
            <a:r>
              <a:rPr lang="en-US" dirty="0"/>
              <a:t>Shortcuts and Tools</a:t>
            </a:r>
          </a:p>
        </p:txBody>
      </p:sp>
      <p:sp>
        <p:nvSpPr>
          <p:cNvPr id="4" name="Slide Number Placeholder 3">
            <a:extLst>
              <a:ext uri="{FF2B5EF4-FFF2-40B4-BE49-F238E27FC236}">
                <a16:creationId xmlns:a16="http://schemas.microsoft.com/office/drawing/2014/main" id="{05A260AA-6EE0-4CAA-8463-9BA59DA851C7}"/>
              </a:ext>
            </a:extLst>
          </p:cNvPr>
          <p:cNvSpPr>
            <a:spLocks noGrp="1"/>
          </p:cNvSpPr>
          <p:nvPr>
            <p:ph type="sldNum" sz="quarter" idx="12"/>
          </p:nvPr>
        </p:nvSpPr>
        <p:spPr/>
        <p:txBody>
          <a:bodyPr/>
          <a:lstStyle/>
          <a:p>
            <a:fld id="{9DB99883-AA5C-4B1F-B101-CE0A960CD139}" type="slidenum">
              <a:rPr lang="en-US" smtClean="0"/>
              <a:pPr/>
              <a:t>16</a:t>
            </a:fld>
            <a:endParaRPr lang="en-US" dirty="0"/>
          </a:p>
        </p:txBody>
      </p:sp>
      <p:pic>
        <p:nvPicPr>
          <p:cNvPr id="8" name="Content Placeholder 7" descr="Text, whiteboard&#10;&#10;Description automatically generated">
            <a:extLst>
              <a:ext uri="{FF2B5EF4-FFF2-40B4-BE49-F238E27FC236}">
                <a16:creationId xmlns:a16="http://schemas.microsoft.com/office/drawing/2014/main" id="{4F49FA6A-F912-470C-8CF5-96EA8B261C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83448" y="1825625"/>
            <a:ext cx="3825103" cy="4351338"/>
          </a:xfrm>
        </p:spPr>
      </p:pic>
    </p:spTree>
    <p:extLst>
      <p:ext uri="{BB962C8B-B14F-4D97-AF65-F5344CB8AC3E}">
        <p14:creationId xmlns:p14="http://schemas.microsoft.com/office/powerpoint/2010/main" val="134328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E4B2-1E44-4B11-85DE-D8B62A6C65FE}"/>
              </a:ext>
            </a:extLst>
          </p:cNvPr>
          <p:cNvSpPr>
            <a:spLocks noGrp="1"/>
          </p:cNvSpPr>
          <p:nvPr>
            <p:ph type="title"/>
          </p:nvPr>
        </p:nvSpPr>
        <p:spPr/>
        <p:txBody>
          <a:bodyPr/>
          <a:lstStyle/>
          <a:p>
            <a:r>
              <a:rPr lang="en-US" dirty="0"/>
              <a:t>Shortcuts and Tools Demo</a:t>
            </a:r>
          </a:p>
        </p:txBody>
      </p:sp>
      <p:sp>
        <p:nvSpPr>
          <p:cNvPr id="3" name="Content Placeholder 2">
            <a:extLst>
              <a:ext uri="{FF2B5EF4-FFF2-40B4-BE49-F238E27FC236}">
                <a16:creationId xmlns:a16="http://schemas.microsoft.com/office/drawing/2014/main" id="{C4E1A4ED-14DF-4AE6-B0A8-00DA4C97A992}"/>
              </a:ext>
            </a:extLst>
          </p:cNvPr>
          <p:cNvSpPr>
            <a:spLocks noGrp="1"/>
          </p:cNvSpPr>
          <p:nvPr>
            <p:ph idx="1"/>
          </p:nvPr>
        </p:nvSpPr>
        <p:spPr/>
        <p:txBody>
          <a:bodyPr>
            <a:normAutofit fontScale="92500" lnSpcReduction="20000"/>
          </a:bodyPr>
          <a:lstStyle/>
          <a:p>
            <a:r>
              <a:rPr lang="en-US" dirty="0"/>
              <a:t>Query and Process Monitor in </a:t>
            </a:r>
            <a:r>
              <a:rPr lang="en-US" dirty="0" err="1"/>
              <a:t>NavBar</a:t>
            </a:r>
            <a:endParaRPr lang="en-US" dirty="0"/>
          </a:p>
          <a:p>
            <a:r>
              <a:rPr lang="en-US" dirty="0"/>
              <a:t>New Window in Tile/Nav Collections</a:t>
            </a:r>
          </a:p>
          <a:p>
            <a:r>
              <a:rPr lang="en-US" dirty="0"/>
              <a:t>Searching in Process Monitor</a:t>
            </a:r>
          </a:p>
          <a:p>
            <a:r>
              <a:rPr lang="en-US" dirty="0"/>
              <a:t>Run Control Searches</a:t>
            </a:r>
          </a:p>
          <a:p>
            <a:pPr lvl="1"/>
            <a:r>
              <a:rPr lang="en-US" dirty="0"/>
              <a:t>% for searching</a:t>
            </a:r>
          </a:p>
          <a:p>
            <a:r>
              <a:rPr lang="en-US" dirty="0"/>
              <a:t>No Return to Search? Use Add</a:t>
            </a:r>
          </a:p>
          <a:p>
            <a:r>
              <a:rPr lang="en-US" dirty="0"/>
              <a:t>“T” for today’s date</a:t>
            </a:r>
          </a:p>
          <a:p>
            <a:r>
              <a:rPr lang="en-US" dirty="0"/>
              <a:t>Searching in the Process Monitor</a:t>
            </a:r>
          </a:p>
          <a:p>
            <a:r>
              <a:rPr lang="en-US" dirty="0"/>
              <a:t>Finding a query, report, or process?</a:t>
            </a:r>
          </a:p>
          <a:p>
            <a:pPr lvl="1"/>
            <a:r>
              <a:rPr lang="en-US" dirty="0"/>
              <a:t>Training &amp; Documentation page</a:t>
            </a:r>
          </a:p>
          <a:p>
            <a:pPr lvl="1"/>
            <a:r>
              <a:rPr lang="en-US" dirty="0"/>
              <a:t>Search Bar</a:t>
            </a:r>
          </a:p>
        </p:txBody>
      </p:sp>
      <p:sp>
        <p:nvSpPr>
          <p:cNvPr id="4" name="Slide Number Placeholder 3">
            <a:extLst>
              <a:ext uri="{FF2B5EF4-FFF2-40B4-BE49-F238E27FC236}">
                <a16:creationId xmlns:a16="http://schemas.microsoft.com/office/drawing/2014/main" id="{A1E03489-36BF-465F-BB05-849607891A35}"/>
              </a:ext>
            </a:extLst>
          </p:cNvPr>
          <p:cNvSpPr>
            <a:spLocks noGrp="1"/>
          </p:cNvSpPr>
          <p:nvPr>
            <p:ph type="sldNum" sz="quarter" idx="12"/>
          </p:nvPr>
        </p:nvSpPr>
        <p:spPr/>
        <p:txBody>
          <a:bodyPr/>
          <a:lstStyle/>
          <a:p>
            <a:fld id="{9DB99883-AA5C-4B1F-B101-CE0A960CD139}" type="slidenum">
              <a:rPr lang="en-US" smtClean="0"/>
              <a:pPr/>
              <a:t>17</a:t>
            </a:fld>
            <a:endParaRPr lang="en-US" dirty="0"/>
          </a:p>
        </p:txBody>
      </p:sp>
    </p:spTree>
    <p:extLst>
      <p:ext uri="{BB962C8B-B14F-4D97-AF65-F5344CB8AC3E}">
        <p14:creationId xmlns:p14="http://schemas.microsoft.com/office/powerpoint/2010/main" val="392342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717B-D7AF-4058-A100-DF612C9C299E}"/>
              </a:ext>
            </a:extLst>
          </p:cNvPr>
          <p:cNvSpPr>
            <a:spLocks noGrp="1"/>
          </p:cNvSpPr>
          <p:nvPr>
            <p:ph type="title"/>
          </p:nvPr>
        </p:nvSpPr>
        <p:spPr/>
        <p:txBody>
          <a:bodyPr/>
          <a:lstStyle/>
          <a:p>
            <a:r>
              <a:rPr lang="en-US" dirty="0"/>
              <a:t>Navigation Resources</a:t>
            </a:r>
          </a:p>
        </p:txBody>
      </p:sp>
      <p:sp>
        <p:nvSpPr>
          <p:cNvPr id="3" name="Slide Number Placeholder 2">
            <a:extLst>
              <a:ext uri="{FF2B5EF4-FFF2-40B4-BE49-F238E27FC236}">
                <a16:creationId xmlns:a16="http://schemas.microsoft.com/office/drawing/2014/main" id="{5504B0E4-E979-447C-BAFC-285C78223D6D}"/>
              </a:ext>
            </a:extLst>
          </p:cNvPr>
          <p:cNvSpPr>
            <a:spLocks noGrp="1"/>
          </p:cNvSpPr>
          <p:nvPr>
            <p:ph type="sldNum" sz="quarter" idx="12"/>
          </p:nvPr>
        </p:nvSpPr>
        <p:spPr/>
        <p:txBody>
          <a:bodyPr/>
          <a:lstStyle/>
          <a:p>
            <a:fld id="{9DB99883-AA5C-4B1F-B101-CE0A960CD139}" type="slidenum">
              <a:rPr lang="en-US" smtClean="0"/>
              <a:pPr/>
              <a:t>18</a:t>
            </a:fld>
            <a:endParaRPr lang="en-US"/>
          </a:p>
        </p:txBody>
      </p:sp>
      <p:sp>
        <p:nvSpPr>
          <p:cNvPr id="4" name="Content Placeholder 2">
            <a:extLst>
              <a:ext uri="{FF2B5EF4-FFF2-40B4-BE49-F238E27FC236}">
                <a16:creationId xmlns:a16="http://schemas.microsoft.com/office/drawing/2014/main" id="{C19AF875-9523-46F3-B88D-8C74B182904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NDUS Campus Connection 9.2 Documents:</a:t>
            </a:r>
            <a:endParaRPr lang="en-US" dirty="0"/>
          </a:p>
          <a:p>
            <a:pPr lvl="1"/>
            <a:r>
              <a:rPr lang="en-US" dirty="0"/>
              <a:t>Job Aids</a:t>
            </a:r>
          </a:p>
          <a:p>
            <a:pPr lvl="1"/>
            <a:r>
              <a:rPr lang="en-US" dirty="0"/>
              <a:t>Training Videos</a:t>
            </a:r>
          </a:p>
          <a:p>
            <a:r>
              <a:rPr lang="en-US"/>
              <a:t>Keyboard </a:t>
            </a:r>
            <a:r>
              <a:rPr lang="en-US" dirty="0"/>
              <a:t>shortcuts (</a:t>
            </a:r>
            <a:r>
              <a:rPr lang="en-US" dirty="0">
                <a:hlinkClick r:id="rId4"/>
              </a:rPr>
              <a:t>handout</a:t>
            </a:r>
            <a:r>
              <a:rPr lang="en-US" dirty="0"/>
              <a:t>)</a:t>
            </a:r>
          </a:p>
          <a:p>
            <a:endParaRPr lang="en-US" dirty="0"/>
          </a:p>
        </p:txBody>
      </p:sp>
    </p:spTree>
    <p:extLst>
      <p:ext uri="{BB962C8B-B14F-4D97-AF65-F5344CB8AC3E}">
        <p14:creationId xmlns:p14="http://schemas.microsoft.com/office/powerpoint/2010/main" val="372203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8C91-61DE-4832-8812-B3D245AA2942}"/>
              </a:ext>
            </a:extLst>
          </p:cNvPr>
          <p:cNvSpPr>
            <a:spLocks noGrp="1"/>
          </p:cNvSpPr>
          <p:nvPr>
            <p:ph type="title"/>
          </p:nvPr>
        </p:nvSpPr>
        <p:spPr>
          <a:xfrm>
            <a:off x="831850" y="1736726"/>
            <a:ext cx="10515600" cy="2852737"/>
          </a:xfrm>
        </p:spPr>
        <p:txBody>
          <a:bodyPr/>
          <a:lstStyle/>
          <a:p>
            <a:r>
              <a:rPr lang="en-US" dirty="0"/>
              <a:t>What’s new since Fall 2020?</a:t>
            </a:r>
          </a:p>
        </p:txBody>
      </p:sp>
      <p:sp>
        <p:nvSpPr>
          <p:cNvPr id="3" name="Text Placeholder 2">
            <a:extLst>
              <a:ext uri="{FF2B5EF4-FFF2-40B4-BE49-F238E27FC236}">
                <a16:creationId xmlns:a16="http://schemas.microsoft.com/office/drawing/2014/main" id="{64C57C35-6486-4183-905C-EADEF6CCD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F365A4-F571-4464-8474-701BA6B4B15B}"/>
              </a:ext>
            </a:extLst>
          </p:cNvPr>
          <p:cNvSpPr>
            <a:spLocks noGrp="1"/>
          </p:cNvSpPr>
          <p:nvPr>
            <p:ph type="sldNum" sz="quarter" idx="12"/>
          </p:nvPr>
        </p:nvSpPr>
        <p:spPr/>
        <p:txBody>
          <a:bodyPr/>
          <a:lstStyle/>
          <a:p>
            <a:fld id="{9DB99883-AA5C-4B1F-B101-CE0A960CD139}" type="slidenum">
              <a:rPr lang="en-US" smtClean="0"/>
              <a:pPr/>
              <a:t>19</a:t>
            </a:fld>
            <a:endParaRPr lang="en-US" dirty="0"/>
          </a:p>
        </p:txBody>
      </p:sp>
    </p:spTree>
    <p:extLst>
      <p:ext uri="{BB962C8B-B14F-4D97-AF65-F5344CB8AC3E}">
        <p14:creationId xmlns:p14="http://schemas.microsoft.com/office/powerpoint/2010/main" val="399952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CE2C-A6C8-49B0-BE13-1B57720EDB9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2B2895E-45BA-4026-A98B-9824B7F2A0D0}"/>
              </a:ext>
            </a:extLst>
          </p:cNvPr>
          <p:cNvSpPr>
            <a:spLocks noGrp="1"/>
          </p:cNvSpPr>
          <p:nvPr>
            <p:ph idx="1"/>
          </p:nvPr>
        </p:nvSpPr>
        <p:spPr/>
        <p:txBody>
          <a:bodyPr>
            <a:normAutofit lnSpcReduction="10000"/>
          </a:bodyPr>
          <a:lstStyle/>
          <a:p>
            <a:r>
              <a:rPr lang="en-US" dirty="0"/>
              <a:t>Introductions</a:t>
            </a:r>
          </a:p>
          <a:p>
            <a:r>
              <a:rPr lang="en-US" dirty="0"/>
              <a:t>What is this session about?</a:t>
            </a:r>
          </a:p>
          <a:p>
            <a:r>
              <a:rPr lang="en-US" dirty="0"/>
              <a:t>Navigation Tips &amp; Tricks</a:t>
            </a:r>
          </a:p>
          <a:p>
            <a:pPr lvl="1"/>
            <a:r>
              <a:rPr lang="en-US" dirty="0"/>
              <a:t>Basic Terms</a:t>
            </a:r>
          </a:p>
          <a:p>
            <a:pPr lvl="1"/>
            <a:r>
              <a:rPr lang="en-US" dirty="0"/>
              <a:t>Customizing your Campus Connection</a:t>
            </a:r>
          </a:p>
          <a:p>
            <a:pPr lvl="1"/>
            <a:r>
              <a:rPr lang="en-US" dirty="0"/>
              <a:t>Shortcuts &amp; Tools</a:t>
            </a:r>
          </a:p>
          <a:p>
            <a:r>
              <a:rPr lang="en-US" dirty="0"/>
              <a:t>What’s new since Fall 2020?</a:t>
            </a:r>
          </a:p>
          <a:p>
            <a:r>
              <a:rPr lang="en-US" dirty="0"/>
              <a:t>Looking Forward</a:t>
            </a:r>
          </a:p>
          <a:p>
            <a:r>
              <a:rPr lang="en-US" dirty="0"/>
              <a:t>NDHEUG 2022</a:t>
            </a:r>
          </a:p>
          <a:p>
            <a:r>
              <a:rPr lang="en-US" dirty="0"/>
              <a:t>Open Discussion</a:t>
            </a:r>
          </a:p>
          <a:p>
            <a:endParaRPr lang="en-US" dirty="0"/>
          </a:p>
        </p:txBody>
      </p:sp>
      <p:sp>
        <p:nvSpPr>
          <p:cNvPr id="4" name="Slide Number Placeholder 3">
            <a:extLst>
              <a:ext uri="{FF2B5EF4-FFF2-40B4-BE49-F238E27FC236}">
                <a16:creationId xmlns:a16="http://schemas.microsoft.com/office/drawing/2014/main" id="{4E68FC11-3ABD-48B8-841B-FF594C01F975}"/>
              </a:ext>
            </a:extLst>
          </p:cNvPr>
          <p:cNvSpPr>
            <a:spLocks noGrp="1"/>
          </p:cNvSpPr>
          <p:nvPr>
            <p:ph type="sldNum" sz="quarter" idx="12"/>
          </p:nvPr>
        </p:nvSpPr>
        <p:spPr/>
        <p:txBody>
          <a:bodyPr/>
          <a:lstStyle/>
          <a:p>
            <a:fld id="{9DB99883-AA5C-4B1F-B101-CE0A960CD139}" type="slidenum">
              <a:rPr lang="en-US" smtClean="0"/>
              <a:pPr/>
              <a:t>2</a:t>
            </a:fld>
            <a:endParaRPr lang="en-US" dirty="0"/>
          </a:p>
        </p:txBody>
      </p:sp>
    </p:spTree>
    <p:extLst>
      <p:ext uri="{BB962C8B-B14F-4D97-AF65-F5344CB8AC3E}">
        <p14:creationId xmlns:p14="http://schemas.microsoft.com/office/powerpoint/2010/main" val="1829530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NDU Academic Works Extract</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lstStyle/>
          <a:p>
            <a:r>
              <a:rPr lang="en-US" dirty="0"/>
              <a:t>Massive extract on current and future students </a:t>
            </a:r>
          </a:p>
          <a:p>
            <a:r>
              <a:rPr lang="en-US" dirty="0"/>
              <a:t>Includes admission and records data</a:t>
            </a:r>
          </a:p>
          <a:p>
            <a:r>
              <a:rPr lang="en-US" dirty="0"/>
              <a:t>Financial Aid Need calculation and high/low/medium ranges</a:t>
            </a:r>
          </a:p>
          <a:p>
            <a:r>
              <a:rPr lang="en-US" dirty="0"/>
              <a:t>Can be used for other scholarship processes</a:t>
            </a:r>
          </a:p>
        </p:txBody>
      </p:sp>
      <p:pic>
        <p:nvPicPr>
          <p:cNvPr id="8" name="Content Placeholder 7">
            <a:extLst>
              <a:ext uri="{FF2B5EF4-FFF2-40B4-BE49-F238E27FC236}">
                <a16:creationId xmlns:a16="http://schemas.microsoft.com/office/drawing/2014/main" id="{D10BB6FE-8469-4755-ACAA-E773ADD34263}"/>
              </a:ext>
            </a:extLst>
          </p:cNvPr>
          <p:cNvPicPr>
            <a:picLocks noGrp="1" noChangeAspect="1"/>
          </p:cNvPicPr>
          <p:nvPr>
            <p:ph sz="half" idx="2"/>
          </p:nvPr>
        </p:nvPicPr>
        <p:blipFill>
          <a:blip r:embed="rId3"/>
          <a:stretch>
            <a:fillRect/>
          </a:stretch>
        </p:blipFill>
        <p:spPr>
          <a:xfrm>
            <a:off x="5703441" y="1727854"/>
            <a:ext cx="6228583" cy="2938275"/>
          </a:xfrm>
          <a:ln>
            <a:solidFill>
              <a:schemeClr val="accent1"/>
            </a:solidFill>
          </a:ln>
        </p:spPr>
      </p:pic>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20</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8471422" cy="369332"/>
          </a:xfrm>
          <a:prstGeom prst="rect">
            <a:avLst/>
          </a:prstGeom>
          <a:noFill/>
        </p:spPr>
        <p:txBody>
          <a:bodyPr wrap="none" rtlCol="0">
            <a:spAutoFit/>
          </a:bodyPr>
          <a:lstStyle/>
          <a:p>
            <a:r>
              <a:rPr lang="en-US" dirty="0"/>
              <a:t>NDU Applications &gt; NDU Financial Aid &gt; Process &gt; NDU Academic Works Extract</a:t>
            </a:r>
          </a:p>
        </p:txBody>
      </p:sp>
    </p:spTree>
    <p:extLst>
      <p:ext uri="{BB962C8B-B14F-4D97-AF65-F5344CB8AC3E}">
        <p14:creationId xmlns:p14="http://schemas.microsoft.com/office/powerpoint/2010/main" val="384783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AY Rollover is now AY Prep</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lstStyle/>
          <a:p>
            <a:r>
              <a:rPr lang="en-US" dirty="0"/>
              <a:t>Revised our AY Rollover into bite sized sections that are done as needed:</a:t>
            </a:r>
          </a:p>
          <a:p>
            <a:pPr lvl="1"/>
            <a:r>
              <a:rPr lang="en-US" dirty="0"/>
              <a:t>AY Creation</a:t>
            </a:r>
          </a:p>
          <a:p>
            <a:pPr lvl="1"/>
            <a:r>
              <a:rPr lang="en-US" dirty="0"/>
              <a:t>ISIR Load</a:t>
            </a:r>
          </a:p>
          <a:p>
            <a:pPr lvl="1"/>
            <a:r>
              <a:rPr lang="en-US" dirty="0"/>
              <a:t>FA Term Prep</a:t>
            </a:r>
          </a:p>
          <a:p>
            <a:pPr lvl="1"/>
            <a:r>
              <a:rPr lang="en-US" dirty="0"/>
              <a:t>Budgeting &amp; Packaging Prep</a:t>
            </a:r>
          </a:p>
          <a:p>
            <a:pPr lvl="1"/>
            <a:r>
              <a:rPr lang="en-US" dirty="0"/>
              <a:t>Disbursement Prep</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21</a:t>
            </a:fld>
            <a:endParaRPr lang="en-US"/>
          </a:p>
        </p:txBody>
      </p:sp>
      <p:pic>
        <p:nvPicPr>
          <p:cNvPr id="10" name="Content Placeholder 9">
            <a:extLst>
              <a:ext uri="{FF2B5EF4-FFF2-40B4-BE49-F238E27FC236}">
                <a16:creationId xmlns:a16="http://schemas.microsoft.com/office/drawing/2014/main" id="{A6F5B836-05B9-4721-A709-32924E331233}"/>
              </a:ext>
            </a:extLst>
          </p:cNvPr>
          <p:cNvPicPr>
            <a:picLocks noGrp="1" noChangeAspect="1"/>
          </p:cNvPicPr>
          <p:nvPr>
            <p:ph sz="half" idx="2"/>
          </p:nvPr>
        </p:nvPicPr>
        <p:blipFill>
          <a:blip r:embed="rId3"/>
          <a:stretch>
            <a:fillRect/>
          </a:stretch>
        </p:blipFill>
        <p:spPr>
          <a:xfrm>
            <a:off x="5455308" y="1462088"/>
            <a:ext cx="6629684" cy="3731770"/>
          </a:xfrm>
          <a:ln>
            <a:solidFill>
              <a:schemeClr val="accent1"/>
            </a:solidFill>
          </a:ln>
        </p:spPr>
      </p:pic>
    </p:spTree>
    <p:extLst>
      <p:ext uri="{BB962C8B-B14F-4D97-AF65-F5344CB8AC3E}">
        <p14:creationId xmlns:p14="http://schemas.microsoft.com/office/powerpoint/2010/main" val="132056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Budget Formula &amp; Budget Item Queries</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lstStyle/>
          <a:p>
            <a:r>
              <a:rPr lang="en-US" dirty="0"/>
              <a:t>Both queries can be used for updating, maintaining, and documenting your budget creation process. </a:t>
            </a:r>
          </a:p>
          <a:p>
            <a:r>
              <a:rPr lang="en-US" dirty="0"/>
              <a:t>Query 306_01: Returns Budget Formulas</a:t>
            </a:r>
          </a:p>
          <a:p>
            <a:r>
              <a:rPr lang="en-US" dirty="0"/>
              <a:t>Query 306_02: Returns Budget Items</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22</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5506764" cy="369332"/>
          </a:xfrm>
          <a:prstGeom prst="rect">
            <a:avLst/>
          </a:prstGeom>
          <a:noFill/>
        </p:spPr>
        <p:txBody>
          <a:bodyPr wrap="none" rtlCol="0">
            <a:spAutoFit/>
          </a:bodyPr>
          <a:lstStyle/>
          <a:p>
            <a:r>
              <a:rPr lang="en-US" dirty="0"/>
              <a:t>Queries: NDU_FA_0306_01 and NDU_FA_0306_02</a:t>
            </a:r>
          </a:p>
        </p:txBody>
      </p:sp>
      <p:pic>
        <p:nvPicPr>
          <p:cNvPr id="10" name="Content Placeholder 9">
            <a:extLst>
              <a:ext uri="{FF2B5EF4-FFF2-40B4-BE49-F238E27FC236}">
                <a16:creationId xmlns:a16="http://schemas.microsoft.com/office/drawing/2014/main" id="{16CB763C-2D0B-4CF4-AD12-A311372DB0CD}"/>
              </a:ext>
            </a:extLst>
          </p:cNvPr>
          <p:cNvPicPr>
            <a:picLocks noGrp="1" noChangeAspect="1"/>
          </p:cNvPicPr>
          <p:nvPr>
            <p:ph sz="half" idx="2"/>
          </p:nvPr>
        </p:nvPicPr>
        <p:blipFill>
          <a:blip r:embed="rId3"/>
          <a:stretch>
            <a:fillRect/>
          </a:stretch>
        </p:blipFill>
        <p:spPr>
          <a:xfrm>
            <a:off x="5853073" y="2399386"/>
            <a:ext cx="5971373" cy="664389"/>
          </a:xfrm>
          <a:ln>
            <a:solidFill>
              <a:schemeClr val="accent1"/>
            </a:solidFill>
          </a:ln>
        </p:spPr>
      </p:pic>
      <p:pic>
        <p:nvPicPr>
          <p:cNvPr id="12" name="Picture 11">
            <a:extLst>
              <a:ext uri="{FF2B5EF4-FFF2-40B4-BE49-F238E27FC236}">
                <a16:creationId xmlns:a16="http://schemas.microsoft.com/office/drawing/2014/main" id="{F88AB156-B316-41C3-9AF2-EC6A77686F76}"/>
              </a:ext>
            </a:extLst>
          </p:cNvPr>
          <p:cNvPicPr>
            <a:picLocks noChangeAspect="1"/>
          </p:cNvPicPr>
          <p:nvPr/>
        </p:nvPicPr>
        <p:blipFill>
          <a:blip r:embed="rId4"/>
          <a:stretch>
            <a:fillRect/>
          </a:stretch>
        </p:blipFill>
        <p:spPr>
          <a:xfrm>
            <a:off x="5853073" y="4089787"/>
            <a:ext cx="5971374" cy="734602"/>
          </a:xfrm>
          <a:prstGeom prst="rect">
            <a:avLst/>
          </a:prstGeom>
          <a:ln>
            <a:solidFill>
              <a:schemeClr val="accent1"/>
            </a:solidFill>
          </a:ln>
        </p:spPr>
      </p:pic>
    </p:spTree>
    <p:extLst>
      <p:ext uri="{BB962C8B-B14F-4D97-AF65-F5344CB8AC3E}">
        <p14:creationId xmlns:p14="http://schemas.microsoft.com/office/powerpoint/2010/main" val="79075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FA Comprehensive Data Query</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2" y="1727854"/>
            <a:ext cx="11395469" cy="4351338"/>
          </a:xfrm>
        </p:spPr>
        <p:txBody>
          <a:bodyPr/>
          <a:lstStyle/>
          <a:p>
            <a:r>
              <a:rPr lang="en-US" dirty="0"/>
              <a:t>Massive query that returns award data and FA Term data for every student with an active FA Term for the prompted AY and term. </a:t>
            </a:r>
          </a:p>
          <a:p>
            <a:r>
              <a:rPr lang="en-US" dirty="0"/>
              <a:t>Can be used for award adjustments</a:t>
            </a:r>
          </a:p>
          <a:p>
            <a:r>
              <a:rPr lang="en-US" dirty="0"/>
              <a:t>May take a few minutes to run for larger institutions</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23</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2672591" cy="369332"/>
          </a:xfrm>
          <a:prstGeom prst="rect">
            <a:avLst/>
          </a:prstGeom>
          <a:noFill/>
        </p:spPr>
        <p:txBody>
          <a:bodyPr wrap="none" rtlCol="0">
            <a:spAutoFit/>
          </a:bodyPr>
          <a:lstStyle/>
          <a:p>
            <a:r>
              <a:rPr lang="en-US" dirty="0"/>
              <a:t>Queries: NDU_FA_0308</a:t>
            </a:r>
          </a:p>
        </p:txBody>
      </p:sp>
    </p:spTree>
    <p:extLst>
      <p:ext uri="{BB962C8B-B14F-4D97-AF65-F5344CB8AC3E}">
        <p14:creationId xmlns:p14="http://schemas.microsoft.com/office/powerpoint/2010/main" val="164159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NDU Collaborative FA Term Update</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normAutofit lnSpcReduction="10000"/>
          </a:bodyPr>
          <a:lstStyle/>
          <a:p>
            <a:r>
              <a:rPr lang="en-US" dirty="0"/>
              <a:t>Finds students who have Collaborative Enrollment on the Collaborative Student Page who do not have remote credits reported for that term. </a:t>
            </a:r>
          </a:p>
          <a:p>
            <a:r>
              <a:rPr lang="en-US" dirty="0"/>
              <a:t>When run “live” it will update FA Term appropriately</a:t>
            </a:r>
          </a:p>
          <a:p>
            <a:r>
              <a:rPr lang="en-US" dirty="0"/>
              <a:t>Produces the following CSVs:</a:t>
            </a:r>
          </a:p>
          <a:p>
            <a:pPr lvl="1"/>
            <a:r>
              <a:rPr lang="en-US" dirty="0"/>
              <a:t>Collaborative Mismatch</a:t>
            </a:r>
          </a:p>
          <a:p>
            <a:pPr lvl="1"/>
            <a:r>
              <a:rPr lang="en-US" dirty="0"/>
              <a:t>FA Term Update</a:t>
            </a:r>
          </a:p>
          <a:p>
            <a:pPr lvl="1"/>
            <a:r>
              <a:rPr lang="en-US" dirty="0"/>
              <a:t>No AY </a:t>
            </a:r>
          </a:p>
          <a:p>
            <a:pPr lvl="1"/>
            <a:endParaRPr lang="en-US" dirty="0"/>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24</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9099927" cy="369332"/>
          </a:xfrm>
          <a:prstGeom prst="rect">
            <a:avLst/>
          </a:prstGeom>
          <a:noFill/>
        </p:spPr>
        <p:txBody>
          <a:bodyPr wrap="none" rtlCol="0">
            <a:spAutoFit/>
          </a:bodyPr>
          <a:lstStyle/>
          <a:p>
            <a:r>
              <a:rPr lang="en-US" dirty="0"/>
              <a:t>NDU Applications &gt; NDU Financial Aid &gt; Process &gt; NDU Collaborative FA Term Update</a:t>
            </a:r>
          </a:p>
        </p:txBody>
      </p:sp>
      <p:pic>
        <p:nvPicPr>
          <p:cNvPr id="9" name="Content Placeholder 8">
            <a:extLst>
              <a:ext uri="{FF2B5EF4-FFF2-40B4-BE49-F238E27FC236}">
                <a16:creationId xmlns:a16="http://schemas.microsoft.com/office/drawing/2014/main" id="{D4B0EB5E-6385-4822-A616-2B936590ED3A}"/>
              </a:ext>
            </a:extLst>
          </p:cNvPr>
          <p:cNvPicPr>
            <a:picLocks noGrp="1" noChangeAspect="1"/>
          </p:cNvPicPr>
          <p:nvPr>
            <p:ph sz="half" idx="2"/>
          </p:nvPr>
        </p:nvPicPr>
        <p:blipFill>
          <a:blip r:embed="rId3"/>
          <a:stretch>
            <a:fillRect/>
          </a:stretch>
        </p:blipFill>
        <p:spPr>
          <a:xfrm>
            <a:off x="5744355" y="1727854"/>
            <a:ext cx="6146753" cy="2584507"/>
          </a:xfrm>
          <a:prstGeom prst="rect">
            <a:avLst/>
          </a:prstGeom>
          <a:ln>
            <a:solidFill>
              <a:schemeClr val="accent1"/>
            </a:solidFill>
          </a:ln>
        </p:spPr>
      </p:pic>
    </p:spTree>
    <p:extLst>
      <p:ext uri="{BB962C8B-B14F-4D97-AF65-F5344CB8AC3E}">
        <p14:creationId xmlns:p14="http://schemas.microsoft.com/office/powerpoint/2010/main" val="54295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NDU Days of Instruction</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normAutofit/>
          </a:bodyPr>
          <a:lstStyle/>
          <a:p>
            <a:r>
              <a:rPr lang="en-US" dirty="0"/>
              <a:t>Does two things based on your setup:</a:t>
            </a:r>
          </a:p>
          <a:p>
            <a:pPr lvl="1"/>
            <a:r>
              <a:rPr lang="en-US" dirty="0"/>
              <a:t>Assigns a Budgeting Student Group </a:t>
            </a:r>
          </a:p>
          <a:p>
            <a:pPr lvl="1"/>
            <a:r>
              <a:rPr lang="en-US" dirty="0"/>
              <a:t>Updates FM Budget duration for Academic and Non-Standard Period</a:t>
            </a:r>
          </a:p>
          <a:p>
            <a:r>
              <a:rPr lang="en-US" dirty="0"/>
              <a:t>Eliminates need to manually update Budget Duration and click INAS button on ISIR page during summer term</a:t>
            </a:r>
          </a:p>
          <a:p>
            <a:pPr lvl="1"/>
            <a:endParaRPr lang="en-US" dirty="0"/>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25</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7949740" cy="369332"/>
          </a:xfrm>
          <a:prstGeom prst="rect">
            <a:avLst/>
          </a:prstGeom>
          <a:noFill/>
        </p:spPr>
        <p:txBody>
          <a:bodyPr wrap="none" rtlCol="0">
            <a:spAutoFit/>
          </a:bodyPr>
          <a:lstStyle/>
          <a:p>
            <a:r>
              <a:rPr lang="en-US" dirty="0"/>
              <a:t>NDU Applications &gt; NDU Financial Aid &gt; Process &gt; NDU Days of Instruction</a:t>
            </a:r>
          </a:p>
        </p:txBody>
      </p:sp>
      <p:pic>
        <p:nvPicPr>
          <p:cNvPr id="10" name="Content Placeholder 9">
            <a:extLst>
              <a:ext uri="{FF2B5EF4-FFF2-40B4-BE49-F238E27FC236}">
                <a16:creationId xmlns:a16="http://schemas.microsoft.com/office/drawing/2014/main" id="{FD0BD3CA-8353-48B3-BD8C-45FFED6F99FC}"/>
              </a:ext>
            </a:extLst>
          </p:cNvPr>
          <p:cNvPicPr>
            <a:picLocks noGrp="1" noChangeAspect="1"/>
          </p:cNvPicPr>
          <p:nvPr>
            <p:ph sz="half" idx="2"/>
          </p:nvPr>
        </p:nvPicPr>
        <p:blipFill>
          <a:blip r:embed="rId3"/>
          <a:stretch>
            <a:fillRect/>
          </a:stretch>
        </p:blipFill>
        <p:spPr>
          <a:xfrm>
            <a:off x="5892038" y="1495357"/>
            <a:ext cx="5081328" cy="1904125"/>
          </a:xfrm>
          <a:prstGeom prst="rect">
            <a:avLst/>
          </a:prstGeom>
          <a:ln>
            <a:solidFill>
              <a:schemeClr val="accent1"/>
            </a:solidFill>
          </a:ln>
        </p:spPr>
      </p:pic>
      <p:pic>
        <p:nvPicPr>
          <p:cNvPr id="11" name="Picture 10">
            <a:extLst>
              <a:ext uri="{FF2B5EF4-FFF2-40B4-BE49-F238E27FC236}">
                <a16:creationId xmlns:a16="http://schemas.microsoft.com/office/drawing/2014/main" id="{6176E84A-ED32-4B38-ACDB-C1A6AD793FF3}"/>
              </a:ext>
            </a:extLst>
          </p:cNvPr>
          <p:cNvPicPr>
            <a:picLocks noChangeAspect="1"/>
          </p:cNvPicPr>
          <p:nvPr/>
        </p:nvPicPr>
        <p:blipFill>
          <a:blip r:embed="rId4"/>
          <a:stretch>
            <a:fillRect/>
          </a:stretch>
        </p:blipFill>
        <p:spPr>
          <a:xfrm>
            <a:off x="5892038" y="3475847"/>
            <a:ext cx="5329118" cy="2951079"/>
          </a:xfrm>
          <a:prstGeom prst="rect">
            <a:avLst/>
          </a:prstGeom>
          <a:ln>
            <a:solidFill>
              <a:schemeClr val="accent1"/>
            </a:solidFill>
          </a:ln>
        </p:spPr>
      </p:pic>
    </p:spTree>
    <p:extLst>
      <p:ext uri="{BB962C8B-B14F-4D97-AF65-F5344CB8AC3E}">
        <p14:creationId xmlns:p14="http://schemas.microsoft.com/office/powerpoint/2010/main" val="118208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Grade Level Change Query</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2" y="1727854"/>
            <a:ext cx="11395469" cy="4351338"/>
          </a:xfrm>
        </p:spPr>
        <p:txBody>
          <a:bodyPr/>
          <a:lstStyle/>
          <a:p>
            <a:r>
              <a:rPr lang="en-US" dirty="0"/>
              <a:t>Identifies undergraduate students who had a grade level change between terms from freshmen to sophomore or sophomore to junior and have an ISIR on file for prompted aid year two.</a:t>
            </a:r>
          </a:p>
          <a:p>
            <a:r>
              <a:rPr lang="en-US" dirty="0"/>
              <a:t>Use this query to increase aid for eligible students who had a grade level change between terms.</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26</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2672591" cy="369332"/>
          </a:xfrm>
          <a:prstGeom prst="rect">
            <a:avLst/>
          </a:prstGeom>
          <a:noFill/>
        </p:spPr>
        <p:txBody>
          <a:bodyPr wrap="none" rtlCol="0">
            <a:spAutoFit/>
          </a:bodyPr>
          <a:lstStyle/>
          <a:p>
            <a:r>
              <a:rPr lang="en-US" dirty="0"/>
              <a:t>Queries: NDU_FA_0307</a:t>
            </a:r>
          </a:p>
        </p:txBody>
      </p:sp>
      <p:pic>
        <p:nvPicPr>
          <p:cNvPr id="7" name="Picture 6">
            <a:extLst>
              <a:ext uri="{FF2B5EF4-FFF2-40B4-BE49-F238E27FC236}">
                <a16:creationId xmlns:a16="http://schemas.microsoft.com/office/drawing/2014/main" id="{ED6DB902-8921-49BB-A51C-33445715EF77}"/>
              </a:ext>
            </a:extLst>
          </p:cNvPr>
          <p:cNvPicPr>
            <a:picLocks noChangeAspect="1"/>
          </p:cNvPicPr>
          <p:nvPr/>
        </p:nvPicPr>
        <p:blipFill>
          <a:blip r:embed="rId3"/>
          <a:stretch>
            <a:fillRect/>
          </a:stretch>
        </p:blipFill>
        <p:spPr>
          <a:xfrm>
            <a:off x="428979" y="4041422"/>
            <a:ext cx="11443528" cy="1723822"/>
          </a:xfrm>
          <a:prstGeom prst="rect">
            <a:avLst/>
          </a:prstGeom>
          <a:ln>
            <a:solidFill>
              <a:schemeClr val="accent1"/>
            </a:solidFill>
          </a:ln>
        </p:spPr>
      </p:pic>
    </p:spTree>
    <p:extLst>
      <p:ext uri="{BB962C8B-B14F-4D97-AF65-F5344CB8AC3E}">
        <p14:creationId xmlns:p14="http://schemas.microsoft.com/office/powerpoint/2010/main" val="3460689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LTHT With Loans UEM</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862666"/>
            <a:ext cx="7376625" cy="4216525"/>
          </a:xfrm>
        </p:spPr>
        <p:txBody>
          <a:bodyPr>
            <a:normAutofit fontScale="92500" lnSpcReduction="10000"/>
          </a:bodyPr>
          <a:lstStyle/>
          <a:p>
            <a:r>
              <a:rPr lang="en-US" dirty="0"/>
              <a:t>FA Term does not update FA Load after withdrawals and students with unaccepted loans who subsequently accepted them were being incorrectly disbursed when they were no longer halftime.</a:t>
            </a:r>
          </a:p>
          <a:p>
            <a:r>
              <a:rPr lang="en-US" dirty="0"/>
              <a:t>This process runs overnight to assign a User Edit Message (UEM) of LTHT to students in this situation. Disbursement rules were updated so loans would not disburse if this UEM was unresolved. </a:t>
            </a:r>
          </a:p>
          <a:p>
            <a:r>
              <a:rPr lang="en-US" dirty="0"/>
              <a:t>Run query NDU_FA_0209 to identify students with this UEM.</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27</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2454518" cy="369332"/>
          </a:xfrm>
          <a:prstGeom prst="rect">
            <a:avLst/>
          </a:prstGeom>
          <a:noFill/>
        </p:spPr>
        <p:txBody>
          <a:bodyPr wrap="none" rtlCol="0">
            <a:spAutoFit/>
          </a:bodyPr>
          <a:lstStyle/>
          <a:p>
            <a:r>
              <a:rPr lang="en-US" dirty="0"/>
              <a:t>Ran by CTS overnight</a:t>
            </a:r>
          </a:p>
        </p:txBody>
      </p:sp>
      <p:pic>
        <p:nvPicPr>
          <p:cNvPr id="12" name="Picture 11">
            <a:extLst>
              <a:ext uri="{FF2B5EF4-FFF2-40B4-BE49-F238E27FC236}">
                <a16:creationId xmlns:a16="http://schemas.microsoft.com/office/drawing/2014/main" id="{E9512A5D-447F-4D9D-B5C6-7A178D837EBB}"/>
              </a:ext>
            </a:extLst>
          </p:cNvPr>
          <p:cNvPicPr>
            <a:picLocks noChangeAspect="1"/>
          </p:cNvPicPr>
          <p:nvPr/>
        </p:nvPicPr>
        <p:blipFill>
          <a:blip r:embed="rId3"/>
          <a:stretch>
            <a:fillRect/>
          </a:stretch>
        </p:blipFill>
        <p:spPr>
          <a:xfrm>
            <a:off x="7825434" y="1862666"/>
            <a:ext cx="3528366" cy="1630821"/>
          </a:xfrm>
          <a:prstGeom prst="rect">
            <a:avLst/>
          </a:prstGeom>
          <a:ln>
            <a:solidFill>
              <a:schemeClr val="accent1"/>
            </a:solidFill>
          </a:ln>
        </p:spPr>
      </p:pic>
    </p:spTree>
    <p:extLst>
      <p:ext uri="{BB962C8B-B14F-4D97-AF65-F5344CB8AC3E}">
        <p14:creationId xmlns:p14="http://schemas.microsoft.com/office/powerpoint/2010/main" val="357338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NSLDS Financial Aid History</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862666"/>
            <a:ext cx="11248714" cy="4216525"/>
          </a:xfrm>
        </p:spPr>
        <p:txBody>
          <a:bodyPr>
            <a:normAutofit/>
          </a:bodyPr>
          <a:lstStyle/>
          <a:p>
            <a:r>
              <a:rPr lang="en-US" dirty="0"/>
              <a:t>Due to early FAFSAs NSLDS data used for awarding may be out of date.</a:t>
            </a:r>
          </a:p>
          <a:p>
            <a:r>
              <a:rPr lang="en-US" dirty="0"/>
              <a:t>Financial Aid History (FAH) helps us get an updated NSLDS record for all students we have an ISIR for before packaging continuing students (May) and disbursement (August)</a:t>
            </a:r>
          </a:p>
          <a:p>
            <a:r>
              <a:rPr lang="en-US" dirty="0"/>
              <a:t>After the process is run CTS notifies the list to review the two following reports:</a:t>
            </a:r>
          </a:p>
          <a:p>
            <a:pPr lvl="1"/>
            <a:r>
              <a:rPr lang="en-US" dirty="0"/>
              <a:t>Loan Aggregates Reports</a:t>
            </a:r>
          </a:p>
          <a:p>
            <a:pPr lvl="1"/>
            <a:r>
              <a:rPr lang="en-US" dirty="0"/>
              <a:t>Pell Aggregate Reports</a:t>
            </a:r>
          </a:p>
          <a:p>
            <a:pPr lvl="1"/>
            <a:endParaRPr lang="en-US" dirty="0"/>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28</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3403560" cy="369332"/>
          </a:xfrm>
          <a:prstGeom prst="rect">
            <a:avLst/>
          </a:prstGeom>
          <a:noFill/>
        </p:spPr>
        <p:txBody>
          <a:bodyPr wrap="none" rtlCol="0">
            <a:spAutoFit/>
          </a:bodyPr>
          <a:lstStyle/>
          <a:p>
            <a:r>
              <a:rPr lang="en-US" dirty="0"/>
              <a:t>Ran by CTS in May and August</a:t>
            </a:r>
          </a:p>
        </p:txBody>
      </p:sp>
    </p:spTree>
    <p:extLst>
      <p:ext uri="{BB962C8B-B14F-4D97-AF65-F5344CB8AC3E}">
        <p14:creationId xmlns:p14="http://schemas.microsoft.com/office/powerpoint/2010/main" val="3126157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NDU Loan Aggregates Reports</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lstStyle/>
          <a:p>
            <a:r>
              <a:rPr lang="en-US" dirty="0"/>
              <a:t>Produces several CSVs:</a:t>
            </a:r>
          </a:p>
          <a:p>
            <a:pPr lvl="1"/>
            <a:r>
              <a:rPr lang="en-US" dirty="0"/>
              <a:t>Subsidized </a:t>
            </a:r>
            <a:r>
              <a:rPr lang="en-US" dirty="0" err="1"/>
              <a:t>Overaward</a:t>
            </a:r>
            <a:endParaRPr lang="en-US" dirty="0"/>
          </a:p>
          <a:p>
            <a:pPr lvl="1"/>
            <a:r>
              <a:rPr lang="en-US" dirty="0"/>
              <a:t>Combo (sub plus unsub):</a:t>
            </a:r>
          </a:p>
          <a:p>
            <a:pPr lvl="2"/>
            <a:r>
              <a:rPr lang="en-US" dirty="0"/>
              <a:t>Dependent</a:t>
            </a:r>
          </a:p>
          <a:p>
            <a:pPr lvl="2"/>
            <a:r>
              <a:rPr lang="en-US" dirty="0"/>
              <a:t>Independent</a:t>
            </a:r>
          </a:p>
          <a:p>
            <a:pPr lvl="2"/>
            <a:r>
              <a:rPr lang="en-US" dirty="0" err="1"/>
              <a:t>Gradudate</a:t>
            </a:r>
            <a:endParaRPr lang="en-US" dirty="0"/>
          </a:p>
          <a:p>
            <a:pPr lvl="1"/>
            <a:r>
              <a:rPr lang="en-US" dirty="0"/>
              <a:t>NSLDS Override</a:t>
            </a:r>
          </a:p>
          <a:p>
            <a:r>
              <a:rPr lang="en-US" dirty="0"/>
              <a:t>Run after NSLDS FAH (May and August)</a:t>
            </a:r>
          </a:p>
          <a:p>
            <a:pPr lvl="2"/>
            <a:endParaRPr lang="en-US" dirty="0"/>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29</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8514062" cy="369332"/>
          </a:xfrm>
          <a:prstGeom prst="rect">
            <a:avLst/>
          </a:prstGeom>
          <a:noFill/>
        </p:spPr>
        <p:txBody>
          <a:bodyPr wrap="none" rtlCol="0">
            <a:spAutoFit/>
          </a:bodyPr>
          <a:lstStyle/>
          <a:p>
            <a:r>
              <a:rPr lang="en-US" dirty="0"/>
              <a:t>NDU Applications &gt; NDU Financial Aid &gt; Report &gt; NDU Loan Aggregates Reports</a:t>
            </a:r>
          </a:p>
        </p:txBody>
      </p:sp>
      <p:pic>
        <p:nvPicPr>
          <p:cNvPr id="10" name="Content Placeholder 9">
            <a:extLst>
              <a:ext uri="{FF2B5EF4-FFF2-40B4-BE49-F238E27FC236}">
                <a16:creationId xmlns:a16="http://schemas.microsoft.com/office/drawing/2014/main" id="{53D10B7B-3D6B-4BD3-9CDB-34A320C364B7}"/>
              </a:ext>
            </a:extLst>
          </p:cNvPr>
          <p:cNvPicPr>
            <a:picLocks noGrp="1" noChangeAspect="1"/>
          </p:cNvPicPr>
          <p:nvPr>
            <p:ph sz="half" idx="2"/>
          </p:nvPr>
        </p:nvPicPr>
        <p:blipFill>
          <a:blip r:embed="rId3"/>
          <a:stretch>
            <a:fillRect/>
          </a:stretch>
        </p:blipFill>
        <p:spPr>
          <a:xfrm>
            <a:off x="5267453" y="1727854"/>
            <a:ext cx="6556994" cy="2200679"/>
          </a:xfrm>
          <a:ln>
            <a:solidFill>
              <a:schemeClr val="accent1"/>
            </a:solidFill>
          </a:ln>
        </p:spPr>
      </p:pic>
    </p:spTree>
    <p:extLst>
      <p:ext uri="{BB962C8B-B14F-4D97-AF65-F5344CB8AC3E}">
        <p14:creationId xmlns:p14="http://schemas.microsoft.com/office/powerpoint/2010/main" val="259484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F46192-D8B2-47FC-9F83-BB229C9C0CF7}"/>
              </a:ext>
            </a:extLst>
          </p:cNvPr>
          <p:cNvSpPr>
            <a:spLocks noGrp="1"/>
          </p:cNvSpPr>
          <p:nvPr>
            <p:ph type="title"/>
          </p:nvPr>
        </p:nvSpPr>
        <p:spPr/>
        <p:txBody>
          <a:bodyPr/>
          <a:lstStyle/>
          <a:p>
            <a:r>
              <a:rPr lang="en-US" dirty="0"/>
              <a:t>Introductions</a:t>
            </a:r>
          </a:p>
        </p:txBody>
      </p:sp>
      <p:sp>
        <p:nvSpPr>
          <p:cNvPr id="6" name="Content Placeholder 5">
            <a:extLst>
              <a:ext uri="{FF2B5EF4-FFF2-40B4-BE49-F238E27FC236}">
                <a16:creationId xmlns:a16="http://schemas.microsoft.com/office/drawing/2014/main" id="{54732C1A-0972-4A4B-9131-AA5135CB91DC}"/>
              </a:ext>
            </a:extLst>
          </p:cNvPr>
          <p:cNvSpPr>
            <a:spLocks noGrp="1"/>
          </p:cNvSpPr>
          <p:nvPr>
            <p:ph idx="1"/>
          </p:nvPr>
        </p:nvSpPr>
        <p:spPr>
          <a:xfrm>
            <a:off x="838200" y="1825625"/>
            <a:ext cx="10515600" cy="2332718"/>
          </a:xfrm>
        </p:spPr>
        <p:txBody>
          <a:bodyPr/>
          <a:lstStyle/>
          <a:p>
            <a:r>
              <a:rPr lang="en-US" dirty="0"/>
              <a:t>Who are we?</a:t>
            </a:r>
          </a:p>
          <a:p>
            <a:r>
              <a:rPr lang="en-US" dirty="0"/>
              <a:t>Who are you?</a:t>
            </a:r>
          </a:p>
          <a:p>
            <a:pPr lvl="1"/>
            <a:r>
              <a:rPr lang="en-US" dirty="0"/>
              <a:t>Institution</a:t>
            </a:r>
          </a:p>
          <a:p>
            <a:pPr lvl="1"/>
            <a:r>
              <a:rPr lang="en-US" dirty="0"/>
              <a:t>Title</a:t>
            </a:r>
          </a:p>
          <a:p>
            <a:pPr lvl="1"/>
            <a:r>
              <a:rPr lang="en-US" dirty="0"/>
              <a:t>How long have you been in FA?</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5C4A3487-D447-43A6-81D5-16C313F0A87F}"/>
              </a:ext>
            </a:extLst>
          </p:cNvPr>
          <p:cNvSpPr>
            <a:spLocks noGrp="1"/>
          </p:cNvSpPr>
          <p:nvPr>
            <p:ph type="sldNum" sz="quarter" idx="12"/>
          </p:nvPr>
        </p:nvSpPr>
        <p:spPr/>
        <p:txBody>
          <a:bodyPr/>
          <a:lstStyle/>
          <a:p>
            <a:fld id="{9DB99883-AA5C-4B1F-B101-CE0A960CD139}" type="slidenum">
              <a:rPr lang="en-US" smtClean="0"/>
              <a:pPr/>
              <a:t>3</a:t>
            </a:fld>
            <a:endParaRPr lang="en-US" dirty="0"/>
          </a:p>
        </p:txBody>
      </p:sp>
      <p:pic>
        <p:nvPicPr>
          <p:cNvPr id="9" name="Picture 8" descr="Icon&#10;&#10;Description automatically generated">
            <a:hlinkClick r:id="rId3"/>
            <a:extLst>
              <a:ext uri="{FF2B5EF4-FFF2-40B4-BE49-F238E27FC236}">
                <a16:creationId xmlns:a16="http://schemas.microsoft.com/office/drawing/2014/main" id="{713309F7-0840-487D-BDB8-608973B7B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0618" y="4466055"/>
            <a:ext cx="1582583" cy="1582583"/>
          </a:xfrm>
          <a:prstGeom prst="rect">
            <a:avLst/>
          </a:prstGeom>
        </p:spPr>
      </p:pic>
    </p:spTree>
    <p:extLst>
      <p:ext uri="{BB962C8B-B14F-4D97-AF65-F5344CB8AC3E}">
        <p14:creationId xmlns:p14="http://schemas.microsoft.com/office/powerpoint/2010/main" val="440559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NDU Pell Aggregate Reports</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lstStyle/>
          <a:p>
            <a:r>
              <a:rPr lang="en-US" dirty="0"/>
              <a:t>Produces two CSVs:</a:t>
            </a:r>
          </a:p>
          <a:p>
            <a:pPr lvl="1"/>
            <a:r>
              <a:rPr lang="en-US" dirty="0"/>
              <a:t>Pell Aggregate Report</a:t>
            </a:r>
          </a:p>
          <a:p>
            <a:pPr lvl="1"/>
            <a:r>
              <a:rPr lang="en-US" dirty="0"/>
              <a:t>NSLDS Override</a:t>
            </a:r>
          </a:p>
          <a:p>
            <a:r>
              <a:rPr lang="en-US" dirty="0"/>
              <a:t>Run after NSLDS FAH (May and August)</a:t>
            </a:r>
          </a:p>
          <a:p>
            <a:pPr lvl="2"/>
            <a:endParaRPr lang="en-US" dirty="0"/>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30</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8270406" cy="369332"/>
          </a:xfrm>
          <a:prstGeom prst="rect">
            <a:avLst/>
          </a:prstGeom>
          <a:noFill/>
        </p:spPr>
        <p:txBody>
          <a:bodyPr wrap="none" rtlCol="0">
            <a:spAutoFit/>
          </a:bodyPr>
          <a:lstStyle/>
          <a:p>
            <a:r>
              <a:rPr lang="en-US" dirty="0"/>
              <a:t>NDU Applications &gt; NDU Financial Aid &gt; Report &gt; NDU Pell Aggregate Reports</a:t>
            </a:r>
          </a:p>
        </p:txBody>
      </p:sp>
      <p:pic>
        <p:nvPicPr>
          <p:cNvPr id="9" name="Content Placeholder 8">
            <a:extLst>
              <a:ext uri="{FF2B5EF4-FFF2-40B4-BE49-F238E27FC236}">
                <a16:creationId xmlns:a16="http://schemas.microsoft.com/office/drawing/2014/main" id="{F3CAF860-EBBA-4095-92E3-5E9EA29137C4}"/>
              </a:ext>
            </a:extLst>
          </p:cNvPr>
          <p:cNvPicPr>
            <a:picLocks noGrp="1" noChangeAspect="1"/>
          </p:cNvPicPr>
          <p:nvPr>
            <p:ph sz="half" idx="2"/>
          </p:nvPr>
        </p:nvPicPr>
        <p:blipFill>
          <a:blip r:embed="rId3"/>
          <a:stretch>
            <a:fillRect/>
          </a:stretch>
        </p:blipFill>
        <p:spPr>
          <a:xfrm>
            <a:off x="5480374" y="1727854"/>
            <a:ext cx="5873426" cy="2111858"/>
          </a:xfrm>
          <a:ln>
            <a:solidFill>
              <a:schemeClr val="accent1"/>
            </a:solidFill>
          </a:ln>
        </p:spPr>
      </p:pic>
    </p:spTree>
    <p:extLst>
      <p:ext uri="{BB962C8B-B14F-4D97-AF65-F5344CB8AC3E}">
        <p14:creationId xmlns:p14="http://schemas.microsoft.com/office/powerpoint/2010/main" val="3519645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NDU </a:t>
            </a:r>
            <a:r>
              <a:rPr lang="en-US" dirty="0" err="1"/>
              <a:t>Overaward</a:t>
            </a:r>
            <a:r>
              <a:rPr lang="en-US" dirty="0"/>
              <a:t> Report</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181600" cy="4351338"/>
          </a:xfrm>
        </p:spPr>
        <p:txBody>
          <a:bodyPr>
            <a:normAutofit/>
          </a:bodyPr>
          <a:lstStyle/>
          <a:p>
            <a:r>
              <a:rPr lang="en-US" dirty="0"/>
              <a:t>Added functionality for a “legal </a:t>
            </a:r>
            <a:r>
              <a:rPr lang="en-US" dirty="0" err="1"/>
              <a:t>overaward</a:t>
            </a:r>
            <a:r>
              <a:rPr lang="en-US" dirty="0"/>
              <a:t>” exclusion</a:t>
            </a:r>
          </a:p>
          <a:p>
            <a:r>
              <a:rPr lang="en-US" dirty="0"/>
              <a:t>Students with FLO Service Indicator will not show on the report with </a:t>
            </a:r>
            <a:r>
              <a:rPr lang="en-US" dirty="0" err="1"/>
              <a:t>overawards</a:t>
            </a:r>
            <a:r>
              <a:rPr lang="en-US" dirty="0"/>
              <a:t> that are the same as the legal </a:t>
            </a:r>
            <a:r>
              <a:rPr lang="en-US" dirty="0" err="1"/>
              <a:t>overaward</a:t>
            </a:r>
            <a:r>
              <a:rPr lang="en-US" dirty="0"/>
              <a:t> amount</a:t>
            </a:r>
          </a:p>
          <a:p>
            <a:pPr lvl="1"/>
            <a:endParaRPr lang="en-US" dirty="0"/>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31</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7718908" cy="369332"/>
          </a:xfrm>
          <a:prstGeom prst="rect">
            <a:avLst/>
          </a:prstGeom>
          <a:noFill/>
        </p:spPr>
        <p:txBody>
          <a:bodyPr wrap="none" rtlCol="0">
            <a:spAutoFit/>
          </a:bodyPr>
          <a:lstStyle/>
          <a:p>
            <a:r>
              <a:rPr lang="en-US" dirty="0"/>
              <a:t>NDU Applications &gt; NDU Financial Aid &gt; Report &gt; NDU </a:t>
            </a:r>
            <a:r>
              <a:rPr lang="en-US" dirty="0" err="1"/>
              <a:t>Overaward</a:t>
            </a:r>
            <a:r>
              <a:rPr lang="en-US" dirty="0"/>
              <a:t> Report</a:t>
            </a:r>
          </a:p>
        </p:txBody>
      </p:sp>
      <p:pic>
        <p:nvPicPr>
          <p:cNvPr id="9" name="Content Placeholder 8">
            <a:extLst>
              <a:ext uri="{FF2B5EF4-FFF2-40B4-BE49-F238E27FC236}">
                <a16:creationId xmlns:a16="http://schemas.microsoft.com/office/drawing/2014/main" id="{8AF167C5-89EE-4D4F-B451-01D1D400FF5F}"/>
              </a:ext>
            </a:extLst>
          </p:cNvPr>
          <p:cNvPicPr>
            <a:picLocks noGrp="1" noChangeAspect="1"/>
          </p:cNvPicPr>
          <p:nvPr>
            <p:ph sz="half" idx="2"/>
          </p:nvPr>
        </p:nvPicPr>
        <p:blipFill>
          <a:blip r:embed="rId3"/>
          <a:stretch>
            <a:fillRect/>
          </a:stretch>
        </p:blipFill>
        <p:spPr>
          <a:xfrm>
            <a:off x="6427432" y="1587866"/>
            <a:ext cx="4926367" cy="4589097"/>
          </a:xfrm>
          <a:ln>
            <a:solidFill>
              <a:schemeClr val="accent1"/>
            </a:solidFill>
          </a:ln>
        </p:spPr>
      </p:pic>
    </p:spTree>
    <p:extLst>
      <p:ext uri="{BB962C8B-B14F-4D97-AF65-F5344CB8AC3E}">
        <p14:creationId xmlns:p14="http://schemas.microsoft.com/office/powerpoint/2010/main" val="2812113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NDU Ready Package</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10842314" cy="4351338"/>
          </a:xfrm>
        </p:spPr>
        <p:txBody>
          <a:bodyPr>
            <a:normAutofit/>
          </a:bodyPr>
          <a:lstStyle/>
          <a:p>
            <a:r>
              <a:rPr lang="en-US" dirty="0"/>
              <a:t>Added functionality to exclude students who are non-degree seeking but have had FA Term artificially created using the NONDEG User Edit Message (UEM). </a:t>
            </a:r>
          </a:p>
          <a:p>
            <a:r>
              <a:rPr lang="en-US" dirty="0"/>
              <a:t>Assign to students and NDU Ready Package will skip them. </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32</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7667612" cy="369332"/>
          </a:xfrm>
          <a:prstGeom prst="rect">
            <a:avLst/>
          </a:prstGeom>
          <a:noFill/>
        </p:spPr>
        <p:txBody>
          <a:bodyPr wrap="none" rtlCol="0">
            <a:spAutoFit/>
          </a:bodyPr>
          <a:lstStyle/>
          <a:p>
            <a:r>
              <a:rPr lang="en-US" dirty="0"/>
              <a:t>NDU Applications &gt; NDU Financial Aid &gt; Process &gt; NDU Ready Package</a:t>
            </a:r>
          </a:p>
        </p:txBody>
      </p:sp>
      <p:pic>
        <p:nvPicPr>
          <p:cNvPr id="10" name="Picture 9">
            <a:extLst>
              <a:ext uri="{FF2B5EF4-FFF2-40B4-BE49-F238E27FC236}">
                <a16:creationId xmlns:a16="http://schemas.microsoft.com/office/drawing/2014/main" id="{D07F9DB0-04C5-45F2-9A83-C756C1BA91A3}"/>
              </a:ext>
            </a:extLst>
          </p:cNvPr>
          <p:cNvPicPr>
            <a:picLocks noChangeAspect="1"/>
          </p:cNvPicPr>
          <p:nvPr/>
        </p:nvPicPr>
        <p:blipFill>
          <a:blip r:embed="rId3"/>
          <a:stretch>
            <a:fillRect/>
          </a:stretch>
        </p:blipFill>
        <p:spPr>
          <a:xfrm>
            <a:off x="2008862" y="3513844"/>
            <a:ext cx="7559695" cy="2842506"/>
          </a:xfrm>
          <a:prstGeom prst="rect">
            <a:avLst/>
          </a:prstGeom>
          <a:ln>
            <a:solidFill>
              <a:schemeClr val="accent1"/>
            </a:solidFill>
          </a:ln>
        </p:spPr>
      </p:pic>
    </p:spTree>
    <p:extLst>
      <p:ext uri="{BB962C8B-B14F-4D97-AF65-F5344CB8AC3E}">
        <p14:creationId xmlns:p14="http://schemas.microsoft.com/office/powerpoint/2010/main" val="187079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R2T4 49% Exception</a:t>
            </a:r>
          </a:p>
        </p:txBody>
      </p:sp>
      <p:pic>
        <p:nvPicPr>
          <p:cNvPr id="8" name="Content Placeholder 7" descr="Graphical user interface, text, application&#10;&#10;Description automatically generated">
            <a:extLst>
              <a:ext uri="{FF2B5EF4-FFF2-40B4-BE49-F238E27FC236}">
                <a16:creationId xmlns:a16="http://schemas.microsoft.com/office/drawing/2014/main" id="{2C525F74-9704-461B-9CC7-CAC91AFBB31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5492" y="3061663"/>
            <a:ext cx="5970215" cy="3107783"/>
          </a:xfrm>
          <a:ln w="12700">
            <a:solidFill>
              <a:schemeClr val="accent1"/>
            </a:solidFill>
          </a:ln>
        </p:spPr>
      </p:pic>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5257939" cy="4441592"/>
          </a:xfrm>
        </p:spPr>
        <p:txBody>
          <a:bodyPr>
            <a:normAutofit fontScale="92500"/>
          </a:bodyPr>
          <a:lstStyle/>
          <a:p>
            <a:r>
              <a:rPr lang="en-US" dirty="0"/>
              <a:t>For programs offered in modules the 49% exception check box has been added.  Check this box if the student has successfully completed one module or a combination of modules with a combined length of at least 49% of at least 49% of the countable number of days in the payment period or period of enrollment. Results in 100% earned aid.</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33</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7990329" cy="369332"/>
          </a:xfrm>
          <a:prstGeom prst="rect">
            <a:avLst/>
          </a:prstGeom>
          <a:noFill/>
        </p:spPr>
        <p:txBody>
          <a:bodyPr wrap="none" rtlCol="0">
            <a:spAutoFit/>
          </a:bodyPr>
          <a:lstStyle/>
          <a:p>
            <a:r>
              <a:rPr lang="en-US" dirty="0"/>
              <a:t>FINANCIAL AID &gt; RETURN OF TITLE IV FUNDS &gt; CREATE WORKSHEET</a:t>
            </a:r>
          </a:p>
        </p:txBody>
      </p:sp>
    </p:spTree>
    <p:extLst>
      <p:ext uri="{BB962C8B-B14F-4D97-AF65-F5344CB8AC3E}">
        <p14:creationId xmlns:p14="http://schemas.microsoft.com/office/powerpoint/2010/main" val="298494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BF4B-6BCF-47A3-83A9-D12F8097777D}"/>
              </a:ext>
            </a:extLst>
          </p:cNvPr>
          <p:cNvSpPr>
            <a:spLocks noGrp="1"/>
          </p:cNvSpPr>
          <p:nvPr>
            <p:ph type="title"/>
          </p:nvPr>
        </p:nvSpPr>
        <p:spPr>
          <a:xfrm>
            <a:off x="291353" y="136525"/>
            <a:ext cx="10515600" cy="1325563"/>
          </a:xfrm>
        </p:spPr>
        <p:txBody>
          <a:bodyPr/>
          <a:lstStyle/>
          <a:p>
            <a:r>
              <a:rPr lang="en-US" dirty="0"/>
              <a:t>Student AY Reset</a:t>
            </a:r>
          </a:p>
        </p:txBody>
      </p:sp>
      <p:sp>
        <p:nvSpPr>
          <p:cNvPr id="3" name="Content Placeholder 2">
            <a:extLst>
              <a:ext uri="{FF2B5EF4-FFF2-40B4-BE49-F238E27FC236}">
                <a16:creationId xmlns:a16="http://schemas.microsoft.com/office/drawing/2014/main" id="{08FAE2A2-235A-4DE3-ACAA-69B75293B062}"/>
              </a:ext>
            </a:extLst>
          </p:cNvPr>
          <p:cNvSpPr>
            <a:spLocks noGrp="1"/>
          </p:cNvSpPr>
          <p:nvPr>
            <p:ph sz="half" idx="1"/>
          </p:nvPr>
        </p:nvSpPr>
        <p:spPr>
          <a:xfrm>
            <a:off x="367553" y="1727854"/>
            <a:ext cx="10842314" cy="4351338"/>
          </a:xfrm>
        </p:spPr>
        <p:txBody>
          <a:bodyPr>
            <a:normAutofit/>
          </a:bodyPr>
          <a:lstStyle/>
          <a:p>
            <a:r>
              <a:rPr lang="en-US" dirty="0"/>
              <a:t>We created a process to clear out students’ default Aid Year from their User Defaults. </a:t>
            </a:r>
          </a:p>
          <a:p>
            <a:r>
              <a:rPr lang="en-US" dirty="0"/>
              <a:t>This is automatically being set when they visit the Student Financial Aid Tile and select an AY</a:t>
            </a:r>
          </a:p>
          <a:p>
            <a:r>
              <a:rPr lang="en-US" dirty="0"/>
              <a:t>Students would then get confused and not know how to go to another year. </a:t>
            </a:r>
          </a:p>
          <a:p>
            <a:r>
              <a:rPr lang="en-US" dirty="0"/>
              <a:t>This forces them to the AY selection every time (daily). </a:t>
            </a:r>
          </a:p>
        </p:txBody>
      </p:sp>
      <p:sp>
        <p:nvSpPr>
          <p:cNvPr id="5" name="Slide Number Placeholder 4">
            <a:extLst>
              <a:ext uri="{FF2B5EF4-FFF2-40B4-BE49-F238E27FC236}">
                <a16:creationId xmlns:a16="http://schemas.microsoft.com/office/drawing/2014/main" id="{C7A49F15-E618-4FA0-ABA6-4969628E7AB5}"/>
              </a:ext>
            </a:extLst>
          </p:cNvPr>
          <p:cNvSpPr>
            <a:spLocks noGrp="1"/>
          </p:cNvSpPr>
          <p:nvPr>
            <p:ph type="sldNum" sz="quarter" idx="12"/>
          </p:nvPr>
        </p:nvSpPr>
        <p:spPr/>
        <p:txBody>
          <a:bodyPr/>
          <a:lstStyle/>
          <a:p>
            <a:fld id="{9DB99883-AA5C-4B1F-B101-CE0A960CD139}" type="slidenum">
              <a:rPr lang="en-US" smtClean="0"/>
              <a:pPr/>
              <a:t>34</a:t>
            </a:fld>
            <a:endParaRPr lang="en-US"/>
          </a:p>
        </p:txBody>
      </p:sp>
      <p:sp>
        <p:nvSpPr>
          <p:cNvPr id="6" name="TextBox 5">
            <a:extLst>
              <a:ext uri="{FF2B5EF4-FFF2-40B4-BE49-F238E27FC236}">
                <a16:creationId xmlns:a16="http://schemas.microsoft.com/office/drawing/2014/main" id="{9FFA01A4-0DD2-4321-B808-588929E1C0AD}"/>
              </a:ext>
            </a:extLst>
          </p:cNvPr>
          <p:cNvSpPr txBox="1"/>
          <p:nvPr/>
        </p:nvSpPr>
        <p:spPr>
          <a:xfrm>
            <a:off x="346310" y="1092756"/>
            <a:ext cx="2454518" cy="369332"/>
          </a:xfrm>
          <a:prstGeom prst="rect">
            <a:avLst/>
          </a:prstGeom>
          <a:noFill/>
        </p:spPr>
        <p:txBody>
          <a:bodyPr wrap="none" rtlCol="0">
            <a:spAutoFit/>
          </a:bodyPr>
          <a:lstStyle/>
          <a:p>
            <a:r>
              <a:rPr lang="en-US" dirty="0"/>
              <a:t>Ran by CTS overnight</a:t>
            </a:r>
          </a:p>
        </p:txBody>
      </p:sp>
    </p:spTree>
    <p:extLst>
      <p:ext uri="{BB962C8B-B14F-4D97-AF65-F5344CB8AC3E}">
        <p14:creationId xmlns:p14="http://schemas.microsoft.com/office/powerpoint/2010/main" val="3336575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8C91-61DE-4832-8812-B3D245AA2942}"/>
              </a:ext>
            </a:extLst>
          </p:cNvPr>
          <p:cNvSpPr>
            <a:spLocks noGrp="1"/>
          </p:cNvSpPr>
          <p:nvPr>
            <p:ph type="title"/>
          </p:nvPr>
        </p:nvSpPr>
        <p:spPr>
          <a:xfrm>
            <a:off x="831850" y="1736726"/>
            <a:ext cx="10515600" cy="2852737"/>
          </a:xfrm>
        </p:spPr>
        <p:txBody>
          <a:bodyPr/>
          <a:lstStyle/>
          <a:p>
            <a:r>
              <a:rPr lang="en-US" dirty="0"/>
              <a:t>Looking Forward</a:t>
            </a:r>
          </a:p>
        </p:txBody>
      </p:sp>
      <p:sp>
        <p:nvSpPr>
          <p:cNvPr id="3" name="Text Placeholder 2">
            <a:extLst>
              <a:ext uri="{FF2B5EF4-FFF2-40B4-BE49-F238E27FC236}">
                <a16:creationId xmlns:a16="http://schemas.microsoft.com/office/drawing/2014/main" id="{64C57C35-6486-4183-905C-EADEF6CCD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F365A4-F571-4464-8474-701BA6B4B15B}"/>
              </a:ext>
            </a:extLst>
          </p:cNvPr>
          <p:cNvSpPr>
            <a:spLocks noGrp="1"/>
          </p:cNvSpPr>
          <p:nvPr>
            <p:ph type="sldNum" sz="quarter" idx="12"/>
          </p:nvPr>
        </p:nvSpPr>
        <p:spPr/>
        <p:txBody>
          <a:bodyPr/>
          <a:lstStyle/>
          <a:p>
            <a:fld id="{9DB99883-AA5C-4B1F-B101-CE0A960CD139}" type="slidenum">
              <a:rPr lang="en-US" smtClean="0"/>
              <a:pPr/>
              <a:t>35</a:t>
            </a:fld>
            <a:endParaRPr lang="en-US" dirty="0"/>
          </a:p>
        </p:txBody>
      </p:sp>
    </p:spTree>
    <p:extLst>
      <p:ext uri="{BB962C8B-B14F-4D97-AF65-F5344CB8AC3E}">
        <p14:creationId xmlns:p14="http://schemas.microsoft.com/office/powerpoint/2010/main" val="60375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49BF-75D9-4520-AB89-8E2F86C52CD5}"/>
              </a:ext>
            </a:extLst>
          </p:cNvPr>
          <p:cNvSpPr>
            <a:spLocks noGrp="1"/>
          </p:cNvSpPr>
          <p:nvPr>
            <p:ph type="title"/>
          </p:nvPr>
        </p:nvSpPr>
        <p:spPr>
          <a:xfrm>
            <a:off x="762000" y="136525"/>
            <a:ext cx="10515600" cy="1325563"/>
          </a:xfrm>
        </p:spPr>
        <p:txBody>
          <a:bodyPr/>
          <a:lstStyle/>
          <a:p>
            <a:r>
              <a:rPr lang="en-US" dirty="0"/>
              <a:t>Future Changes</a:t>
            </a:r>
          </a:p>
        </p:txBody>
      </p:sp>
      <p:sp>
        <p:nvSpPr>
          <p:cNvPr id="3" name="Content Placeholder 2">
            <a:extLst>
              <a:ext uri="{FF2B5EF4-FFF2-40B4-BE49-F238E27FC236}">
                <a16:creationId xmlns:a16="http://schemas.microsoft.com/office/drawing/2014/main" id="{59EDAEE7-744C-4F15-82F0-8CD3E56D6F37}"/>
              </a:ext>
            </a:extLst>
          </p:cNvPr>
          <p:cNvSpPr>
            <a:spLocks noGrp="1"/>
          </p:cNvSpPr>
          <p:nvPr>
            <p:ph sz="half" idx="1"/>
          </p:nvPr>
        </p:nvSpPr>
        <p:spPr>
          <a:xfrm>
            <a:off x="838200" y="1354667"/>
            <a:ext cx="5181600" cy="4822296"/>
          </a:xfrm>
        </p:spPr>
        <p:txBody>
          <a:bodyPr>
            <a:normAutofit fontScale="92500" lnSpcReduction="20000"/>
          </a:bodyPr>
          <a:lstStyle/>
          <a:p>
            <a:r>
              <a:rPr lang="en-US" dirty="0"/>
              <a:t>CFP Veterans Benefits</a:t>
            </a:r>
          </a:p>
          <a:p>
            <a:r>
              <a:rPr lang="en-US" dirty="0"/>
              <a:t>INAS from Oracle</a:t>
            </a:r>
          </a:p>
          <a:p>
            <a:r>
              <a:rPr lang="en-US" dirty="0" err="1"/>
              <a:t>TDClient</a:t>
            </a:r>
            <a:endParaRPr lang="en-US" dirty="0"/>
          </a:p>
          <a:p>
            <a:r>
              <a:rPr lang="en-US" dirty="0"/>
              <a:t>RFI for Course Fundability</a:t>
            </a:r>
          </a:p>
          <a:p>
            <a:r>
              <a:rPr lang="en-US" dirty="0"/>
              <a:t>FAFSA Simplification Act</a:t>
            </a:r>
          </a:p>
          <a:p>
            <a:r>
              <a:rPr lang="en-US" dirty="0"/>
              <a:t>Pell Working Group</a:t>
            </a:r>
          </a:p>
          <a:p>
            <a:r>
              <a:rPr lang="en-US" dirty="0"/>
              <a:t>Pell UEM</a:t>
            </a:r>
          </a:p>
          <a:p>
            <a:r>
              <a:rPr lang="en-US" dirty="0"/>
              <a:t>Program Improvements (development changes only):</a:t>
            </a:r>
          </a:p>
          <a:p>
            <a:pPr lvl="1"/>
            <a:r>
              <a:rPr lang="en-US" dirty="0"/>
              <a:t>C-Code/I-Code Processing</a:t>
            </a:r>
          </a:p>
          <a:p>
            <a:pPr lvl="1"/>
            <a:r>
              <a:rPr lang="en-US" dirty="0"/>
              <a:t>Verification</a:t>
            </a:r>
          </a:p>
          <a:p>
            <a:r>
              <a:rPr lang="en-US" dirty="0"/>
              <a:t>PeopleTools 8.59</a:t>
            </a:r>
          </a:p>
          <a:p>
            <a:endParaRPr lang="en-US" dirty="0"/>
          </a:p>
        </p:txBody>
      </p:sp>
      <p:pic>
        <p:nvPicPr>
          <p:cNvPr id="7" name="Content Placeholder 6" descr="A person in a suit&#10;&#10;Description automatically generated with medium confidence">
            <a:extLst>
              <a:ext uri="{FF2B5EF4-FFF2-40B4-BE49-F238E27FC236}">
                <a16:creationId xmlns:a16="http://schemas.microsoft.com/office/drawing/2014/main" id="{2930ADA4-EA89-4192-87A9-7626718E36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49911" y="1524000"/>
            <a:ext cx="3810000" cy="3810000"/>
          </a:xfrm>
        </p:spPr>
      </p:pic>
      <p:sp>
        <p:nvSpPr>
          <p:cNvPr id="5" name="Slide Number Placeholder 4">
            <a:extLst>
              <a:ext uri="{FF2B5EF4-FFF2-40B4-BE49-F238E27FC236}">
                <a16:creationId xmlns:a16="http://schemas.microsoft.com/office/drawing/2014/main" id="{E680C124-F6FE-42D5-A702-E37EBDE82356}"/>
              </a:ext>
            </a:extLst>
          </p:cNvPr>
          <p:cNvSpPr>
            <a:spLocks noGrp="1"/>
          </p:cNvSpPr>
          <p:nvPr>
            <p:ph type="sldNum" sz="quarter" idx="12"/>
          </p:nvPr>
        </p:nvSpPr>
        <p:spPr/>
        <p:txBody>
          <a:bodyPr/>
          <a:lstStyle/>
          <a:p>
            <a:fld id="{9DB99883-AA5C-4B1F-B101-CE0A960CD139}" type="slidenum">
              <a:rPr lang="en-US" smtClean="0"/>
              <a:pPr/>
              <a:t>36</a:t>
            </a:fld>
            <a:endParaRPr lang="en-US"/>
          </a:p>
        </p:txBody>
      </p:sp>
    </p:spTree>
    <p:extLst>
      <p:ext uri="{BB962C8B-B14F-4D97-AF65-F5344CB8AC3E}">
        <p14:creationId xmlns:p14="http://schemas.microsoft.com/office/powerpoint/2010/main" val="3867202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8C91-61DE-4832-8812-B3D245AA2942}"/>
              </a:ext>
            </a:extLst>
          </p:cNvPr>
          <p:cNvSpPr>
            <a:spLocks noGrp="1"/>
          </p:cNvSpPr>
          <p:nvPr>
            <p:ph type="title"/>
          </p:nvPr>
        </p:nvSpPr>
        <p:spPr>
          <a:xfrm>
            <a:off x="831850" y="1736726"/>
            <a:ext cx="10515600" cy="2852737"/>
          </a:xfrm>
        </p:spPr>
        <p:txBody>
          <a:bodyPr/>
          <a:lstStyle/>
          <a:p>
            <a:r>
              <a:rPr lang="en-US" dirty="0"/>
              <a:t>NDHEUG 2022</a:t>
            </a:r>
          </a:p>
        </p:txBody>
      </p:sp>
      <p:sp>
        <p:nvSpPr>
          <p:cNvPr id="4" name="Slide Number Placeholder 3">
            <a:extLst>
              <a:ext uri="{FF2B5EF4-FFF2-40B4-BE49-F238E27FC236}">
                <a16:creationId xmlns:a16="http://schemas.microsoft.com/office/drawing/2014/main" id="{3AF365A4-F571-4464-8474-701BA6B4B15B}"/>
              </a:ext>
            </a:extLst>
          </p:cNvPr>
          <p:cNvSpPr>
            <a:spLocks noGrp="1"/>
          </p:cNvSpPr>
          <p:nvPr>
            <p:ph type="sldNum" sz="quarter" idx="12"/>
          </p:nvPr>
        </p:nvSpPr>
        <p:spPr/>
        <p:txBody>
          <a:bodyPr/>
          <a:lstStyle/>
          <a:p>
            <a:fld id="{9DB99883-AA5C-4B1F-B101-CE0A960CD139}" type="slidenum">
              <a:rPr lang="en-US" smtClean="0"/>
              <a:pPr/>
              <a:t>37</a:t>
            </a:fld>
            <a:endParaRPr lang="en-US" dirty="0"/>
          </a:p>
        </p:txBody>
      </p:sp>
      <p:sp>
        <p:nvSpPr>
          <p:cNvPr id="6" name="Text Placeholder 5">
            <a:extLst>
              <a:ext uri="{FF2B5EF4-FFF2-40B4-BE49-F238E27FC236}">
                <a16:creationId xmlns:a16="http://schemas.microsoft.com/office/drawing/2014/main" id="{70A507BB-2298-486B-90F7-2D561E0E6D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725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CCDC2B-91EA-4011-AB04-61F6A0B1596D}"/>
              </a:ext>
            </a:extLst>
          </p:cNvPr>
          <p:cNvSpPr>
            <a:spLocks noGrp="1"/>
          </p:cNvSpPr>
          <p:nvPr>
            <p:ph type="sldNum" sz="quarter" idx="12"/>
          </p:nvPr>
        </p:nvSpPr>
        <p:spPr/>
        <p:txBody>
          <a:bodyPr/>
          <a:lstStyle/>
          <a:p>
            <a:fld id="{9DB99883-AA5C-4B1F-B101-CE0A960CD139}" type="slidenum">
              <a:rPr lang="en-US" smtClean="0"/>
              <a:pPr/>
              <a:t>38</a:t>
            </a:fld>
            <a:endParaRPr lang="en-US" dirty="0"/>
          </a:p>
        </p:txBody>
      </p:sp>
      <p:pic>
        <p:nvPicPr>
          <p:cNvPr id="12" name="Picture 11" descr="Logo&#10;&#10;Description automatically generated">
            <a:extLst>
              <a:ext uri="{FF2B5EF4-FFF2-40B4-BE49-F238E27FC236}">
                <a16:creationId xmlns:a16="http://schemas.microsoft.com/office/drawing/2014/main" id="{F32FA97A-4F64-4D5C-883E-D34ED19A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412" y="393291"/>
            <a:ext cx="5711175" cy="5711175"/>
          </a:xfrm>
          <a:prstGeom prst="rect">
            <a:avLst/>
          </a:prstGeom>
        </p:spPr>
      </p:pic>
    </p:spTree>
    <p:extLst>
      <p:ext uri="{BB962C8B-B14F-4D97-AF65-F5344CB8AC3E}">
        <p14:creationId xmlns:p14="http://schemas.microsoft.com/office/powerpoint/2010/main" val="55987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43D2-C7EA-47F3-96EB-5CF3D3414058}"/>
              </a:ext>
            </a:extLst>
          </p:cNvPr>
          <p:cNvSpPr>
            <a:spLocks noGrp="1"/>
          </p:cNvSpPr>
          <p:nvPr>
            <p:ph type="title"/>
          </p:nvPr>
        </p:nvSpPr>
        <p:spPr/>
        <p:txBody>
          <a:bodyPr/>
          <a:lstStyle/>
          <a:p>
            <a:r>
              <a:rPr lang="en-US" dirty="0"/>
              <a:t>Past Presentations in the FA Track</a:t>
            </a:r>
          </a:p>
        </p:txBody>
      </p:sp>
      <p:sp>
        <p:nvSpPr>
          <p:cNvPr id="3" name="Content Placeholder 2">
            <a:extLst>
              <a:ext uri="{FF2B5EF4-FFF2-40B4-BE49-F238E27FC236}">
                <a16:creationId xmlns:a16="http://schemas.microsoft.com/office/drawing/2014/main" id="{86103497-C713-4A00-B5A0-374827814814}"/>
              </a:ext>
            </a:extLst>
          </p:cNvPr>
          <p:cNvSpPr>
            <a:spLocks noGrp="1"/>
          </p:cNvSpPr>
          <p:nvPr>
            <p:ph idx="1"/>
          </p:nvPr>
        </p:nvSpPr>
        <p:spPr>
          <a:xfrm>
            <a:off x="838200" y="1825625"/>
            <a:ext cx="10515600" cy="4213931"/>
          </a:xfrm>
        </p:spPr>
        <p:txBody>
          <a:bodyPr numCol="2">
            <a:normAutofit fontScale="92500" lnSpcReduction="20000"/>
          </a:bodyPr>
          <a:lstStyle/>
          <a:p>
            <a:r>
              <a:rPr lang="en-US" dirty="0"/>
              <a:t>Collaborative with Student Finance and Financial Aid - 2019</a:t>
            </a:r>
          </a:p>
          <a:p>
            <a:r>
              <a:rPr lang="en-US" dirty="0"/>
              <a:t>Loan Processing Tips – 2019</a:t>
            </a:r>
          </a:p>
          <a:p>
            <a:r>
              <a:rPr lang="en-US" dirty="0"/>
              <a:t>Financial Aid and 9.2 - 2019</a:t>
            </a:r>
          </a:p>
          <a:p>
            <a:r>
              <a:rPr lang="en-US" dirty="0"/>
              <a:t>Query Writing for Financial Aid - 2019</a:t>
            </a:r>
          </a:p>
          <a:p>
            <a:r>
              <a:rPr lang="en-US" dirty="0"/>
              <a:t>Automating Census Processing – 2019</a:t>
            </a:r>
          </a:p>
          <a:p>
            <a:r>
              <a:rPr lang="en-US" dirty="0"/>
              <a:t>FA General Communications – 2017</a:t>
            </a:r>
          </a:p>
          <a:p>
            <a:r>
              <a:rPr lang="en-US" dirty="0"/>
              <a:t>ISIR Load and the Suspense Management Report – 2017</a:t>
            </a:r>
          </a:p>
          <a:p>
            <a:r>
              <a:rPr lang="en-US" dirty="0"/>
              <a:t>NSC to NSLDS – 2017</a:t>
            </a:r>
          </a:p>
          <a:p>
            <a:r>
              <a:rPr lang="en-US" dirty="0"/>
              <a:t>FA and Perceptive Content - 2017</a:t>
            </a:r>
          </a:p>
          <a:p>
            <a:r>
              <a:rPr lang="en-US" dirty="0"/>
              <a:t>Reconciliation - 2017</a:t>
            </a:r>
          </a:p>
          <a:p>
            <a:r>
              <a:rPr lang="en-US" dirty="0"/>
              <a:t>External Awards – 2015</a:t>
            </a:r>
          </a:p>
          <a:p>
            <a:r>
              <a:rPr lang="en-US" dirty="0"/>
              <a:t>Reconciliation – 2015</a:t>
            </a:r>
          </a:p>
          <a:p>
            <a:r>
              <a:rPr lang="en-US" dirty="0"/>
              <a:t>SAP Best Practice – 2015</a:t>
            </a:r>
          </a:p>
          <a:p>
            <a:r>
              <a:rPr lang="en-US" dirty="0"/>
              <a:t>Direct Loan Issues/Errors – 2015</a:t>
            </a:r>
          </a:p>
          <a:p>
            <a:endParaRPr lang="en-US" dirty="0"/>
          </a:p>
          <a:p>
            <a:endParaRPr lang="en-US" dirty="0"/>
          </a:p>
        </p:txBody>
      </p:sp>
      <p:sp>
        <p:nvSpPr>
          <p:cNvPr id="4" name="Slide Number Placeholder 3">
            <a:extLst>
              <a:ext uri="{FF2B5EF4-FFF2-40B4-BE49-F238E27FC236}">
                <a16:creationId xmlns:a16="http://schemas.microsoft.com/office/drawing/2014/main" id="{D13F844B-10FD-4BDA-9820-E9881853E7B0}"/>
              </a:ext>
            </a:extLst>
          </p:cNvPr>
          <p:cNvSpPr>
            <a:spLocks noGrp="1"/>
          </p:cNvSpPr>
          <p:nvPr>
            <p:ph type="sldNum" sz="quarter" idx="12"/>
          </p:nvPr>
        </p:nvSpPr>
        <p:spPr/>
        <p:txBody>
          <a:bodyPr/>
          <a:lstStyle/>
          <a:p>
            <a:fld id="{9DB99883-AA5C-4B1F-B101-CE0A960CD139}" type="slidenum">
              <a:rPr lang="en-US" smtClean="0"/>
              <a:pPr/>
              <a:t>39</a:t>
            </a:fld>
            <a:endParaRPr lang="en-US" dirty="0"/>
          </a:p>
        </p:txBody>
      </p:sp>
    </p:spTree>
    <p:extLst>
      <p:ext uri="{BB962C8B-B14F-4D97-AF65-F5344CB8AC3E}">
        <p14:creationId xmlns:p14="http://schemas.microsoft.com/office/powerpoint/2010/main" val="7697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69D4-127D-4682-9F11-6D14DC80B2BA}"/>
              </a:ext>
            </a:extLst>
          </p:cNvPr>
          <p:cNvSpPr>
            <a:spLocks noGrp="1"/>
          </p:cNvSpPr>
          <p:nvPr>
            <p:ph type="title"/>
          </p:nvPr>
        </p:nvSpPr>
        <p:spPr/>
        <p:txBody>
          <a:bodyPr/>
          <a:lstStyle/>
          <a:p>
            <a:r>
              <a:rPr lang="en-US" dirty="0"/>
              <a:t>What is this session about?</a:t>
            </a:r>
          </a:p>
        </p:txBody>
      </p:sp>
      <p:sp>
        <p:nvSpPr>
          <p:cNvPr id="3" name="Content Placeholder 2">
            <a:extLst>
              <a:ext uri="{FF2B5EF4-FFF2-40B4-BE49-F238E27FC236}">
                <a16:creationId xmlns:a16="http://schemas.microsoft.com/office/drawing/2014/main" id="{E5C665A4-4915-4686-9166-0423E9E2D5EB}"/>
              </a:ext>
            </a:extLst>
          </p:cNvPr>
          <p:cNvSpPr>
            <a:spLocks noGrp="1"/>
          </p:cNvSpPr>
          <p:nvPr>
            <p:ph sz="half" idx="1"/>
          </p:nvPr>
        </p:nvSpPr>
        <p:spPr/>
        <p:txBody>
          <a:bodyPr/>
          <a:lstStyle/>
          <a:p>
            <a:r>
              <a:rPr lang="en-US" dirty="0"/>
              <a:t>Tons of changes</a:t>
            </a:r>
          </a:p>
          <a:p>
            <a:pPr lvl="1"/>
            <a:r>
              <a:rPr lang="en-US" dirty="0"/>
              <a:t>Institutional</a:t>
            </a:r>
          </a:p>
          <a:p>
            <a:pPr lvl="1"/>
            <a:r>
              <a:rPr lang="en-US" dirty="0"/>
              <a:t>Workplace/office space</a:t>
            </a:r>
          </a:p>
          <a:p>
            <a:pPr lvl="1"/>
            <a:r>
              <a:rPr lang="en-US" dirty="0"/>
              <a:t>Retirements/departures</a:t>
            </a:r>
          </a:p>
          <a:p>
            <a:pPr lvl="1"/>
            <a:r>
              <a:rPr lang="en-US" dirty="0"/>
              <a:t>Regulatory Changes </a:t>
            </a:r>
          </a:p>
          <a:p>
            <a:pPr lvl="2"/>
            <a:r>
              <a:rPr lang="en-US" dirty="0"/>
              <a:t>Both temporary and permanent</a:t>
            </a:r>
          </a:p>
          <a:p>
            <a:r>
              <a:rPr lang="en-US" dirty="0"/>
              <a:t>We’ve been busy!</a:t>
            </a:r>
          </a:p>
        </p:txBody>
      </p:sp>
      <p:pic>
        <p:nvPicPr>
          <p:cNvPr id="7" name="Content Placeholder 6" descr="A picture containing text, grass&#10;&#10;Description automatically generated">
            <a:extLst>
              <a:ext uri="{FF2B5EF4-FFF2-40B4-BE49-F238E27FC236}">
                <a16:creationId xmlns:a16="http://schemas.microsoft.com/office/drawing/2014/main" id="{EACFDB11-074F-4B5E-ADD0-5432BF49E9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6298" y="2064775"/>
            <a:ext cx="5037667" cy="3362350"/>
          </a:xfrm>
        </p:spPr>
      </p:pic>
      <p:sp>
        <p:nvSpPr>
          <p:cNvPr id="5" name="Slide Number Placeholder 4">
            <a:extLst>
              <a:ext uri="{FF2B5EF4-FFF2-40B4-BE49-F238E27FC236}">
                <a16:creationId xmlns:a16="http://schemas.microsoft.com/office/drawing/2014/main" id="{7AA8D291-6E1E-4BFB-9720-4F146FA6401D}"/>
              </a:ext>
            </a:extLst>
          </p:cNvPr>
          <p:cNvSpPr>
            <a:spLocks noGrp="1"/>
          </p:cNvSpPr>
          <p:nvPr>
            <p:ph type="sldNum" sz="quarter" idx="12"/>
          </p:nvPr>
        </p:nvSpPr>
        <p:spPr/>
        <p:txBody>
          <a:bodyPr/>
          <a:lstStyle/>
          <a:p>
            <a:fld id="{9DB99883-AA5C-4B1F-B101-CE0A960CD139}" type="slidenum">
              <a:rPr lang="en-US" smtClean="0"/>
              <a:pPr/>
              <a:t>4</a:t>
            </a:fld>
            <a:endParaRPr lang="en-US"/>
          </a:p>
        </p:txBody>
      </p:sp>
    </p:spTree>
    <p:extLst>
      <p:ext uri="{BB962C8B-B14F-4D97-AF65-F5344CB8AC3E}">
        <p14:creationId xmlns:p14="http://schemas.microsoft.com/office/powerpoint/2010/main" val="179017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A22E-B80E-4943-9435-2D1D1820945A}"/>
              </a:ext>
            </a:extLst>
          </p:cNvPr>
          <p:cNvSpPr>
            <a:spLocks noGrp="1"/>
          </p:cNvSpPr>
          <p:nvPr>
            <p:ph type="title"/>
          </p:nvPr>
        </p:nvSpPr>
        <p:spPr/>
        <p:txBody>
          <a:bodyPr/>
          <a:lstStyle/>
          <a:p>
            <a:r>
              <a:rPr lang="en-US" dirty="0"/>
              <a:t>Idea Generation for 2022?</a:t>
            </a:r>
          </a:p>
        </p:txBody>
      </p:sp>
      <p:sp>
        <p:nvSpPr>
          <p:cNvPr id="3" name="Content Placeholder 2">
            <a:extLst>
              <a:ext uri="{FF2B5EF4-FFF2-40B4-BE49-F238E27FC236}">
                <a16:creationId xmlns:a16="http://schemas.microsoft.com/office/drawing/2014/main" id="{8A7B4C12-CF4E-46DC-BF4D-58C986526DB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7F0C1B3-62F0-4D54-88D8-B0C8DBFA68EB}"/>
              </a:ext>
            </a:extLst>
          </p:cNvPr>
          <p:cNvSpPr>
            <a:spLocks noGrp="1"/>
          </p:cNvSpPr>
          <p:nvPr>
            <p:ph type="sldNum" sz="quarter" idx="12"/>
          </p:nvPr>
        </p:nvSpPr>
        <p:spPr/>
        <p:txBody>
          <a:bodyPr/>
          <a:lstStyle/>
          <a:p>
            <a:fld id="{9DB99883-AA5C-4B1F-B101-CE0A960CD139}" type="slidenum">
              <a:rPr lang="en-US" smtClean="0"/>
              <a:pPr/>
              <a:t>40</a:t>
            </a:fld>
            <a:endParaRPr lang="en-US" dirty="0"/>
          </a:p>
        </p:txBody>
      </p:sp>
    </p:spTree>
    <p:extLst>
      <p:ext uri="{BB962C8B-B14F-4D97-AF65-F5344CB8AC3E}">
        <p14:creationId xmlns:p14="http://schemas.microsoft.com/office/powerpoint/2010/main" val="3284219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10;&#10;Description automatically generated">
            <a:extLst>
              <a:ext uri="{FF2B5EF4-FFF2-40B4-BE49-F238E27FC236}">
                <a16:creationId xmlns:a16="http://schemas.microsoft.com/office/drawing/2014/main" id="{8D91C365-DDFE-4B86-B7B8-1A884C43BFF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180013" y="992188"/>
            <a:ext cx="6172200" cy="4873625"/>
          </a:xfrm>
        </p:spPr>
      </p:pic>
      <p:sp>
        <p:nvSpPr>
          <p:cNvPr id="4" name="Text Placeholder 3">
            <a:extLst>
              <a:ext uri="{FF2B5EF4-FFF2-40B4-BE49-F238E27FC236}">
                <a16:creationId xmlns:a16="http://schemas.microsoft.com/office/drawing/2014/main" id="{56B8655B-AECB-4596-BCF5-3E6E31BC73EB}"/>
              </a:ext>
            </a:extLst>
          </p:cNvPr>
          <p:cNvSpPr>
            <a:spLocks noGrp="1"/>
          </p:cNvSpPr>
          <p:nvPr>
            <p:ph type="body" sz="half" idx="2"/>
          </p:nvPr>
        </p:nvSpPr>
        <p:spPr>
          <a:xfrm>
            <a:off x="839788" y="992188"/>
            <a:ext cx="3932237" cy="4876800"/>
          </a:xfrm>
        </p:spPr>
        <p:txBody>
          <a:bodyPr>
            <a:normAutofit/>
          </a:bodyPr>
          <a:lstStyle/>
          <a:p>
            <a:pPr rtl="0"/>
            <a:r>
              <a:rPr lang="en-US" sz="4300" dirty="0">
                <a:effectLst/>
                <a:latin typeface="Segoe UI" panose="020B0502040204020203" pitchFamily="34" charset="0"/>
              </a:rPr>
              <a:t>The average American eats 71 pounds of ketchup each year. </a:t>
            </a:r>
          </a:p>
          <a:p>
            <a:pPr rtl="0"/>
            <a:r>
              <a:rPr lang="en-US" sz="2400" dirty="0">
                <a:effectLst/>
                <a:latin typeface="Segoe UI" panose="020B0502040204020203" pitchFamily="34" charset="0"/>
              </a:rPr>
              <a:t>-tasteofhome.com</a:t>
            </a:r>
          </a:p>
          <a:p>
            <a:pPr rtl="0"/>
            <a:br>
              <a:rPr lang="en-US" dirty="0"/>
            </a:br>
            <a:endParaRPr lang="en-US" dirty="0"/>
          </a:p>
          <a:p>
            <a:pPr algn="ctr"/>
            <a:endParaRPr lang="en-US" dirty="0"/>
          </a:p>
        </p:txBody>
      </p:sp>
      <p:sp>
        <p:nvSpPr>
          <p:cNvPr id="5" name="Slide Number Placeholder 4">
            <a:extLst>
              <a:ext uri="{FF2B5EF4-FFF2-40B4-BE49-F238E27FC236}">
                <a16:creationId xmlns:a16="http://schemas.microsoft.com/office/drawing/2014/main" id="{39BD7E25-A35D-44FA-8BFF-13BC687122A6}"/>
              </a:ext>
            </a:extLst>
          </p:cNvPr>
          <p:cNvSpPr>
            <a:spLocks noGrp="1"/>
          </p:cNvSpPr>
          <p:nvPr>
            <p:ph type="sldNum" sz="quarter" idx="12"/>
          </p:nvPr>
        </p:nvSpPr>
        <p:spPr/>
        <p:txBody>
          <a:bodyPr/>
          <a:lstStyle/>
          <a:p>
            <a:fld id="{9DB99883-AA5C-4B1F-B101-CE0A960CD139}" type="slidenum">
              <a:rPr lang="en-US" smtClean="0"/>
              <a:pPr/>
              <a:t>41</a:t>
            </a:fld>
            <a:endParaRPr lang="en-US"/>
          </a:p>
        </p:txBody>
      </p:sp>
    </p:spTree>
    <p:extLst>
      <p:ext uri="{BB962C8B-B14F-4D97-AF65-F5344CB8AC3E}">
        <p14:creationId xmlns:p14="http://schemas.microsoft.com/office/powerpoint/2010/main" val="3200857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8C91-61DE-4832-8812-B3D245AA2942}"/>
              </a:ext>
            </a:extLst>
          </p:cNvPr>
          <p:cNvSpPr>
            <a:spLocks noGrp="1"/>
          </p:cNvSpPr>
          <p:nvPr>
            <p:ph type="title"/>
          </p:nvPr>
        </p:nvSpPr>
        <p:spPr>
          <a:xfrm>
            <a:off x="831850" y="1736726"/>
            <a:ext cx="10515600" cy="2852737"/>
          </a:xfrm>
        </p:spPr>
        <p:txBody>
          <a:bodyPr/>
          <a:lstStyle/>
          <a:p>
            <a:r>
              <a:rPr lang="en-US" dirty="0"/>
              <a:t>Open Discussion</a:t>
            </a:r>
          </a:p>
        </p:txBody>
      </p:sp>
      <p:sp>
        <p:nvSpPr>
          <p:cNvPr id="4" name="Slide Number Placeholder 3">
            <a:extLst>
              <a:ext uri="{FF2B5EF4-FFF2-40B4-BE49-F238E27FC236}">
                <a16:creationId xmlns:a16="http://schemas.microsoft.com/office/drawing/2014/main" id="{3AF365A4-F571-4464-8474-701BA6B4B15B}"/>
              </a:ext>
            </a:extLst>
          </p:cNvPr>
          <p:cNvSpPr>
            <a:spLocks noGrp="1"/>
          </p:cNvSpPr>
          <p:nvPr>
            <p:ph type="sldNum" sz="quarter" idx="12"/>
          </p:nvPr>
        </p:nvSpPr>
        <p:spPr/>
        <p:txBody>
          <a:bodyPr/>
          <a:lstStyle/>
          <a:p>
            <a:fld id="{9DB99883-AA5C-4B1F-B101-CE0A960CD139}" type="slidenum">
              <a:rPr lang="en-US" smtClean="0"/>
              <a:pPr/>
              <a:t>42</a:t>
            </a:fld>
            <a:endParaRPr lang="en-US" dirty="0"/>
          </a:p>
        </p:txBody>
      </p:sp>
      <p:sp>
        <p:nvSpPr>
          <p:cNvPr id="6" name="Text Placeholder 5">
            <a:extLst>
              <a:ext uri="{FF2B5EF4-FFF2-40B4-BE49-F238E27FC236}">
                <a16:creationId xmlns:a16="http://schemas.microsoft.com/office/drawing/2014/main" id="{70A507BB-2298-486B-90F7-2D561E0E6D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4068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091-7C75-41C7-8FB9-0C1FF68D3D55}"/>
              </a:ext>
            </a:extLst>
          </p:cNvPr>
          <p:cNvSpPr>
            <a:spLocks noGrp="1"/>
          </p:cNvSpPr>
          <p:nvPr>
            <p:ph type="title"/>
          </p:nvPr>
        </p:nvSpPr>
        <p:spPr/>
        <p:txBody>
          <a:bodyPr/>
          <a:lstStyle/>
          <a:p>
            <a:r>
              <a:rPr lang="en-US" dirty="0"/>
              <a:t>Survey</a:t>
            </a:r>
          </a:p>
        </p:txBody>
      </p:sp>
      <p:pic>
        <p:nvPicPr>
          <p:cNvPr id="6" name="Content Placeholder 5" descr="Qr code&#10;&#10;Description automatically generated">
            <a:extLst>
              <a:ext uri="{FF2B5EF4-FFF2-40B4-BE49-F238E27FC236}">
                <a16:creationId xmlns:a16="http://schemas.microsoft.com/office/drawing/2014/main" id="{4CC939C8-A66C-4CBA-A842-651A1EE206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
        <p:nvSpPr>
          <p:cNvPr id="4" name="Slide Number Placeholder 3">
            <a:extLst>
              <a:ext uri="{FF2B5EF4-FFF2-40B4-BE49-F238E27FC236}">
                <a16:creationId xmlns:a16="http://schemas.microsoft.com/office/drawing/2014/main" id="{8703241E-784A-401E-9308-BAFF1A8A7165}"/>
              </a:ext>
            </a:extLst>
          </p:cNvPr>
          <p:cNvSpPr>
            <a:spLocks noGrp="1"/>
          </p:cNvSpPr>
          <p:nvPr>
            <p:ph type="sldNum" sz="quarter" idx="12"/>
          </p:nvPr>
        </p:nvSpPr>
        <p:spPr/>
        <p:txBody>
          <a:bodyPr/>
          <a:lstStyle/>
          <a:p>
            <a:fld id="{9DB99883-AA5C-4B1F-B101-CE0A960CD139}" type="slidenum">
              <a:rPr lang="en-US" smtClean="0"/>
              <a:pPr/>
              <a:t>43</a:t>
            </a:fld>
            <a:endParaRPr lang="en-US" dirty="0"/>
          </a:p>
        </p:txBody>
      </p:sp>
    </p:spTree>
    <p:extLst>
      <p:ext uri="{BB962C8B-B14F-4D97-AF65-F5344CB8AC3E}">
        <p14:creationId xmlns:p14="http://schemas.microsoft.com/office/powerpoint/2010/main" val="149388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FAA8-7C95-4AF5-9184-B77B2ACECB8E}"/>
              </a:ext>
            </a:extLst>
          </p:cNvPr>
          <p:cNvSpPr>
            <a:spLocks noGrp="1"/>
          </p:cNvSpPr>
          <p:nvPr>
            <p:ph type="title"/>
          </p:nvPr>
        </p:nvSpPr>
        <p:spPr/>
        <p:txBody>
          <a:bodyPr/>
          <a:lstStyle/>
          <a:p>
            <a:r>
              <a:rPr lang="en-US" dirty="0"/>
              <a:t>Survey Says!</a:t>
            </a:r>
          </a:p>
        </p:txBody>
      </p:sp>
      <p:sp>
        <p:nvSpPr>
          <p:cNvPr id="3" name="Content Placeholder 2">
            <a:extLst>
              <a:ext uri="{FF2B5EF4-FFF2-40B4-BE49-F238E27FC236}">
                <a16:creationId xmlns:a16="http://schemas.microsoft.com/office/drawing/2014/main" id="{8F26F87E-7671-43D2-86BD-026285759886}"/>
              </a:ext>
            </a:extLst>
          </p:cNvPr>
          <p:cNvSpPr>
            <a:spLocks noGrp="1"/>
          </p:cNvSpPr>
          <p:nvPr>
            <p:ph idx="1"/>
          </p:nvPr>
        </p:nvSpPr>
        <p:spPr>
          <a:xfrm>
            <a:off x="838199" y="1825625"/>
            <a:ext cx="10875903" cy="4351338"/>
          </a:xfrm>
        </p:spPr>
        <p:txBody>
          <a:bodyPr/>
          <a:lstStyle/>
          <a:p>
            <a:pPr marL="0" indent="0">
              <a:buNone/>
            </a:pPr>
            <a:r>
              <a:rPr lang="en-US" dirty="0"/>
              <a:t>In November 2021 we surveyed the NDUS FA Community about navigation:</a:t>
            </a:r>
          </a:p>
          <a:p>
            <a:r>
              <a:rPr lang="en-US" dirty="0"/>
              <a:t>Navigation ease in FA was rated a 8.1364 (0 to 10)</a:t>
            </a:r>
          </a:p>
          <a:p>
            <a:r>
              <a:rPr lang="en-US" dirty="0"/>
              <a:t>Navigation in NDU FA menus was rated a 6.2273 (0 to 10)</a:t>
            </a:r>
          </a:p>
          <a:p>
            <a:r>
              <a:rPr lang="en-US" dirty="0"/>
              <a:t>72% of respondents did </a:t>
            </a:r>
            <a:r>
              <a:rPr lang="en-US" b="1" dirty="0"/>
              <a:t>not</a:t>
            </a:r>
            <a:r>
              <a:rPr lang="en-US" dirty="0"/>
              <a:t> want the NDU FA menu reorganized</a:t>
            </a:r>
          </a:p>
        </p:txBody>
      </p:sp>
      <p:sp>
        <p:nvSpPr>
          <p:cNvPr id="4" name="Slide Number Placeholder 3">
            <a:extLst>
              <a:ext uri="{FF2B5EF4-FFF2-40B4-BE49-F238E27FC236}">
                <a16:creationId xmlns:a16="http://schemas.microsoft.com/office/drawing/2014/main" id="{1173E92F-E451-4811-8A41-4BC55DF08F48}"/>
              </a:ext>
            </a:extLst>
          </p:cNvPr>
          <p:cNvSpPr>
            <a:spLocks noGrp="1"/>
          </p:cNvSpPr>
          <p:nvPr>
            <p:ph type="sldNum" sz="quarter" idx="12"/>
          </p:nvPr>
        </p:nvSpPr>
        <p:spPr/>
        <p:txBody>
          <a:bodyPr/>
          <a:lstStyle/>
          <a:p>
            <a:fld id="{9DB99883-AA5C-4B1F-B101-CE0A960CD139}" type="slidenum">
              <a:rPr lang="en-US" smtClean="0"/>
              <a:pPr/>
              <a:t>5</a:t>
            </a:fld>
            <a:endParaRPr lang="en-US" dirty="0"/>
          </a:p>
        </p:txBody>
      </p:sp>
      <p:pic>
        <p:nvPicPr>
          <p:cNvPr id="5" name="Picture 4" descr="Table&#10;&#10;Description automatically generated with medium confidence">
            <a:extLst>
              <a:ext uri="{FF2B5EF4-FFF2-40B4-BE49-F238E27FC236}">
                <a16:creationId xmlns:a16="http://schemas.microsoft.com/office/drawing/2014/main" id="{E1B5930C-8480-47E6-B8A0-E683B3E8190D}"/>
              </a:ext>
            </a:extLst>
          </p:cNvPr>
          <p:cNvPicPr>
            <a:picLocks noChangeAspect="1"/>
          </p:cNvPicPr>
          <p:nvPr/>
        </p:nvPicPr>
        <p:blipFill>
          <a:blip r:embed="rId3"/>
          <a:stretch>
            <a:fillRect/>
          </a:stretch>
        </p:blipFill>
        <p:spPr>
          <a:xfrm>
            <a:off x="3437240" y="4465956"/>
            <a:ext cx="5677819" cy="1711007"/>
          </a:xfrm>
          <a:prstGeom prst="rect">
            <a:avLst/>
          </a:prstGeom>
          <a:ln>
            <a:solidFill>
              <a:schemeClr val="accent1"/>
            </a:solidFill>
          </a:ln>
        </p:spPr>
      </p:pic>
    </p:spTree>
    <p:extLst>
      <p:ext uri="{BB962C8B-B14F-4D97-AF65-F5344CB8AC3E}">
        <p14:creationId xmlns:p14="http://schemas.microsoft.com/office/powerpoint/2010/main" val="357259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8C91-61DE-4832-8812-B3D245AA2942}"/>
              </a:ext>
            </a:extLst>
          </p:cNvPr>
          <p:cNvSpPr>
            <a:spLocks noGrp="1"/>
          </p:cNvSpPr>
          <p:nvPr>
            <p:ph type="title"/>
          </p:nvPr>
        </p:nvSpPr>
        <p:spPr>
          <a:xfrm>
            <a:off x="831850" y="1736726"/>
            <a:ext cx="10515600" cy="2852737"/>
          </a:xfrm>
        </p:spPr>
        <p:txBody>
          <a:bodyPr/>
          <a:lstStyle/>
          <a:p>
            <a:r>
              <a:rPr lang="en-US" dirty="0"/>
              <a:t>Navigations Tips &amp; Tricks</a:t>
            </a:r>
          </a:p>
        </p:txBody>
      </p:sp>
      <p:sp>
        <p:nvSpPr>
          <p:cNvPr id="3" name="Text Placeholder 2">
            <a:extLst>
              <a:ext uri="{FF2B5EF4-FFF2-40B4-BE49-F238E27FC236}">
                <a16:creationId xmlns:a16="http://schemas.microsoft.com/office/drawing/2014/main" id="{64C57C35-6486-4183-905C-EADEF6CCD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F365A4-F571-4464-8474-701BA6B4B15B}"/>
              </a:ext>
            </a:extLst>
          </p:cNvPr>
          <p:cNvSpPr>
            <a:spLocks noGrp="1"/>
          </p:cNvSpPr>
          <p:nvPr>
            <p:ph type="sldNum" sz="quarter" idx="12"/>
          </p:nvPr>
        </p:nvSpPr>
        <p:spPr/>
        <p:txBody>
          <a:bodyPr/>
          <a:lstStyle/>
          <a:p>
            <a:fld id="{9DB99883-AA5C-4B1F-B101-CE0A960CD139}" type="slidenum">
              <a:rPr lang="en-US" smtClean="0"/>
              <a:pPr/>
              <a:t>6</a:t>
            </a:fld>
            <a:endParaRPr lang="en-US" dirty="0"/>
          </a:p>
        </p:txBody>
      </p:sp>
    </p:spTree>
    <p:extLst>
      <p:ext uri="{BB962C8B-B14F-4D97-AF65-F5344CB8AC3E}">
        <p14:creationId xmlns:p14="http://schemas.microsoft.com/office/powerpoint/2010/main" val="347877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Verbiage</a:t>
            </a:r>
          </a:p>
        </p:txBody>
      </p:sp>
      <p:sp>
        <p:nvSpPr>
          <p:cNvPr id="3" name="Content Placeholder 2"/>
          <p:cNvSpPr>
            <a:spLocks noGrp="1"/>
          </p:cNvSpPr>
          <p:nvPr>
            <p:ph idx="1"/>
          </p:nvPr>
        </p:nvSpPr>
        <p:spPr/>
        <p:txBody>
          <a:bodyPr>
            <a:normAutofit/>
          </a:bodyPr>
          <a:lstStyle/>
          <a:p>
            <a:r>
              <a:rPr lang="en-US" sz="3200" b="1" dirty="0"/>
              <a:t>Homepage</a:t>
            </a:r>
            <a:r>
              <a:rPr lang="en-US" sz="3200" dirty="0"/>
              <a:t>: A collection of Tiles for easy navigation. There are both delivered and personal/customizable Homepages.</a:t>
            </a:r>
            <a:endParaRPr lang="en-US" sz="3200" b="1" dirty="0"/>
          </a:p>
          <a:p>
            <a:r>
              <a:rPr lang="en-US" sz="3200" b="1" dirty="0"/>
              <a:t>Tiles</a:t>
            </a:r>
            <a:r>
              <a:rPr lang="en-US" sz="3200" dirty="0"/>
              <a:t>: A navigation icon found on a Homepage. Can be a direct link to a page or collection of pages.</a:t>
            </a:r>
          </a:p>
          <a:p>
            <a:r>
              <a:rPr lang="en-US" sz="3200" b="1" dirty="0"/>
              <a:t>Page Tiles:</a:t>
            </a:r>
            <a:r>
              <a:rPr lang="en-US" sz="3200" dirty="0"/>
              <a:t> A Tile that is tied to a single page.</a:t>
            </a:r>
            <a:endParaRPr lang="en-US" sz="3200" b="1" dirty="0"/>
          </a:p>
          <a:p>
            <a:pPr marL="0" indent="0">
              <a:buNone/>
            </a:pPr>
            <a:endParaRPr lang="en-US" sz="3200" dirty="0"/>
          </a:p>
        </p:txBody>
      </p:sp>
      <p:pic>
        <p:nvPicPr>
          <p:cNvPr id="9" name="Picture 8">
            <a:extLst>
              <a:ext uri="{FF2B5EF4-FFF2-40B4-BE49-F238E27FC236}">
                <a16:creationId xmlns:a16="http://schemas.microsoft.com/office/drawing/2014/main" id="{879C2F4E-1952-498F-BAA4-F551D4C93F4F}"/>
              </a:ext>
            </a:extLst>
          </p:cNvPr>
          <p:cNvPicPr>
            <a:picLocks noChangeAspect="1"/>
          </p:cNvPicPr>
          <p:nvPr/>
        </p:nvPicPr>
        <p:blipFill>
          <a:blip r:embed="rId3"/>
          <a:stretch>
            <a:fillRect/>
          </a:stretch>
        </p:blipFill>
        <p:spPr>
          <a:xfrm>
            <a:off x="4752975" y="4862752"/>
            <a:ext cx="7062788" cy="1786717"/>
          </a:xfrm>
          <a:prstGeom prst="rect">
            <a:avLst/>
          </a:prstGeom>
          <a:ln>
            <a:solidFill>
              <a:schemeClr val="accent1"/>
            </a:solidFill>
          </a:ln>
        </p:spPr>
      </p:pic>
    </p:spTree>
    <p:extLst>
      <p:ext uri="{BB962C8B-B14F-4D97-AF65-F5344CB8AC3E}">
        <p14:creationId xmlns:p14="http://schemas.microsoft.com/office/powerpoint/2010/main" val="215674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Verbiage</a:t>
            </a:r>
          </a:p>
        </p:txBody>
      </p:sp>
      <p:sp>
        <p:nvSpPr>
          <p:cNvPr id="3" name="Content Placeholder 2"/>
          <p:cNvSpPr>
            <a:spLocks noGrp="1"/>
          </p:cNvSpPr>
          <p:nvPr>
            <p:ph idx="1"/>
          </p:nvPr>
        </p:nvSpPr>
        <p:spPr>
          <a:xfrm>
            <a:off x="584200" y="1825625"/>
            <a:ext cx="4979948" cy="4351338"/>
          </a:xfrm>
        </p:spPr>
        <p:txBody>
          <a:bodyPr>
            <a:normAutofit/>
          </a:bodyPr>
          <a:lstStyle/>
          <a:p>
            <a:r>
              <a:rPr lang="en-US" b="1" dirty="0"/>
              <a:t>Navigation Collection or </a:t>
            </a:r>
            <a:r>
              <a:rPr lang="en-US" b="1" dirty="0" err="1"/>
              <a:t>NavCollection</a:t>
            </a:r>
            <a:r>
              <a:rPr lang="en-US" dirty="0"/>
              <a:t>: A collection of pages, grouped together for easy navigation. </a:t>
            </a:r>
            <a:r>
              <a:rPr lang="en-US" dirty="0" err="1"/>
              <a:t>NavCollections</a:t>
            </a:r>
            <a:r>
              <a:rPr lang="en-US" dirty="0"/>
              <a:t> are usually associated with Tiles, but Tiles don’t always have </a:t>
            </a:r>
            <a:r>
              <a:rPr lang="en-US" dirty="0" err="1"/>
              <a:t>NavCollections</a:t>
            </a:r>
            <a:r>
              <a:rPr lang="en-US" dirty="0"/>
              <a:t>. Created/maintained by CTS.</a:t>
            </a:r>
          </a:p>
        </p:txBody>
      </p:sp>
      <p:pic>
        <p:nvPicPr>
          <p:cNvPr id="9" name="Picture 8">
            <a:extLst>
              <a:ext uri="{FF2B5EF4-FFF2-40B4-BE49-F238E27FC236}">
                <a16:creationId xmlns:a16="http://schemas.microsoft.com/office/drawing/2014/main" id="{E190EECF-0985-4BB6-ACE8-EC9DDB13C4B7}"/>
              </a:ext>
            </a:extLst>
          </p:cNvPr>
          <p:cNvPicPr>
            <a:picLocks noChangeAspect="1"/>
          </p:cNvPicPr>
          <p:nvPr/>
        </p:nvPicPr>
        <p:blipFill>
          <a:blip r:embed="rId3"/>
          <a:stretch>
            <a:fillRect/>
          </a:stretch>
        </p:blipFill>
        <p:spPr>
          <a:xfrm>
            <a:off x="5670690" y="2054225"/>
            <a:ext cx="6221597" cy="3575050"/>
          </a:xfrm>
          <a:prstGeom prst="rect">
            <a:avLst/>
          </a:prstGeom>
          <a:ln>
            <a:solidFill>
              <a:schemeClr val="accent1"/>
            </a:solidFill>
          </a:ln>
        </p:spPr>
      </p:pic>
    </p:spTree>
    <p:extLst>
      <p:ext uri="{BB962C8B-B14F-4D97-AF65-F5344CB8AC3E}">
        <p14:creationId xmlns:p14="http://schemas.microsoft.com/office/powerpoint/2010/main" val="160756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A52AF8-DD68-4241-8934-E822031F7870}"/>
              </a:ext>
            </a:extLst>
          </p:cNvPr>
          <p:cNvPicPr>
            <a:picLocks noChangeAspect="1"/>
          </p:cNvPicPr>
          <p:nvPr/>
        </p:nvPicPr>
        <p:blipFill>
          <a:blip r:embed="rId3"/>
          <a:stretch>
            <a:fillRect/>
          </a:stretch>
        </p:blipFill>
        <p:spPr>
          <a:xfrm>
            <a:off x="7199414" y="330486"/>
            <a:ext cx="2901667" cy="883952"/>
          </a:xfrm>
          <a:prstGeom prst="rect">
            <a:avLst/>
          </a:prstGeom>
          <a:ln>
            <a:solidFill>
              <a:schemeClr val="accent1"/>
            </a:solidFill>
          </a:ln>
        </p:spPr>
      </p:pic>
      <p:sp>
        <p:nvSpPr>
          <p:cNvPr id="2" name="Title 1"/>
          <p:cNvSpPr>
            <a:spLocks noGrp="1"/>
          </p:cNvSpPr>
          <p:nvPr>
            <p:ph type="title"/>
          </p:nvPr>
        </p:nvSpPr>
        <p:spPr/>
        <p:txBody>
          <a:bodyPr/>
          <a:lstStyle/>
          <a:p>
            <a:r>
              <a:rPr lang="en-US" dirty="0"/>
              <a:t>Common Verbiage</a:t>
            </a:r>
          </a:p>
        </p:txBody>
      </p:sp>
      <p:sp>
        <p:nvSpPr>
          <p:cNvPr id="3" name="Content Placeholder 2"/>
          <p:cNvSpPr>
            <a:spLocks noGrp="1"/>
          </p:cNvSpPr>
          <p:nvPr>
            <p:ph idx="1"/>
          </p:nvPr>
        </p:nvSpPr>
        <p:spPr>
          <a:xfrm>
            <a:off x="838200" y="1825625"/>
            <a:ext cx="9601200" cy="4351338"/>
          </a:xfrm>
        </p:spPr>
        <p:txBody>
          <a:bodyPr>
            <a:normAutofit/>
          </a:bodyPr>
          <a:lstStyle/>
          <a:p>
            <a:r>
              <a:rPr lang="en-US" sz="3200" b="1" dirty="0"/>
              <a:t>Favorites</a:t>
            </a:r>
            <a:r>
              <a:rPr lang="en-US" sz="3200" dirty="0"/>
              <a:t>: A collection of pages you refer back to often and want easy access to.</a:t>
            </a:r>
          </a:p>
          <a:p>
            <a:r>
              <a:rPr lang="en-US" sz="3200" b="1" dirty="0"/>
              <a:t>Navigation Bar or </a:t>
            </a:r>
            <a:r>
              <a:rPr lang="en-US" sz="3200" b="1" dirty="0" err="1"/>
              <a:t>NavBar</a:t>
            </a:r>
            <a:r>
              <a:rPr lang="en-US" sz="3200" dirty="0"/>
              <a:t>: A control panel that provides quick access to pages and folders in CS. </a:t>
            </a:r>
          </a:p>
        </p:txBody>
      </p:sp>
      <p:cxnSp>
        <p:nvCxnSpPr>
          <p:cNvPr id="7" name="Straight Arrow Connector 6"/>
          <p:cNvCxnSpPr/>
          <p:nvPr/>
        </p:nvCxnSpPr>
        <p:spPr>
          <a:xfrm flipV="1">
            <a:off x="8950362" y="704057"/>
            <a:ext cx="778933" cy="7027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86D7D49-FA58-4E22-A18C-2924C3B76C87}"/>
              </a:ext>
            </a:extLst>
          </p:cNvPr>
          <p:cNvPicPr>
            <a:picLocks noChangeAspect="1"/>
          </p:cNvPicPr>
          <p:nvPr/>
        </p:nvPicPr>
        <p:blipFill>
          <a:blip r:embed="rId4"/>
          <a:stretch>
            <a:fillRect/>
          </a:stretch>
        </p:blipFill>
        <p:spPr>
          <a:xfrm>
            <a:off x="10439400" y="365125"/>
            <a:ext cx="1074685" cy="6226067"/>
          </a:xfrm>
          <a:prstGeom prst="rect">
            <a:avLst/>
          </a:prstGeom>
          <a:ln>
            <a:solidFill>
              <a:schemeClr val="accent1"/>
            </a:solidFill>
          </a:ln>
        </p:spPr>
      </p:pic>
    </p:spTree>
    <p:extLst>
      <p:ext uri="{BB962C8B-B14F-4D97-AF65-F5344CB8AC3E}">
        <p14:creationId xmlns:p14="http://schemas.microsoft.com/office/powerpoint/2010/main" val="68411766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A5A5A5"/>
      </a:lt2>
      <a:accent1>
        <a:srgbClr val="92D050"/>
      </a:accent1>
      <a:accent2>
        <a:srgbClr val="E2EFD9"/>
      </a:accent2>
      <a:accent3>
        <a:srgbClr val="A5A5A5"/>
      </a:accent3>
      <a:accent4>
        <a:srgbClr val="0070C0"/>
      </a:accent4>
      <a:accent5>
        <a:srgbClr val="4472C4"/>
      </a:accent5>
      <a:accent6>
        <a:srgbClr val="70AD47"/>
      </a:accent6>
      <a:hlink>
        <a:srgbClr val="0563C1"/>
      </a:hlink>
      <a:folHlink>
        <a:srgbClr val="538135"/>
      </a:folHlink>
    </a:clrScheme>
    <a:fontScheme name="Custom 1">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4E16982-1273-4369-8A1B-6C2BA0AC1E27}" vid="{A970165A-F126-4D79-ACC8-4F2B17A0D1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Lunch&amp;Learn Template</Template>
  <TotalTime>29514</TotalTime>
  <Words>3601</Words>
  <Application>Microsoft Office PowerPoint</Application>
  <PresentationFormat>Widescreen</PresentationFormat>
  <Paragraphs>449</Paragraphs>
  <Slides>43</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Courier New</vt:lpstr>
      <vt:lpstr>Franklin Gothic Heavy</vt:lpstr>
      <vt:lpstr>Segoe UI</vt:lpstr>
      <vt:lpstr>Symbol</vt:lpstr>
      <vt:lpstr>Wingdings</vt:lpstr>
      <vt:lpstr>Office Theme</vt:lpstr>
      <vt:lpstr>Catching up with Campus Connection</vt:lpstr>
      <vt:lpstr>Agenda</vt:lpstr>
      <vt:lpstr>Introductions</vt:lpstr>
      <vt:lpstr>What is this session about?</vt:lpstr>
      <vt:lpstr>Survey Says!</vt:lpstr>
      <vt:lpstr>Navigations Tips &amp; Tricks</vt:lpstr>
      <vt:lpstr>Common Verbiage</vt:lpstr>
      <vt:lpstr>Common Verbiage</vt:lpstr>
      <vt:lpstr>Common Verbiage</vt:lpstr>
      <vt:lpstr>Navigating with Homepages</vt:lpstr>
      <vt:lpstr>Campus Solutions Administrator Homepage</vt:lpstr>
      <vt:lpstr>Financial Aid Tiles</vt:lpstr>
      <vt:lpstr>Customizing Your Campus Connection</vt:lpstr>
      <vt:lpstr>Personalizing Homepages</vt:lpstr>
      <vt:lpstr>Personalizing Homepages Demo</vt:lpstr>
      <vt:lpstr>Shortcuts and Tools</vt:lpstr>
      <vt:lpstr>Shortcuts and Tools Demo</vt:lpstr>
      <vt:lpstr>Navigation Resources</vt:lpstr>
      <vt:lpstr>What’s new since Fall 2020?</vt:lpstr>
      <vt:lpstr>NDU Academic Works Extract</vt:lpstr>
      <vt:lpstr>AY Rollover is now AY Prep</vt:lpstr>
      <vt:lpstr>Budget Formula &amp; Budget Item Queries</vt:lpstr>
      <vt:lpstr>FA Comprehensive Data Query</vt:lpstr>
      <vt:lpstr>NDU Collaborative FA Term Update</vt:lpstr>
      <vt:lpstr>NDU Days of Instruction</vt:lpstr>
      <vt:lpstr>Grade Level Change Query</vt:lpstr>
      <vt:lpstr>LTHT With Loans UEM</vt:lpstr>
      <vt:lpstr>NSLDS Financial Aid History</vt:lpstr>
      <vt:lpstr>NDU Loan Aggregates Reports</vt:lpstr>
      <vt:lpstr>NDU Pell Aggregate Reports</vt:lpstr>
      <vt:lpstr>NDU Overaward Report</vt:lpstr>
      <vt:lpstr>NDU Ready Package</vt:lpstr>
      <vt:lpstr>R2T4 49% Exception</vt:lpstr>
      <vt:lpstr>Student AY Reset</vt:lpstr>
      <vt:lpstr>Looking Forward</vt:lpstr>
      <vt:lpstr>Future Changes</vt:lpstr>
      <vt:lpstr>NDHEUG 2022</vt:lpstr>
      <vt:lpstr>PowerPoint Presentation</vt:lpstr>
      <vt:lpstr>Past Presentations in the FA Track</vt:lpstr>
      <vt:lpstr>Idea Generation for 2022?</vt:lpstr>
      <vt:lpstr>PowerPoint Presentation</vt:lpstr>
      <vt:lpstr>Open Discussion</vt:lpstr>
      <vt:lpstr>Survey</vt:lpstr>
    </vt:vector>
  </TitlesOfParts>
  <Company>NDUS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Mooney, Ashley</dc:creator>
  <cp:lastModifiedBy>Bisek, Sherry</cp:lastModifiedBy>
  <cp:revision>152</cp:revision>
  <dcterms:created xsi:type="dcterms:W3CDTF">2017-02-16T14:27:45Z</dcterms:created>
  <dcterms:modified xsi:type="dcterms:W3CDTF">2022-04-01T16:09:49Z</dcterms:modified>
</cp:coreProperties>
</file>