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6" r:id="rId1"/>
  </p:sldMasterIdLst>
  <p:sldIdLst>
    <p:sldId id="259" r:id="rId2"/>
    <p:sldId id="268" r:id="rId3"/>
    <p:sldId id="270" r:id="rId4"/>
    <p:sldId id="278" r:id="rId5"/>
    <p:sldId id="260" r:id="rId6"/>
    <p:sldId id="262" r:id="rId7"/>
    <p:sldId id="265" r:id="rId8"/>
    <p:sldId id="263" r:id="rId9"/>
    <p:sldId id="277" r:id="rId10"/>
    <p:sldId id="280" r:id="rId11"/>
    <p:sldId id="261" r:id="rId12"/>
    <p:sldId id="271" r:id="rId13"/>
    <p:sldId id="264" r:id="rId14"/>
    <p:sldId id="273" r:id="rId15"/>
    <p:sldId id="256" r:id="rId16"/>
    <p:sldId id="266" r:id="rId17"/>
    <p:sldId id="269" r:id="rId18"/>
    <p:sldId id="272" r:id="rId19"/>
    <p:sldId id="274" r:id="rId20"/>
    <p:sldId id="275" r:id="rId21"/>
    <p:sldId id="276" r:id="rId22"/>
    <p:sldId id="281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34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85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484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35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73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4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4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6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47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204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0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709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Vice Provost of Strategic Enrollment Management </a:t>
            </a:r>
            <a:r>
              <a:rPr lang="en-US" sz="2800" dirty="0" smtClean="0"/>
              <a:t>at the </a:t>
            </a:r>
            <a:r>
              <a:rPr lang="en-US" sz="2800" dirty="0"/>
              <a:t>University </a:t>
            </a:r>
            <a:r>
              <a:rPr lang="en-US" sz="2800" dirty="0" smtClean="0"/>
              <a:t>  of </a:t>
            </a:r>
            <a:r>
              <a:rPr lang="en-US" sz="2800" dirty="0"/>
              <a:t>North Dakota</a:t>
            </a:r>
          </a:p>
          <a:p>
            <a:pPr lvl="1"/>
            <a:r>
              <a:rPr lang="en-US" sz="2400" dirty="0" smtClean="0"/>
              <a:t>University </a:t>
            </a:r>
            <a:r>
              <a:rPr lang="en-US" sz="2400" dirty="0"/>
              <a:t>Admissions, Student Finance, One-Stop </a:t>
            </a:r>
            <a:r>
              <a:rPr lang="en-US" sz="2400" dirty="0" smtClean="0"/>
              <a:t>Student Services</a:t>
            </a:r>
            <a:r>
              <a:rPr lang="en-US" sz="2400" dirty="0"/>
              <a:t>, Military &amp; Veterans Services, International </a:t>
            </a:r>
            <a:r>
              <a:rPr lang="en-US" sz="2400" dirty="0" smtClean="0"/>
              <a:t>Center, Army ROTC, and Air Force ROTC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 4 </a:t>
            </a:r>
            <a:r>
              <a:rPr lang="en-US" sz="2400" dirty="0"/>
              <a:t>years in Enrollment Management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12 </a:t>
            </a:r>
            <a:r>
              <a:rPr lang="en-US" sz="2400" dirty="0"/>
              <a:t>years in Financial Aid, 6 as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 1 </a:t>
            </a:r>
            <a:r>
              <a:rPr lang="en-US" sz="2400" dirty="0"/>
              <a:t>year as the Business Manager Student Union</a:t>
            </a:r>
          </a:p>
        </p:txBody>
      </p:sp>
    </p:spTree>
    <p:extLst>
      <p:ext uri="{BB962C8B-B14F-4D97-AF65-F5344CB8AC3E}">
        <p14:creationId xmlns:p14="http://schemas.microsoft.com/office/powerpoint/2010/main" val="343615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43917831-F8A7-4D1B-A02A-3064BB930A42" descr="43917831-F8A7-4D1B-A02A-3064BB930A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48999" y="1110183"/>
            <a:ext cx="6116174" cy="459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90" y="946253"/>
            <a:ext cx="63912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5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of Higher Education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sz="2400" dirty="0" smtClean="0"/>
              <a:t>How familiar are you with </a:t>
            </a:r>
            <a:r>
              <a:rPr lang="en-US" sz="2400" dirty="0" smtClean="0"/>
              <a:t>the higher education landscape?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 Do you know if your campus is having conversations about recruitment and retention efforts?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 </a:t>
            </a:r>
            <a:r>
              <a:rPr lang="en-US" sz="2400" dirty="0" smtClean="0"/>
              <a:t>Graph – Number of colleges </a:t>
            </a:r>
            <a:br>
              <a:rPr lang="en-US" sz="2400" dirty="0" smtClean="0"/>
            </a:br>
            <a:r>
              <a:rPr lang="en-US" sz="2400" dirty="0" smtClean="0"/>
              <a:t>  that have closed since 2016</a:t>
            </a:r>
            <a:br>
              <a:rPr lang="en-US" sz="2400" dirty="0" smtClean="0"/>
            </a:br>
            <a:r>
              <a:rPr lang="en-US" sz="2400" dirty="0" smtClean="0"/>
              <a:t>   (Higher Ed Dive)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385" y="2772599"/>
            <a:ext cx="6397423" cy="394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4815" y="58189"/>
            <a:ext cx="12117185" cy="620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490" y="203476"/>
            <a:ext cx="657225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9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School Graduates</a:t>
            </a:r>
            <a:br>
              <a:rPr lang="en-US" dirty="0" smtClean="0"/>
            </a:br>
            <a:r>
              <a:rPr lang="en-US" sz="2700" dirty="0" smtClean="0"/>
              <a:t>Looming Enrollment Crisis – The Chronical of Higher Education </a:t>
            </a:r>
            <a:endParaRPr lang="en-US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0001" y="1838010"/>
            <a:ext cx="9090908" cy="4305095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6716683" y="3350029"/>
            <a:ext cx="365760" cy="41563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6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004" y="149629"/>
            <a:ext cx="11912138" cy="6084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74" y="286604"/>
            <a:ext cx="9285317" cy="56885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1677" y="5975136"/>
            <a:ext cx="960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School Data from Knocking Door </a:t>
            </a:r>
            <a:endParaRPr lang="en-US" dirty="0"/>
          </a:p>
        </p:txBody>
      </p:sp>
      <p:sp>
        <p:nvSpPr>
          <p:cNvPr id="9" name="5-Point Star 8"/>
          <p:cNvSpPr/>
          <p:nvPr/>
        </p:nvSpPr>
        <p:spPr>
          <a:xfrm>
            <a:off x="4991785" y="1496292"/>
            <a:ext cx="523701" cy="4987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3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9629" y="133004"/>
            <a:ext cx="11962015" cy="6143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934" y="272035"/>
            <a:ext cx="9292998" cy="5703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1677" y="5975136"/>
            <a:ext cx="960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School Data from Knocking Door </a:t>
            </a:r>
            <a:endParaRPr lang="en-US" dirty="0"/>
          </a:p>
        </p:txBody>
      </p:sp>
      <p:sp>
        <p:nvSpPr>
          <p:cNvPr id="6" name="5-Point Star 5"/>
          <p:cNvSpPr/>
          <p:nvPr/>
        </p:nvSpPr>
        <p:spPr>
          <a:xfrm>
            <a:off x="4734091" y="2375441"/>
            <a:ext cx="523701" cy="4987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2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 Dakota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7,650 high school seniors expected to graduate in spring 2022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The ND high school graduate average college going rate is 76.4%  (5,844)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Roughly 20% (1,169) of high school graduate leave ND for college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There are 24 institutions of higher education in 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600" dirty="0" smtClean="0"/>
              <a:t>5,844 – 1,169 = 4,675 / 24 = 194 students per campus</a:t>
            </a:r>
          </a:p>
        </p:txBody>
      </p:sp>
    </p:spTree>
    <p:extLst>
      <p:ext uri="{BB962C8B-B14F-4D97-AF65-F5344CB8AC3E}">
        <p14:creationId xmlns:p14="http://schemas.microsoft.com/office/powerpoint/2010/main" val="236004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6" y="286603"/>
            <a:ext cx="11535641" cy="604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6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 Learners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 </a:t>
            </a:r>
            <a:r>
              <a:rPr lang="en-US" sz="2800" dirty="0" smtClean="0"/>
              <a:t>36 Million adults have some college but no degree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Top Concerns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Affordability </a:t>
            </a:r>
            <a:r>
              <a:rPr lang="en-US" sz="2400" dirty="0" smtClean="0"/>
              <a:t>– worried they cannot afford </a:t>
            </a:r>
            <a:r>
              <a:rPr lang="en-US" sz="2400" dirty="0" smtClean="0"/>
              <a:t>college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Do </a:t>
            </a:r>
            <a:r>
              <a:rPr lang="en-US" sz="2800" dirty="0" smtClean="0"/>
              <a:t>not thing they can balance demands of college with other life obligations (job, family, etc</a:t>
            </a:r>
            <a:r>
              <a:rPr lang="en-US" sz="2800" dirty="0" smtClean="0"/>
              <a:t>.)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Scared </a:t>
            </a:r>
            <a:r>
              <a:rPr lang="en-US" sz="2800" dirty="0" smtClean="0"/>
              <a:t>of the technology </a:t>
            </a:r>
            <a:endParaRPr lang="en-US" sz="2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Job </a:t>
            </a:r>
            <a:r>
              <a:rPr lang="en-US" sz="2800" dirty="0" smtClean="0"/>
              <a:t>market is currently an employee’s market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270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Management</a:t>
            </a:r>
            <a:endParaRPr lang="en-US" dirty="0"/>
          </a:p>
        </p:txBody>
      </p:sp>
      <p:pic>
        <p:nvPicPr>
          <p:cNvPr id="1026" name="Picture 2" descr="https://lh3.googleusercontent.com/JyGcKJh0SY75LAlLKKq3ul-Qtn75LZXcxI1RgNovaadm2s4fIytRY1aYMz2HSfoM5S4Oo9P6nWMjEFn2tXU_6QvoBXlKteuLT73Dgj2yDBcphfy-4pVTyStaJNJMAk9bhisT4sTZ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163" y="2009775"/>
            <a:ext cx="91440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18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Campus </a:t>
            </a:r>
            <a:r>
              <a:rPr lang="en-US" sz="4000" dirty="0" smtClean="0"/>
              <a:t>(</a:t>
            </a:r>
            <a:r>
              <a:rPr lang="en-US" sz="4000" dirty="0" err="1" smtClean="0"/>
              <a:t>Ruffalo</a:t>
            </a:r>
            <a:r>
              <a:rPr lang="en-US" sz="4000" dirty="0" smtClean="0"/>
              <a:t> Noel Levitz)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502" y="1942036"/>
            <a:ext cx="9501447" cy="394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2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Student Financial 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 Two main factors students use when deciding</a:t>
            </a:r>
          </a:p>
          <a:p>
            <a:pPr lvl="1"/>
            <a:r>
              <a:rPr lang="en-US" sz="2800" dirty="0" smtClean="0"/>
              <a:t>Academic major</a:t>
            </a:r>
          </a:p>
          <a:p>
            <a:pPr lvl="1"/>
            <a:r>
              <a:rPr lang="en-US" sz="2800" dirty="0" smtClean="0"/>
              <a:t>Affordability</a:t>
            </a:r>
          </a:p>
          <a:p>
            <a:pPr lvl="2"/>
            <a:r>
              <a:rPr lang="en-US" sz="2000" dirty="0" smtClean="0"/>
              <a:t>Do you know your current discount rate? </a:t>
            </a:r>
          </a:p>
          <a:p>
            <a:pPr lvl="2"/>
            <a:r>
              <a:rPr lang="en-US" sz="2000" dirty="0" smtClean="0"/>
              <a:t>Do you know your incoming student FAFSA filing rate? </a:t>
            </a:r>
          </a:p>
          <a:p>
            <a:pPr lvl="2"/>
            <a:r>
              <a:rPr lang="en-US" sz="2000" dirty="0" smtClean="0"/>
              <a:t>Does your office award new student scholarships? </a:t>
            </a:r>
          </a:p>
          <a:p>
            <a:pPr lvl="2"/>
            <a:r>
              <a:rPr lang="en-US" sz="2000" dirty="0" smtClean="0"/>
              <a:t>Do you work with Admissions and Marketing to communicate financial aid options?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29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Financing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870" y="3034145"/>
            <a:ext cx="9521592" cy="1995449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 9 out of 10 families say financial aid &amp; scholarships are very important </a:t>
            </a:r>
            <a:endParaRPr lang="en-US" sz="2000" dirty="0" smtClean="0"/>
          </a:p>
          <a:p>
            <a:pPr lvl="1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22713" y="5869094"/>
            <a:ext cx="980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Ruffalo</a:t>
            </a:r>
            <a:r>
              <a:rPr lang="en-US" dirty="0" smtClean="0"/>
              <a:t> Noel Levitz: 2021 Prospective Family Engagement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2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Memes | Financial Aid | WW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1" y="386620"/>
            <a:ext cx="7253651" cy="607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62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FAFSA Filing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370256"/>
            <a:ext cx="8915400" cy="3777622"/>
          </a:xfrm>
        </p:spPr>
        <p:txBody>
          <a:bodyPr/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sz="2400" dirty="0" smtClean="0"/>
              <a:t>National College Attainment Network (NCAN) Research</a:t>
            </a:r>
          </a:p>
          <a:p>
            <a:pPr lvl="1"/>
            <a:r>
              <a:rPr lang="en-US" sz="2000" dirty="0" smtClean="0"/>
              <a:t>84% of high school seniors who complete FAFSA enroll</a:t>
            </a:r>
          </a:p>
          <a:p>
            <a:pPr lvl="1"/>
            <a:r>
              <a:rPr lang="en-US" sz="2000" dirty="0" smtClean="0"/>
              <a:t>127% likelihood to enroll for low-income high school seniors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Graph – ND Insight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057" y="3259067"/>
            <a:ext cx="6485163" cy="338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4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Categories – FAFSA Filing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</a:t>
            </a:r>
            <a:r>
              <a:rPr lang="en-US" sz="3200" dirty="0" smtClean="0"/>
              <a:t>First-year Freshmen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 Transfer Students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Current Students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First-year Pell Eligible Students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Returning </a:t>
            </a:r>
            <a:r>
              <a:rPr lang="en-US" sz="3200" dirty="0"/>
              <a:t>Pell Eligible </a:t>
            </a:r>
            <a:r>
              <a:rPr lang="en-US" sz="3200" dirty="0" smtClean="0"/>
              <a:t>Students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Haves and Have Nots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Nearly </a:t>
            </a:r>
            <a:r>
              <a:rPr lang="en-US" dirty="0"/>
              <a:t>60 percent of 2021 prospective families estimate that paying for college will be 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“</a:t>
            </a:r>
            <a:r>
              <a:rPr lang="en-US" dirty="0"/>
              <a:t>very difficult” compared to 40 percent in 2020.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710208"/>
            <a:ext cx="9828014" cy="19947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2713" y="5869094"/>
            <a:ext cx="980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Ruffalo</a:t>
            </a:r>
            <a:r>
              <a:rPr lang="en-US" dirty="0" smtClean="0"/>
              <a:t> Noel Levitz: 2021 Prospective Family Engagement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3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Student Efforts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 Does your institution have a retention goal?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 </a:t>
            </a:r>
            <a:r>
              <a:rPr lang="en-US" sz="2400" dirty="0" smtClean="0"/>
              <a:t>Do you have a student satisfaction survey? If so, do you address their concerns and communicate those changes?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 Among </a:t>
            </a:r>
            <a:r>
              <a:rPr lang="en-US" sz="2400" dirty="0" smtClean="0"/>
              <a:t>students who started in 2010, 39.6% did not receive a degree within eight years. (RNL)</a:t>
            </a:r>
          </a:p>
        </p:txBody>
      </p:sp>
    </p:spTree>
    <p:extLst>
      <p:ext uri="{BB962C8B-B14F-4D97-AF65-F5344CB8AC3E}">
        <p14:creationId xmlns:p14="http://schemas.microsoft.com/office/powerpoint/2010/main" val="3027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 Financial aid – Have you assessed EFC, merit aid, or other financial indicators of students who  do not retain.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 Outstanding Balances – Do you work with the Business Office to get a list of students with outstanding balances: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Verify they completed FAFSA?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Have they accepted all institutional, federal, state aid?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Are they Pell Eligible or lower income students?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06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24 Funny Memes College Students Will Relate To - Memebase - Funny Me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57" y="286603"/>
            <a:ext cx="7572895" cy="643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22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 </a:t>
            </a:r>
            <a:r>
              <a:rPr lang="en-US" sz="2800" dirty="0" smtClean="0"/>
              <a:t>Returning </a:t>
            </a:r>
            <a:r>
              <a:rPr lang="en-US" sz="2800" dirty="0"/>
              <a:t>students will not automatically re-enroll. We need to continue to recruit our current students.</a:t>
            </a:r>
            <a:endParaRPr lang="en-US" sz="2800" dirty="0" smtClean="0"/>
          </a:p>
          <a:p>
            <a:pPr marL="251460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Outreach </a:t>
            </a:r>
            <a:r>
              <a:rPr lang="en-US" sz="2800" dirty="0"/>
              <a:t>efforts? </a:t>
            </a:r>
          </a:p>
          <a:p>
            <a:pPr marL="544068" lvl="1" indent="-342900">
              <a:buFont typeface="Wingdings" panose="05000000000000000000" pitchFamily="2" charset="2"/>
              <a:buChar char="§"/>
            </a:pPr>
            <a:r>
              <a:rPr lang="en-US" sz="2400" dirty="0"/>
              <a:t>Do you email, text, or call? </a:t>
            </a:r>
            <a:endParaRPr lang="en-US" sz="2400" dirty="0" smtClean="0"/>
          </a:p>
          <a:p>
            <a:pPr marL="544068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Do you know the open rates of the communications sent? </a:t>
            </a:r>
            <a:endParaRPr lang="en-US" sz="2400" dirty="0"/>
          </a:p>
          <a:p>
            <a:pPr marL="251460" indent="-342900">
              <a:buFont typeface="Wingdings" panose="05000000000000000000" pitchFamily="2" charset="2"/>
              <a:buChar char="§"/>
            </a:pPr>
            <a:r>
              <a:rPr lang="en-US" sz="2800" dirty="0"/>
              <a:t>How to does your campus communicate about upcoming </a:t>
            </a:r>
            <a:r>
              <a:rPr lang="en-US" sz="2800" dirty="0" smtClean="0"/>
              <a:t>registration?</a:t>
            </a:r>
          </a:p>
          <a:p>
            <a:pPr marL="25146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Do </a:t>
            </a:r>
            <a:r>
              <a:rPr lang="en-US" sz="2400" dirty="0"/>
              <a:t>you send specific communication about the date/time their registration opens? </a:t>
            </a:r>
            <a:endParaRPr lang="en-US" sz="2400" dirty="0" smtClean="0"/>
          </a:p>
          <a:p>
            <a:pPr marL="25146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Do you have a registration event that includes financial aid, registrar, business office, advisors/faculty to help students with holds and registration?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26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4655"/>
            <a:ext cx="12192000" cy="6280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80" name="Picture 12" descr="Meme Creator - Funny Let the Hunger Games Begin And may the odds be ever in your  favor Meme Generator at MemeCreator.org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865" y="380451"/>
            <a:ext cx="7681480" cy="583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8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4662</TotalTime>
  <Words>669</Words>
  <Application>Microsoft Office PowerPoint</Application>
  <PresentationFormat>Widescreen</PresentationFormat>
  <Paragraphs>73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Calibri Light</vt:lpstr>
      <vt:lpstr>Wingdings</vt:lpstr>
      <vt:lpstr>Retrospect</vt:lpstr>
      <vt:lpstr>My path</vt:lpstr>
      <vt:lpstr>PowerPoint Presentation</vt:lpstr>
      <vt:lpstr>Future of Higher Education </vt:lpstr>
      <vt:lpstr>PowerPoint Presentation</vt:lpstr>
      <vt:lpstr>High School Graduates Looming Enrollment Crisis – The Chronical of Higher Education </vt:lpstr>
      <vt:lpstr>PowerPoint Presentation</vt:lpstr>
      <vt:lpstr>PowerPoint Presentation</vt:lpstr>
      <vt:lpstr>North Dakota</vt:lpstr>
      <vt:lpstr>PowerPoint Presentation</vt:lpstr>
      <vt:lpstr>Adult Learners</vt:lpstr>
      <vt:lpstr>Enrollment Management</vt:lpstr>
      <vt:lpstr>Distance From Campus (Ruffalo Noel Levitz)</vt:lpstr>
      <vt:lpstr>Importance of Student Financial Aid</vt:lpstr>
      <vt:lpstr>College Financing </vt:lpstr>
      <vt:lpstr>PowerPoint Presentation</vt:lpstr>
      <vt:lpstr>FAFSA Filing Rates</vt:lpstr>
      <vt:lpstr>Student Categories – FAFSA Filing Rates</vt:lpstr>
      <vt:lpstr>Haves and Have Nots</vt:lpstr>
      <vt:lpstr>Returning Student Efforts</vt:lpstr>
      <vt:lpstr>Retention</vt:lpstr>
      <vt:lpstr>PowerPoint Presentation</vt:lpstr>
      <vt:lpstr>Retention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Kilgore, Janelle</dc:creator>
  <cp:lastModifiedBy>Kilgore, Janelle</cp:lastModifiedBy>
  <cp:revision>34</cp:revision>
  <dcterms:created xsi:type="dcterms:W3CDTF">2022-04-04T17:49:13Z</dcterms:created>
  <dcterms:modified xsi:type="dcterms:W3CDTF">2022-04-08T14:13:24Z</dcterms:modified>
</cp:coreProperties>
</file>