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3" r:id="rId1"/>
  </p:sldMasterIdLst>
  <p:handoutMasterIdLst>
    <p:handoutMasterId r:id="rId30"/>
  </p:handoutMasterIdLst>
  <p:sldIdLst>
    <p:sldId id="256" r:id="rId2"/>
    <p:sldId id="304" r:id="rId3"/>
    <p:sldId id="306" r:id="rId4"/>
    <p:sldId id="308" r:id="rId5"/>
    <p:sldId id="307" r:id="rId6"/>
    <p:sldId id="257" r:id="rId7"/>
    <p:sldId id="260" r:id="rId8"/>
    <p:sldId id="271" r:id="rId9"/>
    <p:sldId id="263" r:id="rId10"/>
    <p:sldId id="268" r:id="rId11"/>
    <p:sldId id="276" r:id="rId12"/>
    <p:sldId id="290" r:id="rId13"/>
    <p:sldId id="264" r:id="rId14"/>
    <p:sldId id="287" r:id="rId15"/>
    <p:sldId id="294" r:id="rId16"/>
    <p:sldId id="295" r:id="rId17"/>
    <p:sldId id="297" r:id="rId18"/>
    <p:sldId id="301" r:id="rId19"/>
    <p:sldId id="300" r:id="rId20"/>
    <p:sldId id="296" r:id="rId21"/>
    <p:sldId id="309" r:id="rId22"/>
    <p:sldId id="298" r:id="rId23"/>
    <p:sldId id="299" r:id="rId24"/>
    <p:sldId id="303" r:id="rId25"/>
    <p:sldId id="310" r:id="rId26"/>
    <p:sldId id="302" r:id="rId27"/>
    <p:sldId id="293" r:id="rId28"/>
    <p:sldId id="286" r:id="rId29"/>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9" d="100"/>
          <a:sy n="79" d="100"/>
        </p:scale>
        <p:origin x="32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742"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513" y="1"/>
            <a:ext cx="2982742" cy="466725"/>
          </a:xfrm>
          <a:prstGeom prst="rect">
            <a:avLst/>
          </a:prstGeom>
        </p:spPr>
        <p:txBody>
          <a:bodyPr vert="horz" lIns="91440" tIns="45720" rIns="91440" bIns="45720" rtlCol="0"/>
          <a:lstStyle>
            <a:lvl1pPr algn="r">
              <a:defRPr sz="1200"/>
            </a:lvl1pPr>
          </a:lstStyle>
          <a:p>
            <a:fld id="{AC3BD3B9-F44A-4153-8C6D-3CF2D5ED582A}" type="datetimeFigureOut">
              <a:rPr lang="en-US" smtClean="0"/>
              <a:t>4/20/2022</a:t>
            </a:fld>
            <a:endParaRPr lang="en-US"/>
          </a:p>
        </p:txBody>
      </p:sp>
      <p:sp>
        <p:nvSpPr>
          <p:cNvPr id="4" name="Footer Placeholder 3"/>
          <p:cNvSpPr>
            <a:spLocks noGrp="1"/>
          </p:cNvSpPr>
          <p:nvPr>
            <p:ph type="ftr" sz="quarter" idx="2"/>
          </p:nvPr>
        </p:nvSpPr>
        <p:spPr>
          <a:xfrm>
            <a:off x="1" y="8829676"/>
            <a:ext cx="2982742"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513" y="8829676"/>
            <a:ext cx="2982742" cy="466725"/>
          </a:xfrm>
          <a:prstGeom prst="rect">
            <a:avLst/>
          </a:prstGeom>
        </p:spPr>
        <p:txBody>
          <a:bodyPr vert="horz" lIns="91440" tIns="45720" rIns="91440" bIns="45720" rtlCol="0" anchor="b"/>
          <a:lstStyle>
            <a:lvl1pPr algn="r">
              <a:defRPr sz="1200"/>
            </a:lvl1pPr>
          </a:lstStyle>
          <a:p>
            <a:fld id="{ECB80287-A5CC-4341-805F-93661BD30BA0}" type="slidenum">
              <a:rPr lang="en-US" smtClean="0"/>
              <a:t>‹#›</a:t>
            </a:fld>
            <a:endParaRPr lang="en-US"/>
          </a:p>
        </p:txBody>
      </p:sp>
    </p:spTree>
    <p:extLst>
      <p:ext uri="{BB962C8B-B14F-4D97-AF65-F5344CB8AC3E}">
        <p14:creationId xmlns:p14="http://schemas.microsoft.com/office/powerpoint/2010/main" val="23542099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3254474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627373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1060629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FAC63D-69EC-4FC5-B8A3-EE621D561743}" type="datetimeFigureOut">
              <a:rPr lang="en-US" smtClean="0"/>
              <a:t>4/20/2022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3142152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FAC63D-69EC-4FC5-B8A3-EE621D561743}" type="datetimeFigureOut">
              <a:rPr lang="en-US" smtClean="0"/>
              <a:t>4/20/2022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1157492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FAC63D-69EC-4FC5-B8A3-EE621D561743}" type="datetimeFigureOut">
              <a:rPr lang="en-US" smtClean="0"/>
              <a:t>4/20/2022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613014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AC63D-69EC-4FC5-B8A3-EE621D561743}" type="datetimeFigureOut">
              <a:rPr lang="en-US" smtClean="0"/>
              <a:t>4/20/2022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2609133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FAC63D-69EC-4FC5-B8A3-EE621D561743}" type="datetimeFigureOut">
              <a:rPr lang="en-US" smtClean="0"/>
              <a:t>4/20/2022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3178889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FAC63D-69EC-4FC5-B8A3-EE621D561743}" type="datetimeFigureOut">
              <a:rPr lang="en-US" smtClean="0"/>
              <a:t>4/20/2022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3459192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FAC63D-69EC-4FC5-B8A3-EE621D561743}" type="datetimeFigureOut">
              <a:rPr lang="en-US" smtClean="0"/>
              <a:t>4/20/2022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3432921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336588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3480045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827431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22482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4072264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2467930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FAC63D-69EC-4FC5-B8A3-EE621D561743}"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5606C-28CA-453B-B138-F0709A37BB0D}" type="slidenum">
              <a:rPr lang="en-US" smtClean="0"/>
              <a:t>‹#›</a:t>
            </a:fld>
            <a:endParaRPr lang="en-US"/>
          </a:p>
        </p:txBody>
      </p:sp>
    </p:spTree>
    <p:extLst>
      <p:ext uri="{BB962C8B-B14F-4D97-AF65-F5344CB8AC3E}">
        <p14:creationId xmlns:p14="http://schemas.microsoft.com/office/powerpoint/2010/main" val="181817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7FAC63D-69EC-4FC5-B8A3-EE621D561743}" type="datetimeFigureOut">
              <a:rPr lang="en-US" smtClean="0"/>
              <a:t>4/20/2022</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95606C-28CA-453B-B138-F0709A37BB0D}" type="slidenum">
              <a:rPr lang="en-US" smtClean="0"/>
              <a:t>‹#›</a:t>
            </a:fld>
            <a:endParaRPr lang="en-US"/>
          </a:p>
        </p:txBody>
      </p:sp>
    </p:spTree>
    <p:extLst>
      <p:ext uri="{BB962C8B-B14F-4D97-AF65-F5344CB8AC3E}">
        <p14:creationId xmlns:p14="http://schemas.microsoft.com/office/powerpoint/2010/main" val="3219156773"/>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 id="2147483890"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unk.edu/offices/financial_aid/special-circumstances.ph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nasfaa.org/uploads/documents/Monograph_26.pdf" TargetMode="External"/><Relationship Id="rId2" Type="http://schemas.openxmlformats.org/officeDocument/2006/relationships/hyperlink" Target="https://fsapartners.ed.gov/sites/default/files/2022-2023-Federal-Student-Aid-Handbook/Special-Cases.pdf" TargetMode="External"/><Relationship Id="rId1" Type="http://schemas.openxmlformats.org/officeDocument/2006/relationships/slideLayout" Target="../slideLayouts/slideLayout2.xml"/><Relationship Id="rId5" Type="http://schemas.openxmlformats.org/officeDocument/2006/relationships/hyperlink" Target="https://fsatraining.ed.gov/course/view.php?id=107&amp;section=2" TargetMode="External"/><Relationship Id="rId4" Type="http://schemas.openxmlformats.org/officeDocument/2006/relationships/hyperlink" Target="https://fsapartners.ed.gov/knowledge-center/library/fsa-assessments/2019-03-05/verification"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7700" y="1600200"/>
            <a:ext cx="9004300" cy="1816100"/>
          </a:xfrm>
        </p:spPr>
        <p:txBody>
          <a:bodyPr>
            <a:normAutofit fontScale="90000"/>
          </a:bodyPr>
          <a:lstStyle/>
          <a:p>
            <a:pPr algn="ctr"/>
            <a:r>
              <a:rPr lang="en-US">
                <a:solidFill>
                  <a:srgbClr val="800080"/>
                </a:solidFill>
                <a:effectLst>
                  <a:outerShdw blurRad="38100" dist="38100" dir="2700000" algn="tl">
                    <a:srgbClr val="C0C0C0"/>
                  </a:outerShdw>
                </a:effectLst>
                <a:latin typeface="Verdana" pitchFamily="34" charset="0"/>
                <a:ea typeface="Verdana" pitchFamily="34" charset="0"/>
                <a:cs typeface="Verdana" pitchFamily="34" charset="0"/>
              </a:rPr>
              <a:t>  Addressing Special Circumstances through Professional Judgment</a:t>
            </a:r>
            <a:endParaRPr lang="en-US" dirty="0"/>
          </a:p>
        </p:txBody>
      </p:sp>
      <p:sp>
        <p:nvSpPr>
          <p:cNvPr id="3" name="Subtitle 2"/>
          <p:cNvSpPr>
            <a:spLocks noGrp="1"/>
          </p:cNvSpPr>
          <p:nvPr>
            <p:ph type="subTitle" idx="1"/>
          </p:nvPr>
        </p:nvSpPr>
        <p:spPr>
          <a:xfrm>
            <a:off x="4515377" y="3996267"/>
            <a:ext cx="6987645" cy="2072024"/>
          </a:xfrm>
        </p:spPr>
        <p:txBody>
          <a:bodyPr>
            <a:normAutofit fontScale="92500" lnSpcReduction="20000"/>
          </a:bodyPr>
          <a:lstStyle/>
          <a:p>
            <a:r>
              <a:rPr lang="en-US" sz="2600" b="1"/>
              <a:t>Professional Judgment Panelists</a:t>
            </a:r>
          </a:p>
          <a:p>
            <a:r>
              <a:rPr lang="en-US" sz="2400"/>
              <a:t>Becca Dobry, University of Nebraska Kearney</a:t>
            </a:r>
          </a:p>
          <a:p>
            <a:r>
              <a:rPr lang="en-US" sz="2400"/>
              <a:t>Chris Meek, Dickinson State University</a:t>
            </a:r>
          </a:p>
          <a:p>
            <a:r>
              <a:rPr lang="en-US" sz="2400"/>
              <a:t>Kelsey Walter, Lake Region State College</a:t>
            </a:r>
          </a:p>
          <a:p>
            <a:r>
              <a:rPr lang="en-US" sz="2400"/>
              <a:t>Laurie Weber, Minot State University</a:t>
            </a:r>
            <a:r>
              <a:rPr lang="en-US"/>
              <a:t> </a:t>
            </a:r>
            <a:endParaRPr lang="en-US" dirty="0"/>
          </a:p>
        </p:txBody>
      </p:sp>
    </p:spTree>
    <p:extLst>
      <p:ext uri="{BB962C8B-B14F-4D97-AF65-F5344CB8AC3E}">
        <p14:creationId xmlns:p14="http://schemas.microsoft.com/office/powerpoint/2010/main" val="685228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DE49F35F-7683-4CBB-B873-59E2BE514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924" y="1047750"/>
            <a:ext cx="6353563" cy="5242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942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E15C110E-97CB-4854-9C48-D97975562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0" y="1047750"/>
            <a:ext cx="5276850" cy="527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818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e the source image">
            <a:extLst>
              <a:ext uri="{FF2B5EF4-FFF2-40B4-BE49-F238E27FC236}">
                <a16:creationId xmlns:a16="http://schemas.microsoft.com/office/drawing/2014/main" id="{FEC26FA6-4A9C-41A2-B2D4-32E27BA959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429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F0433A4A-0092-48FC-9D9B-D5FCCE95F0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613" y="642938"/>
            <a:ext cx="6200775" cy="557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711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2422602" y="1973765"/>
            <a:ext cx="8585200" cy="3695700"/>
          </a:xfrm>
          <a:prstGeom prst="rect">
            <a:avLst/>
          </a:prstGeom>
          <a:noFill/>
          <a:ln/>
        </p:spPr>
        <p:txBody>
          <a:bodyPr vert="horz" lIns="90488" tIns="44450" rIns="90488" bIns="4445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indent="-347663">
              <a:spcBef>
                <a:spcPts val="1800"/>
              </a:spcBef>
            </a:pPr>
            <a:r>
              <a:rPr lang="en-US" dirty="0"/>
              <a:t>Define professional judgment (PJ) and discuss its significance</a:t>
            </a:r>
          </a:p>
          <a:p>
            <a:pPr marL="347663" indent="-347663">
              <a:spcBef>
                <a:spcPts val="1800"/>
              </a:spcBef>
            </a:pPr>
            <a:r>
              <a:rPr lang="en-US" dirty="0"/>
              <a:t>Review current statute and some areas where PJ may be exercised</a:t>
            </a:r>
            <a:endParaRPr lang="en-US" strike="sngStrike" dirty="0"/>
          </a:p>
          <a:p>
            <a:pPr marL="347663" indent="-347663">
              <a:spcBef>
                <a:spcPts val="1800"/>
              </a:spcBef>
            </a:pPr>
            <a:r>
              <a:rPr lang="en-US" dirty="0"/>
              <a:t>Examples for group discussion</a:t>
            </a:r>
          </a:p>
        </p:txBody>
      </p:sp>
      <p:sp>
        <p:nvSpPr>
          <p:cNvPr id="5" name="Title 3"/>
          <p:cNvSpPr txBox="1">
            <a:spLocks/>
          </p:cNvSpPr>
          <p:nvPr/>
        </p:nvSpPr>
        <p:spPr>
          <a:xfrm>
            <a:off x="4419600" y="495300"/>
            <a:ext cx="59944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Session Goals</a:t>
            </a:r>
          </a:p>
        </p:txBody>
      </p:sp>
    </p:spTree>
    <p:extLst>
      <p:ext uri="{BB962C8B-B14F-4D97-AF65-F5344CB8AC3E}">
        <p14:creationId xmlns:p14="http://schemas.microsoft.com/office/powerpoint/2010/main" val="1428866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 Section 479A</a:t>
            </a:r>
          </a:p>
        </p:txBody>
      </p:sp>
      <p:sp>
        <p:nvSpPr>
          <p:cNvPr id="3" name="Content Placeholder 2"/>
          <p:cNvSpPr>
            <a:spLocks noGrp="1"/>
          </p:cNvSpPr>
          <p:nvPr>
            <p:ph idx="1"/>
          </p:nvPr>
        </p:nvSpPr>
        <p:spPr>
          <a:xfrm>
            <a:off x="2413000" y="2438399"/>
            <a:ext cx="8293100" cy="2523069"/>
          </a:xfrm>
        </p:spPr>
        <p:txBody>
          <a:bodyPr>
            <a:normAutofit fontScale="55000" lnSpcReduction="20000"/>
          </a:bodyPr>
          <a:lstStyle/>
          <a:p>
            <a:pPr marL="0" indent="0">
              <a:buNone/>
            </a:pPr>
            <a:r>
              <a:rPr lang="en-US" sz="5900" dirty="0">
                <a:solidFill>
                  <a:schemeClr val="tx1"/>
                </a:solidFill>
              </a:rPr>
              <a:t>Section 479A of the Higher Education Act</a:t>
            </a:r>
            <a:r>
              <a:rPr lang="en-US" sz="5900" dirty="0">
                <a:solidFill>
                  <a:srgbClr val="FF0000"/>
                </a:solidFill>
              </a:rPr>
              <a:t> </a:t>
            </a:r>
            <a:r>
              <a:rPr lang="en-US" sz="5900" dirty="0"/>
              <a:t>of 1965 establishes the authority for the financial aid administrator (FAA) to exercise discretion in a number</a:t>
            </a:r>
            <a:r>
              <a:rPr lang="en-US" sz="5900" dirty="0">
                <a:solidFill>
                  <a:schemeClr val="tx1"/>
                </a:solidFill>
              </a:rPr>
              <a:t> of areas when an applicant has special or unusual circumstances.</a:t>
            </a:r>
            <a:endParaRPr lang="en-US" sz="5900" dirty="0"/>
          </a:p>
          <a:p>
            <a:pPr marL="0" indent="0">
              <a:buNone/>
            </a:pPr>
            <a:endParaRPr lang="en-US" dirty="0"/>
          </a:p>
        </p:txBody>
      </p:sp>
    </p:spTree>
    <p:extLst>
      <p:ext uri="{BB962C8B-B14F-4D97-AF65-F5344CB8AC3E}">
        <p14:creationId xmlns:p14="http://schemas.microsoft.com/office/powerpoint/2010/main" val="3080902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Professional Judgment</a:t>
            </a:r>
            <a:br>
              <a:rPr lang="en-US" dirty="0"/>
            </a:br>
            <a:endParaRPr lang="en-US" dirty="0"/>
          </a:p>
        </p:txBody>
      </p:sp>
      <p:sp>
        <p:nvSpPr>
          <p:cNvPr id="3" name="Content Placeholder 2"/>
          <p:cNvSpPr>
            <a:spLocks noGrp="1"/>
          </p:cNvSpPr>
          <p:nvPr>
            <p:ph idx="1"/>
          </p:nvPr>
        </p:nvSpPr>
        <p:spPr>
          <a:xfrm>
            <a:off x="2476500" y="2794000"/>
            <a:ext cx="8178800" cy="1845734"/>
          </a:xfrm>
        </p:spPr>
        <p:txBody>
          <a:bodyPr>
            <a:noAutofit/>
          </a:bodyPr>
          <a:lstStyle/>
          <a:p>
            <a:pPr marL="0" indent="0">
              <a:buNone/>
            </a:pPr>
            <a:endParaRPr lang="en-US" sz="3200" dirty="0"/>
          </a:p>
          <a:p>
            <a:pPr marL="0" indent="0">
              <a:buNone/>
            </a:pPr>
            <a:r>
              <a:rPr lang="en-US" sz="3200" dirty="0"/>
              <a:t>PJ is the discretion granted to financial aid administrators by law to </a:t>
            </a:r>
            <a:r>
              <a:rPr lang="en-US" sz="3200" b="1" dirty="0"/>
              <a:t>override dependency status and make adjustments to need analysis</a:t>
            </a:r>
            <a:r>
              <a:rPr lang="en-US" sz="3200" dirty="0"/>
              <a:t>, including data elements used to calculate the expected family contribution (EFC) and costs within the cost of attendance (COA) components</a:t>
            </a:r>
            <a:r>
              <a:rPr lang="en-US" sz="2800" dirty="0"/>
              <a:t>.   </a:t>
            </a:r>
            <a:endParaRPr lang="en-US" sz="2800" strike="sngStrike" dirty="0">
              <a:solidFill>
                <a:srgbClr val="FF0000"/>
              </a:solidFill>
            </a:endParaRPr>
          </a:p>
          <a:p>
            <a:endParaRPr lang="en-US" sz="2800" dirty="0"/>
          </a:p>
        </p:txBody>
      </p:sp>
    </p:spTree>
    <p:extLst>
      <p:ext uri="{BB962C8B-B14F-4D97-AF65-F5344CB8AC3E}">
        <p14:creationId xmlns:p14="http://schemas.microsoft.com/office/powerpoint/2010/main" val="309747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Principles of Professional Judgment</a:t>
            </a:r>
          </a:p>
        </p:txBody>
      </p:sp>
      <p:sp>
        <p:nvSpPr>
          <p:cNvPr id="3" name="Content Placeholder 2"/>
          <p:cNvSpPr>
            <a:spLocks noGrp="1"/>
          </p:cNvSpPr>
          <p:nvPr>
            <p:ph idx="1"/>
          </p:nvPr>
        </p:nvSpPr>
        <p:spPr>
          <a:xfrm>
            <a:off x="1484310" y="2438399"/>
            <a:ext cx="10018714" cy="3593433"/>
          </a:xfrm>
        </p:spPr>
        <p:txBody>
          <a:bodyPr>
            <a:normAutofit fontScale="85000" lnSpcReduction="20000"/>
          </a:bodyPr>
          <a:lstStyle/>
          <a:p>
            <a:pPr>
              <a:spcBef>
                <a:spcPts val="1500"/>
              </a:spcBef>
            </a:pPr>
            <a:r>
              <a:rPr lang="en-US" sz="3400" dirty="0"/>
              <a:t>All PJ decisions must be made on an individual, case-by-case basis</a:t>
            </a:r>
          </a:p>
          <a:p>
            <a:pPr>
              <a:spcBef>
                <a:spcPts val="1500"/>
              </a:spcBef>
            </a:pPr>
            <a:r>
              <a:rPr lang="en-US" sz="3400" dirty="0"/>
              <a:t>PJ</a:t>
            </a:r>
            <a:r>
              <a:rPr lang="en-US" sz="3400" dirty="0">
                <a:solidFill>
                  <a:srgbClr val="FF0000"/>
                </a:solidFill>
              </a:rPr>
              <a:t> </a:t>
            </a:r>
            <a:r>
              <a:rPr lang="en-US" sz="3400" dirty="0"/>
              <a:t>policies and procedures should be in writing</a:t>
            </a:r>
          </a:p>
          <a:p>
            <a:pPr>
              <a:spcBef>
                <a:spcPts val="1500"/>
              </a:spcBef>
            </a:pPr>
            <a:r>
              <a:rPr lang="en-US" sz="3400" dirty="0"/>
              <a:t>PJ</a:t>
            </a:r>
            <a:r>
              <a:rPr lang="en-US" sz="3400" dirty="0">
                <a:solidFill>
                  <a:srgbClr val="FF0000"/>
                </a:solidFill>
              </a:rPr>
              <a:t> </a:t>
            </a:r>
            <a:r>
              <a:rPr lang="en-US" sz="3400" dirty="0"/>
              <a:t>policies and procedures should provide a framework and guidelines for identifying circumstances that may trigger a PJ review</a:t>
            </a:r>
          </a:p>
          <a:p>
            <a:pPr>
              <a:spcBef>
                <a:spcPts val="1500"/>
              </a:spcBef>
            </a:pPr>
            <a:r>
              <a:rPr lang="en-US" sz="3400" dirty="0"/>
              <a:t>Documentation is key</a:t>
            </a:r>
          </a:p>
          <a:p>
            <a:endParaRPr lang="en-US" dirty="0"/>
          </a:p>
        </p:txBody>
      </p:sp>
    </p:spTree>
    <p:extLst>
      <p:ext uri="{BB962C8B-B14F-4D97-AF65-F5344CB8AC3E}">
        <p14:creationId xmlns:p14="http://schemas.microsoft.com/office/powerpoint/2010/main" val="358266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Principles of Professional Judgment</a:t>
            </a:r>
          </a:p>
        </p:txBody>
      </p:sp>
      <p:sp>
        <p:nvSpPr>
          <p:cNvPr id="3" name="Content Placeholder 2"/>
          <p:cNvSpPr>
            <a:spLocks noGrp="1"/>
          </p:cNvSpPr>
          <p:nvPr>
            <p:ph idx="1"/>
          </p:nvPr>
        </p:nvSpPr>
        <p:spPr/>
        <p:txBody>
          <a:bodyPr>
            <a:normAutofit fontScale="85000" lnSpcReduction="20000"/>
          </a:bodyPr>
          <a:lstStyle/>
          <a:p>
            <a:pPr marL="0" indent="0">
              <a:spcBef>
                <a:spcPts val="1800"/>
              </a:spcBef>
              <a:buNone/>
            </a:pPr>
            <a:r>
              <a:rPr lang="en-US" sz="2800" dirty="0"/>
              <a:t>The law does not:</a:t>
            </a:r>
          </a:p>
          <a:p>
            <a:pPr lvl="0">
              <a:spcBef>
                <a:spcPts val="2100"/>
              </a:spcBef>
            </a:pPr>
            <a:r>
              <a:rPr lang="en-US" sz="2800" dirty="0"/>
              <a:t>Require you to apply PJ when you encounter special circumstances;</a:t>
            </a:r>
          </a:p>
          <a:p>
            <a:pPr lvl="1">
              <a:spcBef>
                <a:spcPts val="2100"/>
              </a:spcBef>
            </a:pPr>
            <a:r>
              <a:rPr lang="en-US" sz="2400" dirty="0"/>
              <a:t>However, recent DCL has “encouraged” use of PJ (See Gen-21-2)</a:t>
            </a:r>
          </a:p>
          <a:p>
            <a:pPr lvl="0">
              <a:spcBef>
                <a:spcPts val="2100"/>
              </a:spcBef>
            </a:pPr>
            <a:r>
              <a:rPr lang="en-US" sz="2800" dirty="0"/>
              <a:t>Restrict your authority to exercise PJ in just those situations; or</a:t>
            </a:r>
          </a:p>
          <a:p>
            <a:pPr>
              <a:spcBef>
                <a:spcPts val="2100"/>
              </a:spcBef>
            </a:pPr>
            <a:r>
              <a:rPr lang="en-US" sz="2800" dirty="0"/>
              <a:t>Permit you to make across-the-board adjustments</a:t>
            </a:r>
          </a:p>
          <a:p>
            <a:endParaRPr lang="en-US" dirty="0"/>
          </a:p>
        </p:txBody>
      </p:sp>
    </p:spTree>
    <p:extLst>
      <p:ext uri="{BB962C8B-B14F-4D97-AF65-F5344CB8AC3E}">
        <p14:creationId xmlns:p14="http://schemas.microsoft.com/office/powerpoint/2010/main" val="3577926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9882189" cy="1219200"/>
          </a:xfrm>
        </p:spPr>
        <p:txBody>
          <a:bodyPr/>
          <a:lstStyle/>
          <a:p>
            <a:r>
              <a:rPr lang="en-US" dirty="0"/>
              <a:t>Decision-Making Questions for PJ’s Include: </a:t>
            </a:r>
          </a:p>
        </p:txBody>
      </p:sp>
      <p:sp>
        <p:nvSpPr>
          <p:cNvPr id="3" name="Content Placeholder 2"/>
          <p:cNvSpPr>
            <a:spLocks noGrp="1"/>
          </p:cNvSpPr>
          <p:nvPr>
            <p:ph idx="1"/>
          </p:nvPr>
        </p:nvSpPr>
        <p:spPr>
          <a:xfrm>
            <a:off x="1727199" y="2070100"/>
            <a:ext cx="9639301" cy="4673600"/>
          </a:xfrm>
        </p:spPr>
        <p:txBody>
          <a:bodyPr>
            <a:normAutofit fontScale="92500" lnSpcReduction="20000"/>
          </a:bodyPr>
          <a:lstStyle/>
          <a:p>
            <a:pPr marL="0" indent="0">
              <a:lnSpc>
                <a:spcPct val="95000"/>
              </a:lnSpc>
              <a:spcBef>
                <a:spcPct val="40000"/>
              </a:spcBef>
              <a:tabLst>
                <a:tab pos="347663" algn="l"/>
              </a:tabLst>
            </a:pPr>
            <a:r>
              <a:rPr lang="en-US" sz="2800" dirty="0"/>
              <a:t>	What constitutes special circumstances?</a:t>
            </a:r>
          </a:p>
          <a:p>
            <a:pPr marL="0" indent="0">
              <a:lnSpc>
                <a:spcPct val="95000"/>
              </a:lnSpc>
              <a:spcBef>
                <a:spcPct val="40000"/>
              </a:spcBef>
              <a:tabLst>
                <a:tab pos="347663" algn="l"/>
              </a:tabLst>
            </a:pPr>
            <a:r>
              <a:rPr lang="en-US" sz="2800" dirty="0"/>
              <a:t>	Is the student and/or family actually experiencing special </a:t>
            </a:r>
          </a:p>
          <a:p>
            <a:pPr marL="0" indent="0">
              <a:lnSpc>
                <a:spcPct val="95000"/>
              </a:lnSpc>
              <a:spcBef>
                <a:spcPct val="40000"/>
              </a:spcBef>
              <a:buNone/>
              <a:tabLst>
                <a:tab pos="347663" algn="l"/>
              </a:tabLst>
            </a:pPr>
            <a:r>
              <a:rPr lang="en-US" sz="2800" dirty="0"/>
              <a:t>     circumstances?</a:t>
            </a:r>
          </a:p>
          <a:p>
            <a:pPr marL="0" indent="0">
              <a:lnSpc>
                <a:spcPct val="95000"/>
              </a:lnSpc>
              <a:spcBef>
                <a:spcPct val="40000"/>
              </a:spcBef>
              <a:tabLst>
                <a:tab pos="347663" algn="l"/>
              </a:tabLst>
            </a:pPr>
            <a:r>
              <a:rPr lang="en-US" sz="2800" dirty="0"/>
              <a:t>		What documentation is needed? </a:t>
            </a:r>
          </a:p>
          <a:p>
            <a:pPr marL="0" indent="0">
              <a:lnSpc>
                <a:spcPct val="95000"/>
              </a:lnSpc>
              <a:spcBef>
                <a:spcPct val="40000"/>
              </a:spcBef>
              <a:buNone/>
              <a:tabLst>
                <a:tab pos="347663" algn="l"/>
              </a:tabLst>
            </a:pPr>
            <a:r>
              <a:rPr lang="en-US" sz="2800" dirty="0"/>
              <a:t>        a)  institutional form</a:t>
            </a:r>
          </a:p>
          <a:p>
            <a:pPr marL="0" indent="0">
              <a:lnSpc>
                <a:spcPct val="95000"/>
              </a:lnSpc>
              <a:spcBef>
                <a:spcPct val="40000"/>
              </a:spcBef>
              <a:buNone/>
              <a:tabLst>
                <a:tab pos="347663" algn="l"/>
              </a:tabLst>
            </a:pPr>
            <a:r>
              <a:rPr lang="en-US" sz="2800" dirty="0"/>
              <a:t>				</a:t>
            </a:r>
            <a:r>
              <a:rPr lang="en-US" sz="2800" dirty="0">
                <a:hlinkClick r:id="rId2"/>
              </a:rPr>
              <a:t>U of Nebraska Kearny example</a:t>
            </a:r>
            <a:endParaRPr lang="en-US" sz="2800" dirty="0"/>
          </a:p>
          <a:p>
            <a:pPr marL="0" indent="0">
              <a:lnSpc>
                <a:spcPct val="95000"/>
              </a:lnSpc>
              <a:spcBef>
                <a:spcPct val="40000"/>
              </a:spcBef>
              <a:buNone/>
              <a:tabLst>
                <a:tab pos="347663" algn="l"/>
              </a:tabLst>
            </a:pPr>
            <a:r>
              <a:rPr lang="en-US" sz="2800" dirty="0"/>
              <a:t>        b)  supporting documentation </a:t>
            </a:r>
          </a:p>
          <a:p>
            <a:pPr marL="0" indent="0">
              <a:lnSpc>
                <a:spcPct val="95000"/>
              </a:lnSpc>
              <a:spcBef>
                <a:spcPct val="40000"/>
              </a:spcBef>
              <a:buNone/>
              <a:tabLst>
                <a:tab pos="347663" algn="l"/>
              </a:tabLst>
            </a:pPr>
            <a:r>
              <a:rPr lang="en-US" sz="2800" dirty="0"/>
              <a:t>        c)  secondary review documentation for purposes of an audit</a:t>
            </a:r>
          </a:p>
          <a:p>
            <a:pPr marL="0" indent="0">
              <a:lnSpc>
                <a:spcPct val="95000"/>
              </a:lnSpc>
              <a:spcBef>
                <a:spcPct val="40000"/>
              </a:spcBef>
              <a:buNone/>
              <a:tabLst>
                <a:tab pos="347663" algn="l"/>
              </a:tabLst>
            </a:pPr>
            <a:r>
              <a:rPr lang="en-US" dirty="0"/>
              <a:t> </a:t>
            </a:r>
          </a:p>
        </p:txBody>
      </p:sp>
    </p:spTree>
    <p:extLst>
      <p:ext uri="{BB962C8B-B14F-4D97-AF65-F5344CB8AC3E}">
        <p14:creationId xmlns:p14="http://schemas.microsoft.com/office/powerpoint/2010/main" val="1823082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2" y="266701"/>
            <a:ext cx="9818690" cy="914400"/>
          </a:xfrm>
        </p:spPr>
        <p:txBody>
          <a:bodyPr/>
          <a:lstStyle/>
          <a:p>
            <a:r>
              <a:rPr lang="en-US" dirty="0"/>
              <a:t>Common Areas of Professional Judgment </a:t>
            </a:r>
          </a:p>
        </p:txBody>
      </p:sp>
      <p:sp>
        <p:nvSpPr>
          <p:cNvPr id="3" name="Content Placeholder 2"/>
          <p:cNvSpPr>
            <a:spLocks noGrp="1"/>
          </p:cNvSpPr>
          <p:nvPr>
            <p:ph idx="1"/>
          </p:nvPr>
        </p:nvSpPr>
        <p:spPr>
          <a:xfrm>
            <a:off x="1484311" y="1079500"/>
            <a:ext cx="9818690" cy="5181599"/>
          </a:xfrm>
        </p:spPr>
        <p:txBody>
          <a:bodyPr>
            <a:normAutofit fontScale="92500" lnSpcReduction="20000"/>
          </a:bodyPr>
          <a:lstStyle/>
          <a:p>
            <a:r>
              <a:rPr lang="en-US" dirty="0"/>
              <a:t>Dependency Status</a:t>
            </a:r>
          </a:p>
          <a:p>
            <a:r>
              <a:rPr lang="en-US" dirty="0"/>
              <a:t>Need Analysis</a:t>
            </a:r>
          </a:p>
          <a:p>
            <a:pPr marL="0" indent="0">
              <a:buNone/>
            </a:pPr>
            <a:r>
              <a:rPr lang="en-US" dirty="0"/>
              <a:t>     a)  Loss of Employment</a:t>
            </a:r>
          </a:p>
          <a:p>
            <a:pPr marL="0" indent="0">
              <a:buNone/>
            </a:pPr>
            <a:r>
              <a:rPr lang="en-US" dirty="0"/>
              <a:t>     b)  Divorce of dep student’s parents or </a:t>
            </a:r>
            <a:r>
              <a:rPr lang="en-US" dirty="0" err="1"/>
              <a:t>indep</a:t>
            </a:r>
            <a:r>
              <a:rPr lang="en-US" dirty="0"/>
              <a:t> student</a:t>
            </a:r>
          </a:p>
          <a:p>
            <a:pPr marL="0" indent="0">
              <a:buNone/>
            </a:pPr>
            <a:r>
              <a:rPr lang="en-US" dirty="0"/>
              <a:t>     c)   Death of dep student’s parent or </a:t>
            </a:r>
            <a:r>
              <a:rPr lang="en-US" dirty="0" err="1"/>
              <a:t>indep</a:t>
            </a:r>
            <a:r>
              <a:rPr lang="en-US" dirty="0"/>
              <a:t> student’s spouse</a:t>
            </a:r>
          </a:p>
          <a:p>
            <a:pPr marL="0" indent="0">
              <a:buNone/>
            </a:pPr>
            <a:r>
              <a:rPr lang="en-US" dirty="0"/>
              <a:t>		Must set the PJ flag on ISIR when making PJ adjustments</a:t>
            </a:r>
          </a:p>
          <a:p>
            <a:pPr>
              <a:buFont typeface="Arial" panose="020B0604020202020204" pitchFamily="34" charset="0"/>
              <a:buChar char="•"/>
            </a:pPr>
            <a:r>
              <a:rPr lang="en-US" dirty="0"/>
              <a:t>Cost of Attendance</a:t>
            </a:r>
          </a:p>
          <a:p>
            <a:pPr marL="0" indent="0">
              <a:buNone/>
            </a:pPr>
            <a:r>
              <a:rPr lang="en-US" dirty="0"/>
              <a:t>      a)  Unusual uncovered medical/dental expenses</a:t>
            </a:r>
          </a:p>
          <a:p>
            <a:pPr marL="0" indent="0">
              <a:buNone/>
            </a:pPr>
            <a:r>
              <a:rPr lang="en-US" dirty="0"/>
              <a:t>      b)  Elementary or secondary school tuition for student’s siblings or dependents</a:t>
            </a:r>
          </a:p>
          <a:p>
            <a:pPr marL="0" indent="0">
              <a:buNone/>
            </a:pPr>
            <a:r>
              <a:rPr lang="en-US" dirty="0"/>
              <a:t>      c)  Extraordinary dependent care expenses </a:t>
            </a:r>
          </a:p>
          <a:p>
            <a:r>
              <a:rPr lang="en-US" dirty="0"/>
              <a:t>Denial or Reduction of Federal Direct Student Loan or Direct PLUS</a:t>
            </a:r>
          </a:p>
          <a:p>
            <a:r>
              <a:rPr lang="en-US" dirty="0"/>
              <a:t>Direct Unsub Loan for Dependent Student Without Parental FAFSA Data</a:t>
            </a:r>
          </a:p>
          <a:p>
            <a:endParaRPr lang="en-US" dirty="0"/>
          </a:p>
        </p:txBody>
      </p:sp>
    </p:spTree>
    <p:extLst>
      <p:ext uri="{BB962C8B-B14F-4D97-AF65-F5344CB8AC3E}">
        <p14:creationId xmlns:p14="http://schemas.microsoft.com/office/powerpoint/2010/main" val="3552529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
            <a:ext cx="9513889" cy="1320800"/>
          </a:xfrm>
        </p:spPr>
        <p:txBody>
          <a:bodyPr>
            <a:normAutofit/>
          </a:bodyPr>
          <a:lstStyle/>
          <a:p>
            <a:br>
              <a:rPr lang="en-US" dirty="0"/>
            </a:br>
            <a:r>
              <a:rPr lang="en-US" dirty="0"/>
              <a:t>Dependency Status Adjustments </a:t>
            </a:r>
          </a:p>
        </p:txBody>
      </p:sp>
      <p:sp>
        <p:nvSpPr>
          <p:cNvPr id="3" name="Content Placeholder 2"/>
          <p:cNvSpPr>
            <a:spLocks noGrp="1"/>
          </p:cNvSpPr>
          <p:nvPr>
            <p:ph idx="1"/>
          </p:nvPr>
        </p:nvSpPr>
        <p:spPr>
          <a:xfrm>
            <a:off x="1484311" y="3733799"/>
            <a:ext cx="10018713" cy="3124201"/>
          </a:xfrm>
        </p:spPr>
        <p:txBody>
          <a:bodyPr>
            <a:noAutofit/>
          </a:bodyPr>
          <a:lstStyle/>
          <a:p>
            <a:pPr marL="347663" indent="-347663">
              <a:spcBef>
                <a:spcPct val="55000"/>
              </a:spcBef>
            </a:pPr>
            <a:r>
              <a:rPr lang="en-US" sz="2800" dirty="0"/>
              <a:t>Financial aid administrator has PJ authority and responsibility</a:t>
            </a:r>
          </a:p>
          <a:p>
            <a:pPr marL="347663" indent="-347663">
              <a:spcBef>
                <a:spcPct val="55000"/>
              </a:spcBef>
            </a:pPr>
            <a:r>
              <a:rPr lang="en-US" sz="2800" dirty="0"/>
              <a:t>PJ decisions are made only in response to student’s unusual circumstances</a:t>
            </a:r>
          </a:p>
          <a:p>
            <a:pPr marL="347663" indent="-347663">
              <a:spcBef>
                <a:spcPct val="55000"/>
              </a:spcBef>
            </a:pPr>
            <a:r>
              <a:rPr lang="en-US" sz="2800" dirty="0"/>
              <a:t>Decisions must be based on adequate documentation</a:t>
            </a:r>
          </a:p>
          <a:p>
            <a:pPr marL="347663" indent="-347663">
              <a:spcBef>
                <a:spcPct val="55000"/>
              </a:spcBef>
            </a:pPr>
            <a:r>
              <a:rPr lang="en-US" sz="2800" dirty="0"/>
              <a:t>May only override dependency status from dependent to independent (not vice versa) </a:t>
            </a:r>
          </a:p>
          <a:p>
            <a:pPr marL="347663" indent="-347663">
              <a:spcBef>
                <a:spcPct val="55000"/>
              </a:spcBef>
            </a:pPr>
            <a:r>
              <a:rPr lang="en-US" sz="2800" dirty="0"/>
              <a:t>Determinations of homelessness, unaccompanied youth, etc. are NOT the same as dependency status adjustments</a:t>
            </a:r>
          </a:p>
          <a:p>
            <a:pPr marL="0" indent="0">
              <a:spcBef>
                <a:spcPct val="55000"/>
              </a:spcBef>
              <a:buNone/>
            </a:pPr>
            <a:endParaRPr lang="en-US" sz="2800" dirty="0"/>
          </a:p>
          <a:p>
            <a:pPr marL="0" indent="0">
              <a:spcBef>
                <a:spcPct val="55000"/>
              </a:spcBef>
              <a:buNone/>
            </a:pPr>
            <a:endParaRPr lang="en-US" sz="2800" dirty="0"/>
          </a:p>
          <a:p>
            <a:pPr marL="347663" indent="-347663">
              <a:spcBef>
                <a:spcPct val="55000"/>
              </a:spcBef>
            </a:pPr>
            <a:endParaRPr lang="en-US" sz="2800" dirty="0"/>
          </a:p>
          <a:p>
            <a:endParaRPr lang="en-US" sz="2800" dirty="0"/>
          </a:p>
        </p:txBody>
      </p:sp>
    </p:spTree>
    <p:extLst>
      <p:ext uri="{BB962C8B-B14F-4D97-AF65-F5344CB8AC3E}">
        <p14:creationId xmlns:p14="http://schemas.microsoft.com/office/powerpoint/2010/main" val="2723924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03201"/>
            <a:ext cx="9729789" cy="800100"/>
          </a:xfrm>
        </p:spPr>
        <p:txBody>
          <a:bodyPr>
            <a:normAutofit/>
          </a:bodyPr>
          <a:lstStyle/>
          <a:p>
            <a:r>
              <a:rPr lang="en-US" dirty="0"/>
              <a:t>Case Study 1</a:t>
            </a:r>
          </a:p>
        </p:txBody>
      </p:sp>
      <p:sp>
        <p:nvSpPr>
          <p:cNvPr id="3" name="Content Placeholder 2"/>
          <p:cNvSpPr>
            <a:spLocks noGrp="1"/>
          </p:cNvSpPr>
          <p:nvPr>
            <p:ph idx="1"/>
          </p:nvPr>
        </p:nvSpPr>
        <p:spPr>
          <a:xfrm>
            <a:off x="1484310" y="1358901"/>
            <a:ext cx="10018713" cy="4432300"/>
          </a:xfrm>
        </p:spPr>
        <p:txBody>
          <a:bodyPr>
            <a:normAutofit/>
          </a:bodyPr>
          <a:lstStyle/>
          <a:p>
            <a:pPr marL="0" indent="0">
              <a:buNone/>
            </a:pPr>
            <a:r>
              <a:rPr lang="en-US" sz="2800" dirty="0"/>
              <a:t>Jan’s mother had AGI and income from work of $52,000 in 2020 but lost her job during 2020 due to the pandemic.  She started a new job after a period of unemployment, but her 2021 AGI is $38,000.  At this point, she expects to continue to work at her present job with similar income continuing into 2022.  What would you do?  What would you do if Jan’s mother had become unemployed again in January 2022?</a:t>
            </a:r>
          </a:p>
          <a:p>
            <a:pPr marL="0" indent="0">
              <a:buNone/>
            </a:pPr>
            <a:endParaRPr lang="en-US" dirty="0"/>
          </a:p>
        </p:txBody>
      </p:sp>
    </p:spTree>
    <p:extLst>
      <p:ext uri="{BB962C8B-B14F-4D97-AF65-F5344CB8AC3E}">
        <p14:creationId xmlns:p14="http://schemas.microsoft.com/office/powerpoint/2010/main" val="4197907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2</a:t>
            </a:r>
            <a:br>
              <a:rPr lang="en-US" dirty="0"/>
            </a:br>
            <a:endParaRPr lang="en-US" dirty="0"/>
          </a:p>
        </p:txBody>
      </p:sp>
      <p:sp>
        <p:nvSpPr>
          <p:cNvPr id="3" name="Content Placeholder 2"/>
          <p:cNvSpPr>
            <a:spLocks noGrp="1"/>
          </p:cNvSpPr>
          <p:nvPr>
            <p:ph idx="1"/>
          </p:nvPr>
        </p:nvSpPr>
        <p:spPr>
          <a:xfrm>
            <a:off x="1484310" y="2666999"/>
            <a:ext cx="10018714" cy="3477127"/>
          </a:xfrm>
        </p:spPr>
        <p:txBody>
          <a:bodyPr>
            <a:noAutofit/>
          </a:bodyPr>
          <a:lstStyle/>
          <a:p>
            <a:pPr marL="0" indent="0">
              <a:buNone/>
            </a:pPr>
            <a:r>
              <a:rPr lang="en-US" sz="2800" dirty="0"/>
              <a:t>Emily is an incoming freshman at Private U. Private U is a small Christian college. Emily is the oldest of 6 children. Her family is eager for her to continue her faith formation while working towards a teaching degree at Private U. However, her family is nervous about assisting Emily with her college costs as her five younger siblings are currently enrolled in private Christian primary and secondary schools. Emily’s mother reaches out to Private U’s Financial Aid Office to discuss their financial situation and to see what options are available to assist Emily. What would you do?</a:t>
            </a:r>
          </a:p>
          <a:p>
            <a:endParaRPr lang="en-US" sz="2000" dirty="0"/>
          </a:p>
        </p:txBody>
      </p:sp>
    </p:spTree>
    <p:extLst>
      <p:ext uri="{BB962C8B-B14F-4D97-AF65-F5344CB8AC3E}">
        <p14:creationId xmlns:p14="http://schemas.microsoft.com/office/powerpoint/2010/main" val="80906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3</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3000" dirty="0"/>
              <a:t>Our student, Alan, is seeking additional financial aid because he feels his medical expenses are excessive and creating hardship for his family.  In 2020, Alan had $3550 in medical expenses that were paid out of pocket.  He is married, has two children, and is the only member of his household in college, so his IPA is $41,420.   The IPA calculation indicates that 11% of the IPA is intended for medical expenses.  $41,420 X 11% = $4556.  What would you do?  What would you do if Alan’s medical expenses were $6000?</a:t>
            </a:r>
          </a:p>
          <a:p>
            <a:endParaRPr lang="en-US" dirty="0"/>
          </a:p>
        </p:txBody>
      </p:sp>
    </p:spTree>
    <p:extLst>
      <p:ext uri="{BB962C8B-B14F-4D97-AF65-F5344CB8AC3E}">
        <p14:creationId xmlns:p14="http://schemas.microsoft.com/office/powerpoint/2010/main" val="3252148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4</a:t>
            </a:r>
            <a:br>
              <a:rPr lang="en-US" dirty="0"/>
            </a:br>
            <a:endParaRPr lang="en-US" dirty="0"/>
          </a:p>
        </p:txBody>
      </p:sp>
      <p:sp>
        <p:nvSpPr>
          <p:cNvPr id="3" name="Content Placeholder 2"/>
          <p:cNvSpPr>
            <a:spLocks noGrp="1"/>
          </p:cNvSpPr>
          <p:nvPr>
            <p:ph idx="1"/>
          </p:nvPr>
        </p:nvSpPr>
        <p:spPr/>
        <p:txBody>
          <a:bodyPr>
            <a:noAutofit/>
          </a:bodyPr>
          <a:lstStyle/>
          <a:p>
            <a:pPr marL="0" indent="0">
              <a:buNone/>
            </a:pPr>
            <a:r>
              <a:rPr lang="en-US" sz="2800" dirty="0"/>
              <a:t>Abby grew up on a farm in rural North Dakota where her parents raise cattle.  She’s starting her Freshman year this fall at the community college studying Agriculture Technology.  From year-to-year the family’s income can vary greatly based on the yield from their cattle.  In 2020, her family had a great year on farm with good profits.  But, this past year was a particularly brutal winter on the plains.  Abby’s family lost half of their cattle herd in the great blizzard of 2021.  She asks the financial aid office if they can use her family’s 2021 income instead of 2020, since they expect it to take a few years for their cattle herd to replenish.  What do you do?</a:t>
            </a:r>
          </a:p>
        </p:txBody>
      </p:sp>
    </p:spTree>
    <p:extLst>
      <p:ext uri="{BB962C8B-B14F-4D97-AF65-F5344CB8AC3E}">
        <p14:creationId xmlns:p14="http://schemas.microsoft.com/office/powerpoint/2010/main" val="1931405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Case Study 5</a:t>
            </a:r>
            <a:br>
              <a:rPr lang="en-US" dirty="0"/>
            </a:br>
            <a:br>
              <a:rPr lang="en-US" dirty="0"/>
            </a:br>
            <a:endParaRPr lang="en-US" dirty="0"/>
          </a:p>
        </p:txBody>
      </p:sp>
      <p:sp>
        <p:nvSpPr>
          <p:cNvPr id="3" name="Content Placeholder 2"/>
          <p:cNvSpPr>
            <a:spLocks noGrp="1"/>
          </p:cNvSpPr>
          <p:nvPr>
            <p:ph idx="1"/>
          </p:nvPr>
        </p:nvSpPr>
        <p:spPr>
          <a:xfrm>
            <a:off x="1484311" y="1668379"/>
            <a:ext cx="10418932" cy="5358063"/>
          </a:xfrm>
        </p:spPr>
        <p:txBody>
          <a:bodyPr>
            <a:normAutofit/>
          </a:bodyPr>
          <a:lstStyle/>
          <a:p>
            <a:pPr marL="0" indent="0">
              <a:buNone/>
            </a:pPr>
            <a:r>
              <a:rPr lang="en-US" sz="2800" dirty="0"/>
              <a:t>Ahmed is a 2</a:t>
            </a:r>
            <a:r>
              <a:rPr lang="en-US" sz="2800" baseline="30000" dirty="0"/>
              <a:t>nd</a:t>
            </a:r>
            <a:r>
              <a:rPr lang="en-US" sz="2800" dirty="0"/>
              <a:t> year student who does not meet any of the typical conditions to be considered independent.  His parents are refusing to complete the FAFSA and are willing to sign a statement indicating that they have ceased providing financial support to the student.  Ahmed wishes to be considered eligible for the Unsub Loan Only option.  He has mentioned that his parents are still providing his health insurance because it doesn’t cost them anything extra to keep him on their group family insurance plan but they don’t provide any other financial support.  His parents did provide their information on his FAFSA for his first year of college and he qualified for loans only that year.  What do you do?</a:t>
            </a:r>
          </a:p>
        </p:txBody>
      </p:sp>
    </p:spTree>
    <p:extLst>
      <p:ext uri="{BB962C8B-B14F-4D97-AF65-F5344CB8AC3E}">
        <p14:creationId xmlns:p14="http://schemas.microsoft.com/office/powerpoint/2010/main" val="1847413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6</a:t>
            </a:r>
          </a:p>
        </p:txBody>
      </p:sp>
      <p:sp>
        <p:nvSpPr>
          <p:cNvPr id="3" name="Content Placeholder 2"/>
          <p:cNvSpPr>
            <a:spLocks noGrp="1"/>
          </p:cNvSpPr>
          <p:nvPr>
            <p:ph idx="1"/>
          </p:nvPr>
        </p:nvSpPr>
        <p:spPr/>
        <p:txBody>
          <a:bodyPr>
            <a:normAutofit fontScale="92500"/>
          </a:bodyPr>
          <a:lstStyle/>
          <a:p>
            <a:pPr marL="0" indent="0">
              <a:buNone/>
            </a:pPr>
            <a:r>
              <a:rPr lang="en-US" sz="3600" dirty="0"/>
              <a:t>Ivan’s a dependent student.  His parents are seeking your help because they can no longer afford to help him with college expenses.  His parents have provided an extensive breakdown of all their expenses, which include payments for recently purchases new boat, camper, and lake cabin.  What would you do?</a:t>
            </a:r>
          </a:p>
        </p:txBody>
      </p:sp>
    </p:spTree>
    <p:extLst>
      <p:ext uri="{BB962C8B-B14F-4D97-AF65-F5344CB8AC3E}">
        <p14:creationId xmlns:p14="http://schemas.microsoft.com/office/powerpoint/2010/main" val="464503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7</a:t>
            </a:r>
            <a:br>
              <a:rPr lang="en-US" dirty="0"/>
            </a:br>
            <a:endParaRPr lang="en-US" dirty="0"/>
          </a:p>
        </p:txBody>
      </p:sp>
      <p:sp>
        <p:nvSpPr>
          <p:cNvPr id="3" name="Content Placeholder 2"/>
          <p:cNvSpPr>
            <a:spLocks noGrp="1"/>
          </p:cNvSpPr>
          <p:nvPr>
            <p:ph idx="1"/>
          </p:nvPr>
        </p:nvSpPr>
        <p:spPr>
          <a:xfrm>
            <a:off x="1484310" y="2069433"/>
            <a:ext cx="9905585" cy="3721768"/>
          </a:xfrm>
        </p:spPr>
        <p:txBody>
          <a:bodyPr>
            <a:normAutofit lnSpcReduction="10000"/>
          </a:bodyPr>
          <a:lstStyle/>
          <a:p>
            <a:pPr marL="0" indent="0">
              <a:buNone/>
            </a:pPr>
            <a:r>
              <a:rPr lang="en-US" sz="3000" dirty="0"/>
              <a:t>Sarah is a third year student. Her parents made the painful decision to divorce and have been maintaining separate residences since April 2021. Her parent’s divorce will be finalized in summer 2022. When Sarah and her mother completed her FAFSA in October of 2020 her parents were married. Now that her parents are no longer together, she’s wondering if there are any options to help her and reaches out to her school’s financial aid office. What would you do?</a:t>
            </a:r>
          </a:p>
          <a:p>
            <a:endParaRPr lang="en-US" dirty="0"/>
          </a:p>
        </p:txBody>
      </p:sp>
    </p:spTree>
    <p:extLst>
      <p:ext uri="{BB962C8B-B14F-4D97-AF65-F5344CB8AC3E}">
        <p14:creationId xmlns:p14="http://schemas.microsoft.com/office/powerpoint/2010/main" val="357890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9B7D9-2294-4566-9D7D-E264DFE4C55B}"/>
              </a:ext>
            </a:extLst>
          </p:cNvPr>
          <p:cNvSpPr>
            <a:spLocks noGrp="1"/>
          </p:cNvSpPr>
          <p:nvPr>
            <p:ph type="title"/>
          </p:nvPr>
        </p:nvSpPr>
        <p:spPr/>
        <p:txBody>
          <a:bodyPr/>
          <a:lstStyle/>
          <a:p>
            <a:r>
              <a:rPr lang="en-US" dirty="0"/>
              <a:t>Case Study 8</a:t>
            </a:r>
          </a:p>
        </p:txBody>
      </p:sp>
      <p:sp>
        <p:nvSpPr>
          <p:cNvPr id="3" name="Content Placeholder 2">
            <a:extLst>
              <a:ext uri="{FF2B5EF4-FFF2-40B4-BE49-F238E27FC236}">
                <a16:creationId xmlns:a16="http://schemas.microsoft.com/office/drawing/2014/main" id="{92E4C233-5E63-4A21-9EA8-04BD916E3664}"/>
              </a:ext>
            </a:extLst>
          </p:cNvPr>
          <p:cNvSpPr>
            <a:spLocks noGrp="1"/>
          </p:cNvSpPr>
          <p:nvPr>
            <p:ph idx="1"/>
          </p:nvPr>
        </p:nvSpPr>
        <p:spPr/>
        <p:txBody>
          <a:bodyPr/>
          <a:lstStyle/>
          <a:p>
            <a:pPr marL="0" indent="0">
              <a:buNone/>
            </a:pPr>
            <a:r>
              <a:rPr lang="en-US" sz="2800" dirty="0"/>
              <a:t>Independent student Tanner (single, no children) has experienced a loss of income which is impacting his household budget significantly.  His AGI in 2020 was $100,000 but dropped to $80,000 in 2021.  What would you do?</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6967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Case Study 9</a:t>
            </a:r>
            <a:br>
              <a:rPr lang="en-US" dirty="0"/>
            </a:br>
            <a:br>
              <a:rPr lang="en-US" dirty="0"/>
            </a:br>
            <a:endParaRPr lang="en-US" dirty="0"/>
          </a:p>
        </p:txBody>
      </p:sp>
      <p:sp>
        <p:nvSpPr>
          <p:cNvPr id="3" name="Content Placeholder 2"/>
          <p:cNvSpPr>
            <a:spLocks noGrp="1"/>
          </p:cNvSpPr>
          <p:nvPr>
            <p:ph idx="1"/>
          </p:nvPr>
        </p:nvSpPr>
        <p:spPr>
          <a:xfrm>
            <a:off x="1484310" y="1860884"/>
            <a:ext cx="10018714" cy="4219073"/>
          </a:xfrm>
        </p:spPr>
        <p:txBody>
          <a:bodyPr>
            <a:normAutofit/>
          </a:bodyPr>
          <a:lstStyle/>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rPr>
              <a:t> </a:t>
            </a:r>
          </a:p>
          <a:p>
            <a:pPr marL="0" marR="0" lvl="0" indent="0">
              <a:spcBef>
                <a:spcPts val="0"/>
              </a:spcBef>
              <a:spcAft>
                <a:spcPts val="0"/>
              </a:spcAft>
              <a:buNone/>
            </a:pPr>
            <a:r>
              <a:rPr lang="en-US" sz="3200" dirty="0">
                <a:effectLst/>
                <a:latin typeface="Corbel" panose="020B0503020204020204" pitchFamily="34" charset="0"/>
                <a:ea typeface="Times New Roman" panose="02020603050405020304" pitchFamily="18" charset="0"/>
              </a:rPr>
              <a:t>Jake is a senior in high school living with Bob “dad” who is actually not legally his father. His bio mom was married to Bob but divorced him 2 years ago. Jake then lived with mom but moved back with Bob because mom was abusive and dealing with addiction issues.  Jake moved out and back in with Bob and has been living with him ever since. What would you do?</a:t>
            </a:r>
            <a:endParaRPr lang="en-US" sz="2800" dirty="0"/>
          </a:p>
        </p:txBody>
      </p:sp>
    </p:spTree>
    <p:extLst>
      <p:ext uri="{BB962C8B-B14F-4D97-AF65-F5344CB8AC3E}">
        <p14:creationId xmlns:p14="http://schemas.microsoft.com/office/powerpoint/2010/main" val="2447970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10</a:t>
            </a:r>
          </a:p>
        </p:txBody>
      </p:sp>
      <p:sp>
        <p:nvSpPr>
          <p:cNvPr id="3" name="Content Placeholder 2"/>
          <p:cNvSpPr>
            <a:spLocks noGrp="1"/>
          </p:cNvSpPr>
          <p:nvPr>
            <p:ph idx="1"/>
          </p:nvPr>
        </p:nvSpPr>
        <p:spPr>
          <a:xfrm>
            <a:off x="1484310" y="2005263"/>
            <a:ext cx="10018714" cy="4090737"/>
          </a:xfrm>
        </p:spPr>
        <p:txBody>
          <a:bodyPr>
            <a:noAutofit/>
          </a:bodyPr>
          <a:lstStyle/>
          <a:p>
            <a:pPr marL="0" indent="0">
              <a:buNone/>
            </a:pPr>
            <a:r>
              <a:rPr lang="en-US" sz="3200" dirty="0">
                <a:effectLst/>
                <a:latin typeface="+mj-lt"/>
                <a:ea typeface="Times New Roman" panose="02020603050405020304" pitchFamily="18" charset="0"/>
              </a:rPr>
              <a:t>Ashley </a:t>
            </a:r>
            <a:r>
              <a:rPr lang="en-US" sz="3200" dirty="0">
                <a:latin typeface="+mj-lt"/>
                <a:ea typeface="Times New Roman" panose="02020603050405020304" pitchFamily="18" charset="0"/>
              </a:rPr>
              <a:t>is a senior in high school who grew up living with her grandparents, but they didn’t adopt her or have legal guardianship.  Her biological mother</a:t>
            </a:r>
            <a:r>
              <a:rPr lang="en-US" sz="3200" dirty="0">
                <a:effectLst/>
                <a:latin typeface="+mj-lt"/>
                <a:ea typeface="Times New Roman" panose="02020603050405020304" pitchFamily="18" charset="0"/>
              </a:rPr>
              <a:t> was sent to prison when Ashley was 2, and she never knew her bio dad. </a:t>
            </a:r>
            <a:r>
              <a:rPr lang="en-US" sz="3200" dirty="0">
                <a:latin typeface="+mj-lt"/>
              </a:rPr>
              <a:t>What would you do?</a:t>
            </a:r>
          </a:p>
        </p:txBody>
      </p:sp>
    </p:spTree>
    <p:extLst>
      <p:ext uri="{BB962C8B-B14F-4D97-AF65-F5344CB8AC3E}">
        <p14:creationId xmlns:p14="http://schemas.microsoft.com/office/powerpoint/2010/main" val="335120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4CA4C-5354-4D90-BCAC-A7AEF2B26725}"/>
              </a:ext>
            </a:extLst>
          </p:cNvPr>
          <p:cNvSpPr>
            <a:spLocks noGrp="1"/>
          </p:cNvSpPr>
          <p:nvPr>
            <p:ph type="title"/>
          </p:nvPr>
        </p:nvSpPr>
        <p:spPr/>
        <p:txBody>
          <a:bodyPr/>
          <a:lstStyle/>
          <a:p>
            <a:r>
              <a:rPr lang="en-US" dirty="0"/>
              <a:t>Case Study 11</a:t>
            </a:r>
          </a:p>
        </p:txBody>
      </p:sp>
      <p:sp>
        <p:nvSpPr>
          <p:cNvPr id="3" name="Content Placeholder 2">
            <a:extLst>
              <a:ext uri="{FF2B5EF4-FFF2-40B4-BE49-F238E27FC236}">
                <a16:creationId xmlns:a16="http://schemas.microsoft.com/office/drawing/2014/main" id="{D0D2AD1D-4DF0-4A5B-9127-033841498040}"/>
              </a:ext>
            </a:extLst>
          </p:cNvPr>
          <p:cNvSpPr>
            <a:spLocks noGrp="1"/>
          </p:cNvSpPr>
          <p:nvPr>
            <p:ph idx="1"/>
          </p:nvPr>
        </p:nvSpPr>
        <p:spPr/>
        <p:txBody>
          <a:bodyPr>
            <a:normAutofit/>
          </a:bodyPr>
          <a:lstStyle/>
          <a:p>
            <a:pPr marL="0" indent="0">
              <a:buNone/>
            </a:pPr>
            <a:r>
              <a:rPr lang="en-US" sz="3200" dirty="0"/>
              <a:t>Jose completed and submitted a FAFSA in spring 2021.  His parents are divorced and he resided with dad throughout high school.  Dad’s info was used on the FAFSA.  In late spring, dad became ill and passed away.  Student has contact with mom, but he hasn’t lived with her in the past and most support came from dad.  What do you do?</a:t>
            </a:r>
          </a:p>
        </p:txBody>
      </p:sp>
    </p:spTree>
    <p:extLst>
      <p:ext uri="{BB962C8B-B14F-4D97-AF65-F5344CB8AC3E}">
        <p14:creationId xmlns:p14="http://schemas.microsoft.com/office/powerpoint/2010/main" val="3220332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8FA7-2218-44B3-914D-D7FC0D16CAB0}"/>
              </a:ext>
            </a:extLst>
          </p:cNvPr>
          <p:cNvSpPr>
            <a:spLocks noGrp="1"/>
          </p:cNvSpPr>
          <p:nvPr>
            <p:ph type="title"/>
          </p:nvPr>
        </p:nvSpPr>
        <p:spPr/>
        <p:txBody>
          <a:bodyPr/>
          <a:lstStyle/>
          <a:p>
            <a:r>
              <a:rPr lang="en-US" dirty="0"/>
              <a:t>Case Study 12</a:t>
            </a:r>
          </a:p>
        </p:txBody>
      </p:sp>
      <p:sp>
        <p:nvSpPr>
          <p:cNvPr id="3" name="Content Placeholder 2">
            <a:extLst>
              <a:ext uri="{FF2B5EF4-FFF2-40B4-BE49-F238E27FC236}">
                <a16:creationId xmlns:a16="http://schemas.microsoft.com/office/drawing/2014/main" id="{FCFC19B8-F5FD-46B0-B815-FDFC6E2B4D9C}"/>
              </a:ext>
            </a:extLst>
          </p:cNvPr>
          <p:cNvSpPr>
            <a:spLocks noGrp="1"/>
          </p:cNvSpPr>
          <p:nvPr>
            <p:ph idx="1"/>
          </p:nvPr>
        </p:nvSpPr>
        <p:spPr/>
        <p:txBody>
          <a:bodyPr>
            <a:normAutofit fontScale="92500" lnSpcReduction="10000"/>
          </a:bodyPr>
          <a:lstStyle/>
          <a:p>
            <a:pPr marL="0" indent="0">
              <a:buNone/>
            </a:pPr>
            <a:r>
              <a:rPr lang="en-US" sz="2800" dirty="0"/>
              <a:t>Harriet is in her third year of her undergraduate program and has not lived with her parents since she graduated from high school.  She has been working and is supporting herself without assistance from her parents, including having health insurance through her own employer.  She can document that she has been paying her own expenses and is “independent” and wants to be considered independent on the FAFSA.  She has regular and typical contact with her parents.  What would you do?</a:t>
            </a:r>
          </a:p>
        </p:txBody>
      </p:sp>
    </p:spTree>
    <p:extLst>
      <p:ext uri="{BB962C8B-B14F-4D97-AF65-F5344CB8AC3E}">
        <p14:creationId xmlns:p14="http://schemas.microsoft.com/office/powerpoint/2010/main" val="810526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Audience Situations?</a:t>
            </a:r>
          </a:p>
        </p:txBody>
      </p:sp>
      <p:sp>
        <p:nvSpPr>
          <p:cNvPr id="3" name="Content Placeholder 2"/>
          <p:cNvSpPr>
            <a:spLocks noGrp="1"/>
          </p:cNvSpPr>
          <p:nvPr>
            <p:ph idx="1"/>
          </p:nvPr>
        </p:nvSpPr>
        <p:spPr/>
        <p:txBody>
          <a:bodyPr>
            <a:normAutofit/>
          </a:bodyPr>
          <a:lstStyle/>
          <a:p>
            <a:r>
              <a:rPr lang="en-US" sz="3600" dirty="0"/>
              <a:t>Tell us about your most challenging PJ situations</a:t>
            </a:r>
          </a:p>
          <a:p>
            <a:endParaRPr lang="en-US" sz="3600" dirty="0"/>
          </a:p>
        </p:txBody>
      </p:sp>
    </p:spTree>
    <p:extLst>
      <p:ext uri="{BB962C8B-B14F-4D97-AF65-F5344CB8AC3E}">
        <p14:creationId xmlns:p14="http://schemas.microsoft.com/office/powerpoint/2010/main" val="3698254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a:xfrm>
            <a:off x="1484310" y="2207941"/>
            <a:ext cx="10018713" cy="3847171"/>
          </a:xfrm>
        </p:spPr>
        <p:txBody>
          <a:bodyPr>
            <a:normAutofit fontScale="85000" lnSpcReduction="20000"/>
          </a:bodyPr>
          <a:lstStyle/>
          <a:p>
            <a:r>
              <a:rPr lang="en-US" dirty="0"/>
              <a:t>Chapter 5 Special Cases from the Application and Verification Guide	</a:t>
            </a:r>
          </a:p>
          <a:p>
            <a:pPr lvl="1"/>
            <a:r>
              <a:rPr lang="en-US" dirty="0">
                <a:hlinkClick r:id="rId2"/>
              </a:rPr>
              <a:t>Special-Cases.pdf (ed.gov)</a:t>
            </a:r>
            <a:endParaRPr lang="en-US" dirty="0"/>
          </a:p>
          <a:p>
            <a:r>
              <a:rPr lang="en-US" dirty="0"/>
              <a:t>NASFAA Monograph 26 Professional Judgment in Eligibility Determination and Need Analysis, July 2020</a:t>
            </a:r>
          </a:p>
          <a:p>
            <a:pPr lvl="1"/>
            <a:r>
              <a:rPr lang="en-US" dirty="0">
                <a:hlinkClick r:id="rId3"/>
              </a:rPr>
              <a:t>Monograph 26: Professional Judgment in Eligibility Determination and Need Analysis (nasfaa.org)</a:t>
            </a:r>
            <a:endParaRPr lang="en-US" dirty="0"/>
          </a:p>
          <a:p>
            <a:r>
              <a:rPr lang="en-US" dirty="0"/>
              <a:t>NASFAA Professional Judgment Self Study Guide</a:t>
            </a:r>
          </a:p>
          <a:p>
            <a:r>
              <a:rPr lang="en-US" dirty="0"/>
              <a:t>FSA Verification Activity 2:  Professional Judgment, Dependency Overrides and Homeless Youth Determinations</a:t>
            </a:r>
          </a:p>
          <a:p>
            <a:pPr lvl="1"/>
            <a:r>
              <a:rPr lang="en-US" dirty="0">
                <a:hlinkClick r:id="rId4"/>
              </a:rPr>
              <a:t>Verification | Knowledge Center</a:t>
            </a:r>
            <a:endParaRPr lang="en-US" dirty="0"/>
          </a:p>
          <a:p>
            <a:r>
              <a:rPr lang="en-US" dirty="0"/>
              <a:t>FSA Professional Judgment Live Webinar  recording March 9, 2022</a:t>
            </a:r>
          </a:p>
          <a:p>
            <a:pPr lvl="1"/>
            <a:r>
              <a:rPr lang="en-US" dirty="0">
                <a:hlinkClick r:id="rId5"/>
              </a:rPr>
              <a:t>Course: Training Videos, Section: Student Eligibility (ed.gov)</a:t>
            </a:r>
            <a:endParaRPr lang="en-US" dirty="0"/>
          </a:p>
          <a:p>
            <a:pPr marL="457200" lvl="1" indent="0">
              <a:buNone/>
            </a:pPr>
            <a:endParaRPr lang="en-US" dirty="0"/>
          </a:p>
          <a:p>
            <a:endParaRPr lang="en-US" dirty="0"/>
          </a:p>
        </p:txBody>
      </p:sp>
    </p:spTree>
    <p:extLst>
      <p:ext uri="{BB962C8B-B14F-4D97-AF65-F5344CB8AC3E}">
        <p14:creationId xmlns:p14="http://schemas.microsoft.com/office/powerpoint/2010/main" val="1301131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74900" y="2455863"/>
            <a:ext cx="8596313" cy="1320800"/>
          </a:xfrm>
        </p:spPr>
        <p:txBody>
          <a:bodyPr/>
          <a:lstStyle/>
          <a:p>
            <a:pPr algn="ctr"/>
            <a:r>
              <a:rPr lang="en-US" dirty="0"/>
              <a:t>Questions??</a:t>
            </a:r>
          </a:p>
        </p:txBody>
      </p:sp>
    </p:spTree>
    <p:extLst>
      <p:ext uri="{BB962C8B-B14F-4D97-AF65-F5344CB8AC3E}">
        <p14:creationId xmlns:p14="http://schemas.microsoft.com/office/powerpoint/2010/main" val="661799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2571</TotalTime>
  <Words>1664</Words>
  <Application>Microsoft Office PowerPoint</Application>
  <PresentationFormat>Widescreen</PresentationFormat>
  <Paragraphs>95</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Corbel</vt:lpstr>
      <vt:lpstr>Verdana</vt:lpstr>
      <vt:lpstr>Parallax</vt:lpstr>
      <vt:lpstr>  Addressing Special Circumstances through Professional Judgment</vt:lpstr>
      <vt:lpstr>PowerPoint Presentation</vt:lpstr>
      <vt:lpstr>PowerPoint Presentation</vt:lpstr>
      <vt:lpstr>PowerPoint Presentation</vt:lpstr>
      <vt:lpstr>PowerPoint Presentation</vt:lpstr>
      <vt:lpstr>PowerPoint Presentation</vt:lpstr>
      <vt:lpstr>HEA Section 479A</vt:lpstr>
      <vt:lpstr>Definition of Professional Judgment </vt:lpstr>
      <vt:lpstr>Principles of Professional Judgment</vt:lpstr>
      <vt:lpstr>Principles of Professional Judgment</vt:lpstr>
      <vt:lpstr>Decision-Making Questions for PJ’s Include: </vt:lpstr>
      <vt:lpstr>Common Areas of Professional Judgment </vt:lpstr>
      <vt:lpstr> Dependency Status Adjustments </vt:lpstr>
      <vt:lpstr>Case Study 1</vt:lpstr>
      <vt:lpstr>Case Study 2 </vt:lpstr>
      <vt:lpstr>Case Study 3 </vt:lpstr>
      <vt:lpstr>Case Study 4 </vt:lpstr>
      <vt:lpstr>Case Study 5  </vt:lpstr>
      <vt:lpstr>Case Study 6</vt:lpstr>
      <vt:lpstr>Case Study 7 </vt:lpstr>
      <vt:lpstr>Case Study 8</vt:lpstr>
      <vt:lpstr>Case Study 9  </vt:lpstr>
      <vt:lpstr>Case Study 10</vt:lpstr>
      <vt:lpstr>Case Study 11</vt:lpstr>
      <vt:lpstr>Case Study 12</vt:lpstr>
      <vt:lpstr>Audience Situations?</vt:lpstr>
      <vt:lpstr>Resources</vt:lpstr>
      <vt:lpstr>Questions??</vt:lpstr>
    </vt:vector>
  </TitlesOfParts>
  <Company>Red Rocks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Crook, Linda</dc:creator>
  <cp:lastModifiedBy>Tangsrud, Crystal</cp:lastModifiedBy>
  <cp:revision>50</cp:revision>
  <cp:lastPrinted>2022-04-06T11:17:30Z</cp:lastPrinted>
  <dcterms:created xsi:type="dcterms:W3CDTF">2015-09-30T21:39:29Z</dcterms:created>
  <dcterms:modified xsi:type="dcterms:W3CDTF">2022-04-20T16:24:04Z</dcterms:modified>
</cp:coreProperties>
</file>