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256" r:id="rId2"/>
    <p:sldId id="257" r:id="rId3"/>
    <p:sldId id="258" r:id="rId4"/>
    <p:sldId id="278" r:id="rId5"/>
    <p:sldId id="261" r:id="rId6"/>
    <p:sldId id="259" r:id="rId7"/>
    <p:sldId id="279" r:id="rId8"/>
    <p:sldId id="268" r:id="rId9"/>
    <p:sldId id="277" r:id="rId10"/>
    <p:sldId id="275" r:id="rId11"/>
    <p:sldId id="262" r:id="rId12"/>
    <p:sldId id="265" r:id="rId13"/>
    <p:sldId id="264" r:id="rId14"/>
    <p:sldId id="263" r:id="rId15"/>
    <p:sldId id="269" r:id="rId16"/>
    <p:sldId id="270" r:id="rId17"/>
    <p:sldId id="273" r:id="rId18"/>
    <p:sldId id="272" r:id="rId19"/>
    <p:sldId id="276" r:id="rId20"/>
    <p:sldId id="266"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7202" autoAdjust="0"/>
  </p:normalViewPr>
  <p:slideViewPr>
    <p:cSldViewPr snapToGrid="0">
      <p:cViewPr varScale="1">
        <p:scale>
          <a:sx n="85" d="100"/>
          <a:sy n="85" d="100"/>
        </p:scale>
        <p:origin x="1476" y="90"/>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D7E39C-56A3-4C95-B71C-83700ECFD08D}" type="doc">
      <dgm:prSet loTypeId="urn:microsoft.com/office/officeart/2005/8/layout/pyramid3" loCatId="pyramid" qsTypeId="urn:microsoft.com/office/officeart/2005/8/quickstyle/simple1" qsCatId="simple" csTypeId="urn:microsoft.com/office/officeart/2005/8/colors/accent1_5" csCatId="accent1" phldr="1"/>
      <dgm:spPr/>
    </dgm:pt>
    <dgm:pt modelId="{76BBCE56-A137-488B-BF0D-1B3CED9533EF}">
      <dgm:prSet phldrT="[Text]" custT="1"/>
      <dgm:spPr/>
      <dgm:t>
        <a:bodyPr/>
        <a:lstStyle/>
        <a:p>
          <a:r>
            <a:rPr lang="en-US" sz="4000" dirty="0"/>
            <a:t>Federal</a:t>
          </a:r>
        </a:p>
      </dgm:t>
    </dgm:pt>
    <dgm:pt modelId="{A029CBF2-EA2C-466A-821F-4981698B35EF}" type="parTrans" cxnId="{977FD61F-E2E7-44AF-9485-D4E4969022EA}">
      <dgm:prSet/>
      <dgm:spPr/>
      <dgm:t>
        <a:bodyPr/>
        <a:lstStyle/>
        <a:p>
          <a:endParaRPr lang="en-US"/>
        </a:p>
      </dgm:t>
    </dgm:pt>
    <dgm:pt modelId="{F5AD3247-2A39-4967-96D2-F8D96F284A99}" type="sibTrans" cxnId="{977FD61F-E2E7-44AF-9485-D4E4969022EA}">
      <dgm:prSet/>
      <dgm:spPr/>
      <dgm:t>
        <a:bodyPr/>
        <a:lstStyle/>
        <a:p>
          <a:endParaRPr lang="en-US"/>
        </a:p>
      </dgm:t>
    </dgm:pt>
    <dgm:pt modelId="{53BFF202-3F17-47A4-AB68-D449410B1339}">
      <dgm:prSet phldrT="[Text]" custT="1"/>
      <dgm:spPr/>
      <dgm:t>
        <a:bodyPr/>
        <a:lstStyle/>
        <a:p>
          <a:r>
            <a:rPr lang="en-US" sz="4000" dirty="0"/>
            <a:t>State</a:t>
          </a:r>
        </a:p>
      </dgm:t>
    </dgm:pt>
    <dgm:pt modelId="{C8130F35-B09A-4790-811B-9ABE36B6454F}" type="parTrans" cxnId="{80B7373A-7134-471B-9792-E63A96BBC6D4}">
      <dgm:prSet/>
      <dgm:spPr/>
      <dgm:t>
        <a:bodyPr/>
        <a:lstStyle/>
        <a:p>
          <a:endParaRPr lang="en-US"/>
        </a:p>
      </dgm:t>
    </dgm:pt>
    <dgm:pt modelId="{8375E07B-8B64-4933-9B21-3A8A1732266B}" type="sibTrans" cxnId="{80B7373A-7134-471B-9792-E63A96BBC6D4}">
      <dgm:prSet/>
      <dgm:spPr/>
      <dgm:t>
        <a:bodyPr/>
        <a:lstStyle/>
        <a:p>
          <a:endParaRPr lang="en-US"/>
        </a:p>
      </dgm:t>
    </dgm:pt>
    <dgm:pt modelId="{51FAF2BD-3E37-4DC8-A289-1B03E1BD7C24}">
      <dgm:prSet phldrT="[Text]"/>
      <dgm:spPr/>
      <dgm:t>
        <a:bodyPr/>
        <a:lstStyle/>
        <a:p>
          <a:r>
            <a:rPr lang="en-US" dirty="0"/>
            <a:t>Institutional/Organizational</a:t>
          </a:r>
        </a:p>
      </dgm:t>
    </dgm:pt>
    <dgm:pt modelId="{EE3B59B7-598F-4F09-9EF8-A3E296CE3B3F}" type="parTrans" cxnId="{76052CF9-2EF4-4A28-82E2-6AB7D804FA61}">
      <dgm:prSet/>
      <dgm:spPr/>
      <dgm:t>
        <a:bodyPr/>
        <a:lstStyle/>
        <a:p>
          <a:endParaRPr lang="en-US"/>
        </a:p>
      </dgm:t>
    </dgm:pt>
    <dgm:pt modelId="{E71EB27E-DE1E-4290-B668-0D8799DAB760}" type="sibTrans" cxnId="{76052CF9-2EF4-4A28-82E2-6AB7D804FA61}">
      <dgm:prSet/>
      <dgm:spPr/>
      <dgm:t>
        <a:bodyPr/>
        <a:lstStyle/>
        <a:p>
          <a:endParaRPr lang="en-US"/>
        </a:p>
      </dgm:t>
    </dgm:pt>
    <dgm:pt modelId="{F9A6E1EE-E01F-4766-9B51-BD792FADC0AD}">
      <dgm:prSet phldrT="[Text]"/>
      <dgm:spPr/>
      <dgm:t>
        <a:bodyPr/>
        <a:lstStyle/>
        <a:p>
          <a:r>
            <a:rPr lang="en-US" dirty="0"/>
            <a:t>Departmental</a:t>
          </a:r>
        </a:p>
      </dgm:t>
    </dgm:pt>
    <dgm:pt modelId="{7FACECC5-B021-43E2-859D-EB7BFEF40888}" type="parTrans" cxnId="{FF9F9DF2-FBFF-40E7-A54C-4918D75DFAEE}">
      <dgm:prSet/>
      <dgm:spPr/>
      <dgm:t>
        <a:bodyPr/>
        <a:lstStyle/>
        <a:p>
          <a:endParaRPr lang="en-US"/>
        </a:p>
      </dgm:t>
    </dgm:pt>
    <dgm:pt modelId="{7C1926CB-CBB9-4836-8162-C9C607E4D43E}" type="sibTrans" cxnId="{FF9F9DF2-FBFF-40E7-A54C-4918D75DFAEE}">
      <dgm:prSet/>
      <dgm:spPr/>
      <dgm:t>
        <a:bodyPr/>
        <a:lstStyle/>
        <a:p>
          <a:endParaRPr lang="en-US"/>
        </a:p>
      </dgm:t>
    </dgm:pt>
    <dgm:pt modelId="{0FA247D4-E5B8-46B5-ADBD-1AD339BD2F53}" type="pres">
      <dgm:prSet presAssocID="{21D7E39C-56A3-4C95-B71C-83700ECFD08D}" presName="Name0" presStyleCnt="0">
        <dgm:presLayoutVars>
          <dgm:dir/>
          <dgm:animLvl val="lvl"/>
          <dgm:resizeHandles val="exact"/>
        </dgm:presLayoutVars>
      </dgm:prSet>
      <dgm:spPr/>
    </dgm:pt>
    <dgm:pt modelId="{7646AE88-6F35-4E7D-9174-22741CC4A20C}" type="pres">
      <dgm:prSet presAssocID="{76BBCE56-A137-488B-BF0D-1B3CED9533EF}" presName="Name8" presStyleCnt="0"/>
      <dgm:spPr/>
    </dgm:pt>
    <dgm:pt modelId="{41FF9A27-2C79-40AF-B474-DC24FBEAAF18}" type="pres">
      <dgm:prSet presAssocID="{76BBCE56-A137-488B-BF0D-1B3CED9533EF}" presName="level" presStyleLbl="node1" presStyleIdx="0" presStyleCnt="4">
        <dgm:presLayoutVars>
          <dgm:chMax val="1"/>
          <dgm:bulletEnabled val="1"/>
        </dgm:presLayoutVars>
      </dgm:prSet>
      <dgm:spPr/>
    </dgm:pt>
    <dgm:pt modelId="{8A92BEBD-13F7-4D31-8B44-7C0D7DEF579A}" type="pres">
      <dgm:prSet presAssocID="{76BBCE56-A137-488B-BF0D-1B3CED9533EF}" presName="levelTx" presStyleLbl="revTx" presStyleIdx="0" presStyleCnt="0">
        <dgm:presLayoutVars>
          <dgm:chMax val="1"/>
          <dgm:bulletEnabled val="1"/>
        </dgm:presLayoutVars>
      </dgm:prSet>
      <dgm:spPr/>
    </dgm:pt>
    <dgm:pt modelId="{C5DA8F72-1D7A-4E89-AC32-FE53FAB0FEDA}" type="pres">
      <dgm:prSet presAssocID="{53BFF202-3F17-47A4-AB68-D449410B1339}" presName="Name8" presStyleCnt="0"/>
      <dgm:spPr/>
    </dgm:pt>
    <dgm:pt modelId="{F4BA7F50-F35D-4ACA-B1EF-951CD33ACCB0}" type="pres">
      <dgm:prSet presAssocID="{53BFF202-3F17-47A4-AB68-D449410B1339}" presName="level" presStyleLbl="node1" presStyleIdx="1" presStyleCnt="4">
        <dgm:presLayoutVars>
          <dgm:chMax val="1"/>
          <dgm:bulletEnabled val="1"/>
        </dgm:presLayoutVars>
      </dgm:prSet>
      <dgm:spPr/>
    </dgm:pt>
    <dgm:pt modelId="{2EFE8432-919A-486E-990B-04B1F7D9F8BA}" type="pres">
      <dgm:prSet presAssocID="{53BFF202-3F17-47A4-AB68-D449410B1339}" presName="levelTx" presStyleLbl="revTx" presStyleIdx="0" presStyleCnt="0">
        <dgm:presLayoutVars>
          <dgm:chMax val="1"/>
          <dgm:bulletEnabled val="1"/>
        </dgm:presLayoutVars>
      </dgm:prSet>
      <dgm:spPr/>
    </dgm:pt>
    <dgm:pt modelId="{228B4836-50A0-433C-A809-737D83ABC01F}" type="pres">
      <dgm:prSet presAssocID="{51FAF2BD-3E37-4DC8-A289-1B03E1BD7C24}" presName="Name8" presStyleCnt="0"/>
      <dgm:spPr/>
    </dgm:pt>
    <dgm:pt modelId="{D31847D3-705D-4ABA-A30C-20C53AA3C8C9}" type="pres">
      <dgm:prSet presAssocID="{51FAF2BD-3E37-4DC8-A289-1B03E1BD7C24}" presName="level" presStyleLbl="node1" presStyleIdx="2" presStyleCnt="4">
        <dgm:presLayoutVars>
          <dgm:chMax val="1"/>
          <dgm:bulletEnabled val="1"/>
        </dgm:presLayoutVars>
      </dgm:prSet>
      <dgm:spPr/>
    </dgm:pt>
    <dgm:pt modelId="{D4C42BCB-2AD4-4034-B140-0353C12C2707}" type="pres">
      <dgm:prSet presAssocID="{51FAF2BD-3E37-4DC8-A289-1B03E1BD7C24}" presName="levelTx" presStyleLbl="revTx" presStyleIdx="0" presStyleCnt="0">
        <dgm:presLayoutVars>
          <dgm:chMax val="1"/>
          <dgm:bulletEnabled val="1"/>
        </dgm:presLayoutVars>
      </dgm:prSet>
      <dgm:spPr/>
    </dgm:pt>
    <dgm:pt modelId="{54B8498D-0A04-4B1D-8088-7A28198635FE}" type="pres">
      <dgm:prSet presAssocID="{F9A6E1EE-E01F-4766-9B51-BD792FADC0AD}" presName="Name8" presStyleCnt="0"/>
      <dgm:spPr/>
    </dgm:pt>
    <dgm:pt modelId="{4431125A-2351-47C7-8366-6E9D44EBDAAA}" type="pres">
      <dgm:prSet presAssocID="{F9A6E1EE-E01F-4766-9B51-BD792FADC0AD}" presName="level" presStyleLbl="node1" presStyleIdx="3" presStyleCnt="4">
        <dgm:presLayoutVars>
          <dgm:chMax val="1"/>
          <dgm:bulletEnabled val="1"/>
        </dgm:presLayoutVars>
      </dgm:prSet>
      <dgm:spPr/>
    </dgm:pt>
    <dgm:pt modelId="{44EC5F3C-9752-46DC-B679-6D51690E444E}" type="pres">
      <dgm:prSet presAssocID="{F9A6E1EE-E01F-4766-9B51-BD792FADC0AD}" presName="levelTx" presStyleLbl="revTx" presStyleIdx="0" presStyleCnt="0">
        <dgm:presLayoutVars>
          <dgm:chMax val="1"/>
          <dgm:bulletEnabled val="1"/>
        </dgm:presLayoutVars>
      </dgm:prSet>
      <dgm:spPr/>
    </dgm:pt>
  </dgm:ptLst>
  <dgm:cxnLst>
    <dgm:cxn modelId="{1184A404-2489-4B4C-8015-0D73DFF3491B}" type="presOf" srcId="{F9A6E1EE-E01F-4766-9B51-BD792FADC0AD}" destId="{4431125A-2351-47C7-8366-6E9D44EBDAAA}" srcOrd="0" destOrd="0" presId="urn:microsoft.com/office/officeart/2005/8/layout/pyramid3"/>
    <dgm:cxn modelId="{45BBFD06-FC1D-42CD-9183-F4284A0E2BE2}" type="presOf" srcId="{53BFF202-3F17-47A4-AB68-D449410B1339}" destId="{F4BA7F50-F35D-4ACA-B1EF-951CD33ACCB0}" srcOrd="0" destOrd="0" presId="urn:microsoft.com/office/officeart/2005/8/layout/pyramid3"/>
    <dgm:cxn modelId="{3193AD15-75CE-41BB-B242-A312D6807CAF}" type="presOf" srcId="{51FAF2BD-3E37-4DC8-A289-1B03E1BD7C24}" destId="{D4C42BCB-2AD4-4034-B140-0353C12C2707}" srcOrd="1" destOrd="0" presId="urn:microsoft.com/office/officeart/2005/8/layout/pyramid3"/>
    <dgm:cxn modelId="{977FD61F-E2E7-44AF-9485-D4E4969022EA}" srcId="{21D7E39C-56A3-4C95-B71C-83700ECFD08D}" destId="{76BBCE56-A137-488B-BF0D-1B3CED9533EF}" srcOrd="0" destOrd="0" parTransId="{A029CBF2-EA2C-466A-821F-4981698B35EF}" sibTransId="{F5AD3247-2A39-4967-96D2-F8D96F284A99}"/>
    <dgm:cxn modelId="{40029125-B80D-4E3D-85B9-699CB9758BBE}" type="presOf" srcId="{76BBCE56-A137-488B-BF0D-1B3CED9533EF}" destId="{41FF9A27-2C79-40AF-B474-DC24FBEAAF18}" srcOrd="0" destOrd="0" presId="urn:microsoft.com/office/officeart/2005/8/layout/pyramid3"/>
    <dgm:cxn modelId="{80B7373A-7134-471B-9792-E63A96BBC6D4}" srcId="{21D7E39C-56A3-4C95-B71C-83700ECFD08D}" destId="{53BFF202-3F17-47A4-AB68-D449410B1339}" srcOrd="1" destOrd="0" parTransId="{C8130F35-B09A-4790-811B-9ABE36B6454F}" sibTransId="{8375E07B-8B64-4933-9B21-3A8A1732266B}"/>
    <dgm:cxn modelId="{EB18D544-59DE-4158-A34C-A6380900CD98}" type="presOf" srcId="{F9A6E1EE-E01F-4766-9B51-BD792FADC0AD}" destId="{44EC5F3C-9752-46DC-B679-6D51690E444E}" srcOrd="1" destOrd="0" presId="urn:microsoft.com/office/officeart/2005/8/layout/pyramid3"/>
    <dgm:cxn modelId="{CD32816B-7050-4C9C-AF01-164D5B8C3311}" type="presOf" srcId="{21D7E39C-56A3-4C95-B71C-83700ECFD08D}" destId="{0FA247D4-E5B8-46B5-ADBD-1AD339BD2F53}" srcOrd="0" destOrd="0" presId="urn:microsoft.com/office/officeart/2005/8/layout/pyramid3"/>
    <dgm:cxn modelId="{1C392173-B1FD-4C09-9343-5FCDE3683C49}" type="presOf" srcId="{76BBCE56-A137-488B-BF0D-1B3CED9533EF}" destId="{8A92BEBD-13F7-4D31-8B44-7C0D7DEF579A}" srcOrd="1" destOrd="0" presId="urn:microsoft.com/office/officeart/2005/8/layout/pyramid3"/>
    <dgm:cxn modelId="{6B0D0089-6D7C-419C-99CB-13C411D871E7}" type="presOf" srcId="{51FAF2BD-3E37-4DC8-A289-1B03E1BD7C24}" destId="{D31847D3-705D-4ABA-A30C-20C53AA3C8C9}" srcOrd="0" destOrd="0" presId="urn:microsoft.com/office/officeart/2005/8/layout/pyramid3"/>
    <dgm:cxn modelId="{D1BDE19F-5835-48C7-9C4E-634CD5595AC3}" type="presOf" srcId="{53BFF202-3F17-47A4-AB68-D449410B1339}" destId="{2EFE8432-919A-486E-990B-04B1F7D9F8BA}" srcOrd="1" destOrd="0" presId="urn:microsoft.com/office/officeart/2005/8/layout/pyramid3"/>
    <dgm:cxn modelId="{FF9F9DF2-FBFF-40E7-A54C-4918D75DFAEE}" srcId="{21D7E39C-56A3-4C95-B71C-83700ECFD08D}" destId="{F9A6E1EE-E01F-4766-9B51-BD792FADC0AD}" srcOrd="3" destOrd="0" parTransId="{7FACECC5-B021-43E2-859D-EB7BFEF40888}" sibTransId="{7C1926CB-CBB9-4836-8162-C9C607E4D43E}"/>
    <dgm:cxn modelId="{76052CF9-2EF4-4A28-82E2-6AB7D804FA61}" srcId="{21D7E39C-56A3-4C95-B71C-83700ECFD08D}" destId="{51FAF2BD-3E37-4DC8-A289-1B03E1BD7C24}" srcOrd="2" destOrd="0" parTransId="{EE3B59B7-598F-4F09-9EF8-A3E296CE3B3F}" sibTransId="{E71EB27E-DE1E-4290-B668-0D8799DAB760}"/>
    <dgm:cxn modelId="{5F293CD9-4299-4BCA-8A91-40238EBEDDD1}" type="presParOf" srcId="{0FA247D4-E5B8-46B5-ADBD-1AD339BD2F53}" destId="{7646AE88-6F35-4E7D-9174-22741CC4A20C}" srcOrd="0" destOrd="0" presId="urn:microsoft.com/office/officeart/2005/8/layout/pyramid3"/>
    <dgm:cxn modelId="{E653CFAE-B0AF-4711-BF02-D59E900784FF}" type="presParOf" srcId="{7646AE88-6F35-4E7D-9174-22741CC4A20C}" destId="{41FF9A27-2C79-40AF-B474-DC24FBEAAF18}" srcOrd="0" destOrd="0" presId="urn:microsoft.com/office/officeart/2005/8/layout/pyramid3"/>
    <dgm:cxn modelId="{E127132D-326A-4E51-99A5-0334F5FA41FD}" type="presParOf" srcId="{7646AE88-6F35-4E7D-9174-22741CC4A20C}" destId="{8A92BEBD-13F7-4D31-8B44-7C0D7DEF579A}" srcOrd="1" destOrd="0" presId="urn:microsoft.com/office/officeart/2005/8/layout/pyramid3"/>
    <dgm:cxn modelId="{EA9D506F-FF1A-446D-963C-B501253FA424}" type="presParOf" srcId="{0FA247D4-E5B8-46B5-ADBD-1AD339BD2F53}" destId="{C5DA8F72-1D7A-4E89-AC32-FE53FAB0FEDA}" srcOrd="1" destOrd="0" presId="urn:microsoft.com/office/officeart/2005/8/layout/pyramid3"/>
    <dgm:cxn modelId="{C7B07E65-D8BA-417A-97B0-84B3D27DB833}" type="presParOf" srcId="{C5DA8F72-1D7A-4E89-AC32-FE53FAB0FEDA}" destId="{F4BA7F50-F35D-4ACA-B1EF-951CD33ACCB0}" srcOrd="0" destOrd="0" presId="urn:microsoft.com/office/officeart/2005/8/layout/pyramid3"/>
    <dgm:cxn modelId="{E9BBF311-CFD9-420B-A7E2-76991D9389F1}" type="presParOf" srcId="{C5DA8F72-1D7A-4E89-AC32-FE53FAB0FEDA}" destId="{2EFE8432-919A-486E-990B-04B1F7D9F8BA}" srcOrd="1" destOrd="0" presId="urn:microsoft.com/office/officeart/2005/8/layout/pyramid3"/>
    <dgm:cxn modelId="{6AD20827-501E-4AF1-AFB8-389041554A40}" type="presParOf" srcId="{0FA247D4-E5B8-46B5-ADBD-1AD339BD2F53}" destId="{228B4836-50A0-433C-A809-737D83ABC01F}" srcOrd="2" destOrd="0" presId="urn:microsoft.com/office/officeart/2005/8/layout/pyramid3"/>
    <dgm:cxn modelId="{4DC46C29-6366-455D-8186-2C2FBC472B22}" type="presParOf" srcId="{228B4836-50A0-433C-A809-737D83ABC01F}" destId="{D31847D3-705D-4ABA-A30C-20C53AA3C8C9}" srcOrd="0" destOrd="0" presId="urn:microsoft.com/office/officeart/2005/8/layout/pyramid3"/>
    <dgm:cxn modelId="{A2799BEE-2451-476C-BB01-949B14B726B9}" type="presParOf" srcId="{228B4836-50A0-433C-A809-737D83ABC01F}" destId="{D4C42BCB-2AD4-4034-B140-0353C12C2707}" srcOrd="1" destOrd="0" presId="urn:microsoft.com/office/officeart/2005/8/layout/pyramid3"/>
    <dgm:cxn modelId="{B3EE2B8E-3C55-46CA-8A65-4182B0697501}" type="presParOf" srcId="{0FA247D4-E5B8-46B5-ADBD-1AD339BD2F53}" destId="{54B8498D-0A04-4B1D-8088-7A28198635FE}" srcOrd="3" destOrd="0" presId="urn:microsoft.com/office/officeart/2005/8/layout/pyramid3"/>
    <dgm:cxn modelId="{D593911B-F56F-4B2A-A01B-00534D476D13}" type="presParOf" srcId="{54B8498D-0A04-4B1D-8088-7A28198635FE}" destId="{4431125A-2351-47C7-8366-6E9D44EBDAAA}" srcOrd="0" destOrd="0" presId="urn:microsoft.com/office/officeart/2005/8/layout/pyramid3"/>
    <dgm:cxn modelId="{81866679-0EA0-4861-B3FF-6E9BBDAAA2A9}" type="presParOf" srcId="{54B8498D-0A04-4B1D-8088-7A28198635FE}" destId="{44EC5F3C-9752-46DC-B679-6D51690E444E}"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FF9A27-2C79-40AF-B474-DC24FBEAAF18}">
      <dsp:nvSpPr>
        <dsp:cNvPr id="0" name=""/>
        <dsp:cNvSpPr/>
      </dsp:nvSpPr>
      <dsp:spPr>
        <a:xfrm rot="10800000">
          <a:off x="0" y="0"/>
          <a:ext cx="10515600" cy="1087834"/>
        </a:xfrm>
        <a:prstGeom prst="trapezoid">
          <a:avLst>
            <a:gd name="adj" fmla="val 120832"/>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t>Federal</a:t>
          </a:r>
        </a:p>
      </dsp:txBody>
      <dsp:txXfrm rot="-10800000">
        <a:off x="1840229" y="0"/>
        <a:ext cx="6835140" cy="1087834"/>
      </dsp:txXfrm>
    </dsp:sp>
    <dsp:sp modelId="{F4BA7F50-F35D-4ACA-B1EF-951CD33ACCB0}">
      <dsp:nvSpPr>
        <dsp:cNvPr id="0" name=""/>
        <dsp:cNvSpPr/>
      </dsp:nvSpPr>
      <dsp:spPr>
        <a:xfrm rot="10800000">
          <a:off x="1314449" y="1087834"/>
          <a:ext cx="7886700" cy="1087834"/>
        </a:xfrm>
        <a:prstGeom prst="trapezoid">
          <a:avLst>
            <a:gd name="adj" fmla="val 120832"/>
          </a:avLst>
        </a:prstGeom>
        <a:solidFill>
          <a:schemeClr val="accent1">
            <a:alpha val="90000"/>
            <a:hueOff val="0"/>
            <a:satOff val="0"/>
            <a:lumOff val="0"/>
            <a:alphaOff val="-1333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t>State</a:t>
          </a:r>
        </a:p>
      </dsp:txBody>
      <dsp:txXfrm rot="-10800000">
        <a:off x="2694622" y="1087834"/>
        <a:ext cx="5126355" cy="1087834"/>
      </dsp:txXfrm>
    </dsp:sp>
    <dsp:sp modelId="{D31847D3-705D-4ABA-A30C-20C53AA3C8C9}">
      <dsp:nvSpPr>
        <dsp:cNvPr id="0" name=""/>
        <dsp:cNvSpPr/>
      </dsp:nvSpPr>
      <dsp:spPr>
        <a:xfrm rot="10800000">
          <a:off x="2628900" y="2175669"/>
          <a:ext cx="5257800" cy="1087834"/>
        </a:xfrm>
        <a:prstGeom prst="trapezoid">
          <a:avLst>
            <a:gd name="adj" fmla="val 120832"/>
          </a:avLst>
        </a:prstGeom>
        <a:solidFill>
          <a:schemeClr val="accent1">
            <a:alpha val="90000"/>
            <a:hueOff val="0"/>
            <a:satOff val="0"/>
            <a:lumOff val="0"/>
            <a:alphaOff val="-2666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Institutional/Organizational</a:t>
          </a:r>
        </a:p>
      </dsp:txBody>
      <dsp:txXfrm rot="-10800000">
        <a:off x="3549015" y="2175669"/>
        <a:ext cx="3417570" cy="1087834"/>
      </dsp:txXfrm>
    </dsp:sp>
    <dsp:sp modelId="{4431125A-2351-47C7-8366-6E9D44EBDAAA}">
      <dsp:nvSpPr>
        <dsp:cNvPr id="0" name=""/>
        <dsp:cNvSpPr/>
      </dsp:nvSpPr>
      <dsp:spPr>
        <a:xfrm rot="10800000">
          <a:off x="3943350" y="3263503"/>
          <a:ext cx="2628900" cy="1087834"/>
        </a:xfrm>
        <a:prstGeom prst="trapezoid">
          <a:avLst>
            <a:gd name="adj" fmla="val 120832"/>
          </a:avLst>
        </a:prstGeom>
        <a:solidFill>
          <a:schemeClr val="accent1">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Departmental</a:t>
          </a:r>
        </a:p>
      </dsp:txBody>
      <dsp:txXfrm rot="-10800000">
        <a:off x="3943350" y="3263503"/>
        <a:ext cx="2628900" cy="1087834"/>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30F553-680F-4357-816D-64885FBC1D5B}" type="datetimeFigureOut">
              <a:rPr lang="en-US" smtClean="0"/>
              <a:t>4/1/2022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2017 ND HEUG</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DE7556A-6322-4AAF-B1C3-D69E5BFEE313}" type="slidenum">
              <a:rPr lang="en-US" smtClean="0"/>
              <a:t>‹#›</a:t>
            </a:fld>
            <a:endParaRPr lang="en-US"/>
          </a:p>
        </p:txBody>
      </p:sp>
    </p:spTree>
    <p:extLst>
      <p:ext uri="{BB962C8B-B14F-4D97-AF65-F5344CB8AC3E}">
        <p14:creationId xmlns:p14="http://schemas.microsoft.com/office/powerpoint/2010/main" val="5017795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CBCDF-B6B2-4C77-ACB3-0875A66DEAB6}" type="datetimeFigureOut">
              <a:rPr lang="en-US" smtClean="0"/>
              <a:t>4/1/2022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2017 ND HEUG</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A86702-E95E-4317-8CBC-AAF80F00BD0D}" type="slidenum">
              <a:rPr lang="en-US" smtClean="0"/>
              <a:t>‹#›</a:t>
            </a:fld>
            <a:endParaRPr lang="en-US"/>
          </a:p>
        </p:txBody>
      </p:sp>
    </p:spTree>
    <p:extLst>
      <p:ext uri="{BB962C8B-B14F-4D97-AF65-F5344CB8AC3E}">
        <p14:creationId xmlns:p14="http://schemas.microsoft.com/office/powerpoint/2010/main" val="357273137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Slide Number Placeholder 3"/>
          <p:cNvSpPr>
            <a:spLocks noGrp="1"/>
          </p:cNvSpPr>
          <p:nvPr>
            <p:ph type="sldNum" sz="quarter" idx="10"/>
          </p:nvPr>
        </p:nvSpPr>
        <p:spPr/>
        <p:txBody>
          <a:bodyPr/>
          <a:lstStyle/>
          <a:p>
            <a:fld id="{2EA86702-E95E-4317-8CBC-AAF80F00BD0D}" type="slidenum">
              <a:rPr lang="en-US" smtClean="0"/>
              <a:t>1</a:t>
            </a:fld>
            <a:endParaRPr lang="en-US"/>
          </a:p>
        </p:txBody>
      </p:sp>
      <p:sp>
        <p:nvSpPr>
          <p:cNvPr id="5" name="Footer Placeholder 4"/>
          <p:cNvSpPr>
            <a:spLocks noGrp="1"/>
          </p:cNvSpPr>
          <p:nvPr>
            <p:ph type="ftr" sz="quarter" idx="11"/>
          </p:nvPr>
        </p:nvSpPr>
        <p:spPr/>
        <p:txBody>
          <a:bodyPr/>
          <a:lstStyle/>
          <a:p>
            <a:r>
              <a:rPr lang="en-US"/>
              <a:t>2017 ND HEUG</a:t>
            </a:r>
          </a:p>
        </p:txBody>
      </p:sp>
    </p:spTree>
    <p:extLst>
      <p:ext uri="{BB962C8B-B14F-4D97-AF65-F5344CB8AC3E}">
        <p14:creationId xmlns:p14="http://schemas.microsoft.com/office/powerpoint/2010/main" val="3657300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2</a:t>
            </a:fld>
            <a:endParaRPr lang="en-US"/>
          </a:p>
        </p:txBody>
      </p:sp>
    </p:spTree>
    <p:extLst>
      <p:ext uri="{BB962C8B-B14F-4D97-AF65-F5344CB8AC3E}">
        <p14:creationId xmlns:p14="http://schemas.microsoft.com/office/powerpoint/2010/main" val="3242598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r>
              <a:rPr lang="en-US" dirty="0">
                <a:solidFill>
                  <a:srgbClr val="FF0000"/>
                </a:solidFill>
              </a:rPr>
              <a:t>Do we know everything about securing FA data?  No</a:t>
            </a:r>
          </a:p>
          <a:p>
            <a:r>
              <a:rPr lang="en-US" dirty="0">
                <a:solidFill>
                  <a:srgbClr val="FF0000"/>
                </a:solidFill>
              </a:rPr>
              <a:t>Good basic knowledge, things change, important info for everyone to avoid negative consequences</a:t>
            </a:r>
          </a:p>
          <a:p>
            <a:r>
              <a:rPr lang="en-US" dirty="0">
                <a:solidFill>
                  <a:srgbClr val="FF0000"/>
                </a:solidFill>
              </a:rPr>
              <a:t>We don’t look good in orange</a:t>
            </a:r>
          </a:p>
          <a:p>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3</a:t>
            </a:fld>
            <a:endParaRPr lang="en-US"/>
          </a:p>
        </p:txBody>
      </p:sp>
    </p:spTree>
    <p:extLst>
      <p:ext uri="{BB962C8B-B14F-4D97-AF65-F5344CB8AC3E}">
        <p14:creationId xmlns:p14="http://schemas.microsoft.com/office/powerpoint/2010/main" val="3287063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4</a:t>
            </a:fld>
            <a:endParaRPr lang="en-US"/>
          </a:p>
        </p:txBody>
      </p:sp>
    </p:spTree>
    <p:extLst>
      <p:ext uri="{BB962C8B-B14F-4D97-AF65-F5344CB8AC3E}">
        <p14:creationId xmlns:p14="http://schemas.microsoft.com/office/powerpoint/2010/main" val="3086894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SB</a:t>
            </a:r>
          </a:p>
          <a:p>
            <a:pPr marL="0" indent="0">
              <a:buFont typeface="Arial" panose="020B0604020202020204" pitchFamily="34" charset="0"/>
              <a:buNone/>
            </a:pPr>
            <a:r>
              <a:rPr lang="en-US" dirty="0"/>
              <a:t>This is a very wordy slide but it’s some good dos and don’ts for you to refer to.</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5</a:t>
            </a:fld>
            <a:endParaRPr lang="en-US"/>
          </a:p>
        </p:txBody>
      </p:sp>
    </p:spTree>
    <p:extLst>
      <p:ext uri="{BB962C8B-B14F-4D97-AF65-F5344CB8AC3E}">
        <p14:creationId xmlns:p14="http://schemas.microsoft.com/office/powerpoint/2010/main" val="1816313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r>
              <a:rPr lang="en-US" dirty="0"/>
              <a:t>Instead of going through the details of that we thought it would be more useful to test your knowledge.</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6</a:t>
            </a:fld>
            <a:endParaRPr lang="en-US"/>
          </a:p>
        </p:txBody>
      </p:sp>
    </p:spTree>
    <p:extLst>
      <p:ext uri="{BB962C8B-B14F-4D97-AF65-F5344CB8AC3E}">
        <p14:creationId xmlns:p14="http://schemas.microsoft.com/office/powerpoint/2010/main" val="2649291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7</a:t>
            </a:fld>
            <a:endParaRPr lang="en-US"/>
          </a:p>
        </p:txBody>
      </p:sp>
    </p:spTree>
    <p:extLst>
      <p:ext uri="{BB962C8B-B14F-4D97-AF65-F5344CB8AC3E}">
        <p14:creationId xmlns:p14="http://schemas.microsoft.com/office/powerpoint/2010/main" val="2217473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r>
              <a:rPr lang="en-US" dirty="0"/>
              <a:t>Three main types of FA data</a:t>
            </a:r>
          </a:p>
          <a:p>
            <a:r>
              <a:rPr lang="en-US" dirty="0"/>
              <a:t>FAFSA/ISIR data – provided by the student and has basic rules governing it</a:t>
            </a:r>
          </a:p>
          <a:p>
            <a:r>
              <a:rPr lang="en-US" dirty="0"/>
              <a:t>NSLDS data – provided by DOE and has more complex rules governing</a:t>
            </a:r>
          </a:p>
          <a:p>
            <a:r>
              <a:rPr lang="en-US" dirty="0"/>
              <a:t>Award data – created by the school using FAFSA and NSLDS data – has multiple levels of rules governing it</a:t>
            </a:r>
          </a:p>
          <a:p>
            <a:r>
              <a:rPr lang="en-US" dirty="0"/>
              <a:t>All part of the student's educational record</a:t>
            </a:r>
          </a:p>
          <a:p>
            <a:r>
              <a:rPr lang="en-US" dirty="0"/>
              <a:t>Flow of these records</a:t>
            </a:r>
          </a:p>
          <a:p>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8</a:t>
            </a:fld>
            <a:endParaRPr lang="en-US"/>
          </a:p>
        </p:txBody>
      </p:sp>
    </p:spTree>
    <p:extLst>
      <p:ext uri="{BB962C8B-B14F-4D97-AF65-F5344CB8AC3E}">
        <p14:creationId xmlns:p14="http://schemas.microsoft.com/office/powerpoint/2010/main" val="2334864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a:t>
            </a:r>
          </a:p>
          <a:p>
            <a:r>
              <a:rPr lang="en-US" dirty="0"/>
              <a:t>NOTE: FAFSA Data includes NSLDS Data but NSLDS Data has some of its own regulatory controls. </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9</a:t>
            </a:fld>
            <a:endParaRPr lang="en-US"/>
          </a:p>
        </p:txBody>
      </p:sp>
    </p:spTree>
    <p:extLst>
      <p:ext uri="{BB962C8B-B14F-4D97-AF65-F5344CB8AC3E}">
        <p14:creationId xmlns:p14="http://schemas.microsoft.com/office/powerpoint/2010/main" val="3125315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latin typeface="Arial" panose="020B0604020202020204" pitchFamily="34" charset="0"/>
              </a:rPr>
              <a:t>SB</a:t>
            </a:r>
          </a:p>
          <a:p>
            <a:r>
              <a:rPr lang="en-US" dirty="0">
                <a:effectLst/>
                <a:latin typeface="Arial" panose="020B0604020202020204" pitchFamily="34" charset="0"/>
              </a:rPr>
              <a:t>FERPA’s definition of PII includes any information that, alone or in combination, is linked or linkable to a specific student that would allow a reasonable person in the school community to identify the student with reasonable certainty</a:t>
            </a:r>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10</a:t>
            </a:fld>
            <a:endParaRPr lang="en-US"/>
          </a:p>
        </p:txBody>
      </p:sp>
    </p:spTree>
    <p:extLst>
      <p:ext uri="{BB962C8B-B14F-4D97-AF65-F5344CB8AC3E}">
        <p14:creationId xmlns:p14="http://schemas.microsoft.com/office/powerpoint/2010/main" val="1035133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11</a:t>
            </a:fld>
            <a:endParaRPr lang="en-US"/>
          </a:p>
        </p:txBody>
      </p:sp>
    </p:spTree>
    <p:extLst>
      <p:ext uri="{BB962C8B-B14F-4D97-AF65-F5344CB8AC3E}">
        <p14:creationId xmlns:p14="http://schemas.microsoft.com/office/powerpoint/2010/main" val="1382210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Note: Where multiple laws may apply, the stricter provision applies</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14</a:t>
            </a:fld>
            <a:endParaRPr lang="en-US"/>
          </a:p>
        </p:txBody>
      </p:sp>
    </p:spTree>
    <p:extLst>
      <p:ext uri="{BB962C8B-B14F-4D97-AF65-F5344CB8AC3E}">
        <p14:creationId xmlns:p14="http://schemas.microsoft.com/office/powerpoint/2010/main" val="2547244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FERPA: Applies to all institutions receiving Federal funds under any program administered by the Secretary of Education and gives parents and eligible students rights to access to their educational records. It also protects personally identifiable information (PII) from the educational record from unauthorized disclosure. Requires written consent before sharing PII, unless exception applies (such as for audits, evaluations, third-party vendors)</a:t>
            </a:r>
          </a:p>
          <a:p>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15</a:t>
            </a:fld>
            <a:endParaRPr lang="en-US"/>
          </a:p>
        </p:txBody>
      </p:sp>
    </p:spTree>
    <p:extLst>
      <p:ext uri="{BB962C8B-B14F-4D97-AF65-F5344CB8AC3E}">
        <p14:creationId xmlns:p14="http://schemas.microsoft.com/office/powerpoint/2010/main" val="487917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“Administration of aid” includes audits and program evaluations</a:t>
            </a:r>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16</a:t>
            </a:fld>
            <a:endParaRPr lang="en-US"/>
          </a:p>
        </p:txBody>
      </p:sp>
    </p:spTree>
    <p:extLst>
      <p:ext uri="{BB962C8B-B14F-4D97-AF65-F5344CB8AC3E}">
        <p14:creationId xmlns:p14="http://schemas.microsoft.com/office/powerpoint/2010/main" val="1578111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latin typeface="Arial" panose="020B0604020202020204" pitchFamily="34" charset="0"/>
              </a:rPr>
              <a:t>In cases where the institution seeks to disclose student financial aid data that was obtained directly from a system of records of the Department to another entity for statistical research purposes, the disclosing entity (e.g., the institution) must provide the Department with a written assurance that the data obtained from the Department’s system of records have been properly de-identified, and the receiving entity (e.g., the researcher) must provide the Department with a written assurance that the data will only be used for statistical purposes. These written assurances must be sent to PTAC (at PrivacyTA@ed.gov) before an institution discloses an individual student’s financial aid data obtained directly from a system of records of the Department to another entity for statistical research purposes without the student’s written consent.</a:t>
            </a:r>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17</a:t>
            </a:fld>
            <a:endParaRPr lang="en-US"/>
          </a:p>
        </p:txBody>
      </p:sp>
    </p:spTree>
    <p:extLst>
      <p:ext uri="{BB962C8B-B14F-4D97-AF65-F5344CB8AC3E}">
        <p14:creationId xmlns:p14="http://schemas.microsoft.com/office/powerpoint/2010/main" val="10229199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18</a:t>
            </a:fld>
            <a:endParaRPr lang="en-US"/>
          </a:p>
        </p:txBody>
      </p:sp>
    </p:spTree>
    <p:extLst>
      <p:ext uri="{BB962C8B-B14F-4D97-AF65-F5344CB8AC3E}">
        <p14:creationId xmlns:p14="http://schemas.microsoft.com/office/powerpoint/2010/main" val="1216215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2017 ND HEUG</a:t>
            </a:r>
          </a:p>
        </p:txBody>
      </p:sp>
      <p:sp>
        <p:nvSpPr>
          <p:cNvPr id="5" name="Slide Number Placeholder 4"/>
          <p:cNvSpPr>
            <a:spLocks noGrp="1"/>
          </p:cNvSpPr>
          <p:nvPr>
            <p:ph type="sldNum" sz="quarter" idx="5"/>
          </p:nvPr>
        </p:nvSpPr>
        <p:spPr/>
        <p:txBody>
          <a:bodyPr/>
          <a:lstStyle/>
          <a:p>
            <a:fld id="{2EA86702-E95E-4317-8CBC-AAF80F00BD0D}" type="slidenum">
              <a:rPr lang="en-US" smtClean="0"/>
              <a:t>20</a:t>
            </a:fld>
            <a:endParaRPr lang="en-US"/>
          </a:p>
        </p:txBody>
      </p:sp>
    </p:spTree>
    <p:extLst>
      <p:ext uri="{BB962C8B-B14F-4D97-AF65-F5344CB8AC3E}">
        <p14:creationId xmlns:p14="http://schemas.microsoft.com/office/powerpoint/2010/main" val="38070347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userDrawn="1"/>
        </p:nvSpPr>
        <p:spPr>
          <a:xfrm>
            <a:off x="0" y="6252790"/>
            <a:ext cx="12192000" cy="6052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85555" y="5392902"/>
            <a:ext cx="1517830" cy="724786"/>
          </a:xfrm>
          <a:prstGeom prst="rect">
            <a:avLst/>
          </a:prstGeom>
        </p:spPr>
      </p:pic>
      <p:sp>
        <p:nvSpPr>
          <p:cNvPr id="5" name="Slide Number Placeholder 4"/>
          <p:cNvSpPr>
            <a:spLocks noGrp="1"/>
          </p:cNvSpPr>
          <p:nvPr>
            <p:ph type="sldNum" sz="quarter" idx="10"/>
          </p:nvPr>
        </p:nvSpPr>
        <p:spPr/>
        <p:txBody>
          <a:bodyPr/>
          <a:lstStyle>
            <a:lvl1pPr>
              <a:defRPr/>
            </a:lvl1pPr>
          </a:lstStyle>
          <a:p>
            <a:endParaRPr lang="en-US" dirty="0"/>
          </a:p>
        </p:txBody>
      </p:sp>
    </p:spTree>
    <p:extLst>
      <p:ext uri="{BB962C8B-B14F-4D97-AF65-F5344CB8AC3E}">
        <p14:creationId xmlns:p14="http://schemas.microsoft.com/office/powerpoint/2010/main" val="453209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838200" y="1594413"/>
            <a:ext cx="10515600" cy="1036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549969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userDrawn="1"/>
        </p:nvSpPr>
        <p:spPr>
          <a:xfrm>
            <a:off x="831850" y="4562475"/>
            <a:ext cx="10521950" cy="6052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81548" y="5266274"/>
            <a:ext cx="1517830" cy="724786"/>
          </a:xfrm>
          <a:prstGeom prst="rect">
            <a:avLst/>
          </a:prstGeom>
        </p:spPr>
      </p:pic>
    </p:spTree>
    <p:extLst>
      <p:ext uri="{BB962C8B-B14F-4D97-AF65-F5344CB8AC3E}">
        <p14:creationId xmlns:p14="http://schemas.microsoft.com/office/powerpoint/2010/main" val="724077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3919669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522534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p:nvPr userDrawn="1"/>
        </p:nvSpPr>
        <p:spPr>
          <a:xfrm>
            <a:off x="0" y="6252790"/>
            <a:ext cx="12192000" cy="6052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a:solidFill>
                  <a:schemeClr val="bg2"/>
                </a:solidFill>
              </a:defRPr>
            </a:lvl1pPr>
          </a:lstStyle>
          <a:p>
            <a:fld id="{9DB99883-AA5C-4B1F-B101-CE0A960CD139}" type="slidenum">
              <a:rPr lang="en-US" smtClean="0"/>
              <a:pPr/>
              <a:t>‹#›</a:t>
            </a:fld>
            <a:endParaRPr lang="en-US"/>
          </a:p>
        </p:txBody>
      </p:sp>
    </p:spTree>
    <p:extLst>
      <p:ext uri="{BB962C8B-B14F-4D97-AF65-F5344CB8AC3E}">
        <p14:creationId xmlns:p14="http://schemas.microsoft.com/office/powerpoint/2010/main" val="358844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spTree>
    <p:extLst>
      <p:ext uri="{BB962C8B-B14F-4D97-AF65-F5344CB8AC3E}">
        <p14:creationId xmlns:p14="http://schemas.microsoft.com/office/powerpoint/2010/main" val="843853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831642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1099133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285048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9DB99883-AA5C-4B1F-B101-CE0A960CD139}" type="slidenum">
              <a:rPr lang="en-US" smtClean="0"/>
              <a:pPr/>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4237715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3">
                    <a:lumMod val="75000"/>
                  </a:schemeClr>
                </a:solidFill>
              </a:defRPr>
            </a:lvl1pPr>
          </a:lstStyle>
          <a:p>
            <a:fld id="{9DB99883-AA5C-4B1F-B101-CE0A960CD139}" type="slidenum">
              <a:rPr lang="en-US" smtClean="0"/>
              <a:pPr/>
              <a:t>‹#›</a:t>
            </a:fld>
            <a:endParaRPr lang="en-US"/>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72813" y="6274903"/>
            <a:ext cx="935202" cy="446572"/>
          </a:xfrm>
          <a:prstGeom prst="rect">
            <a:avLst/>
          </a:prstGeom>
        </p:spPr>
      </p:pic>
    </p:spTree>
    <p:extLst>
      <p:ext uri="{BB962C8B-B14F-4D97-AF65-F5344CB8AC3E}">
        <p14:creationId xmlns:p14="http://schemas.microsoft.com/office/powerpoint/2010/main" val="1154451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quizizz.com/admin/quiz/6238ef9e83bbf1001d283ac2/data-security"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ndsu.edu/fileadmin/www.its.ndsu.edu/security/images/documents_data/1203.7_Data_Classification_and_Information_Security_Standard_-_final.pdf" TargetMode="External"/><Relationship Id="rId2" Type="http://schemas.openxmlformats.org/officeDocument/2006/relationships/hyperlink" Target="https://ndusbpos.sharepoint.com/:w:/s/NDUSPoliciesandProcedures/ESklEGarl3tAlwQXTdiiiXABdtg32CTDIA4s8FGqdBEbGg?e=4Fxhhh"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quizizz.com/admin/quiz/623a07eda359b9002059a5ee/fa-data-security"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studentprivacy.ed.gov/"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askregs.nasfaa.org/resources/GetResourceFile/21" TargetMode="External"/><Relationship Id="rId4" Type="http://schemas.openxmlformats.org/officeDocument/2006/relationships/hyperlink" Target="https://studentprivacy.ed.gov/sites/default/files/resource_document/file/FSA_final_0.pdf"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5314" y="2026930"/>
            <a:ext cx="12061372" cy="1397329"/>
          </a:xfrm>
        </p:spPr>
        <p:txBody>
          <a:bodyPr>
            <a:normAutofit/>
          </a:bodyPr>
          <a:lstStyle/>
          <a:p>
            <a:r>
              <a:rPr lang="en-US" sz="8000" dirty="0"/>
              <a:t>Securing FA Data</a:t>
            </a:r>
          </a:p>
        </p:txBody>
      </p:sp>
      <p:sp>
        <p:nvSpPr>
          <p:cNvPr id="2" name="TextBox 1"/>
          <p:cNvSpPr txBox="1"/>
          <p:nvPr/>
        </p:nvSpPr>
        <p:spPr>
          <a:xfrm>
            <a:off x="8212513" y="6389058"/>
            <a:ext cx="3979487" cy="369332"/>
          </a:xfrm>
          <a:prstGeom prst="rect">
            <a:avLst/>
          </a:prstGeom>
          <a:noFill/>
        </p:spPr>
        <p:txBody>
          <a:bodyPr wrap="square" rtlCol="0">
            <a:spAutoFit/>
          </a:bodyPr>
          <a:lstStyle/>
          <a:p>
            <a:pPr algn="ctr"/>
            <a:r>
              <a:rPr lang="en-US" dirty="0">
                <a:solidFill>
                  <a:schemeClr val="bg1"/>
                </a:solidFill>
              </a:rPr>
              <a:t>2022 NDASFAA Spring Conference</a:t>
            </a:r>
          </a:p>
        </p:txBody>
      </p:sp>
    </p:spTree>
    <p:extLst>
      <p:ext uri="{BB962C8B-B14F-4D97-AF65-F5344CB8AC3E}">
        <p14:creationId xmlns:p14="http://schemas.microsoft.com/office/powerpoint/2010/main" val="2828279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CCE2C-A6C8-49B0-BE13-1B57720EDB9B}"/>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B2B2895E-45BA-4026-A98B-9824B7F2A0D0}"/>
              </a:ext>
            </a:extLst>
          </p:cNvPr>
          <p:cNvSpPr>
            <a:spLocks noGrp="1"/>
          </p:cNvSpPr>
          <p:nvPr>
            <p:ph idx="1"/>
          </p:nvPr>
        </p:nvSpPr>
        <p:spPr/>
        <p:txBody>
          <a:bodyPr/>
          <a:lstStyle/>
          <a:p>
            <a:r>
              <a:rPr lang="en-US" dirty="0"/>
              <a:t>Introductions</a:t>
            </a:r>
          </a:p>
          <a:p>
            <a:r>
              <a:rPr lang="en-US" dirty="0"/>
              <a:t>General Security Best Practices</a:t>
            </a:r>
          </a:p>
          <a:p>
            <a:r>
              <a:rPr lang="en-US" dirty="0"/>
              <a:t>Financial Aid Data Security</a:t>
            </a:r>
          </a:p>
          <a:p>
            <a:pPr lvl="1"/>
            <a:r>
              <a:rPr lang="en-US" dirty="0"/>
              <a:t>Definitions</a:t>
            </a:r>
          </a:p>
          <a:p>
            <a:pPr lvl="1"/>
            <a:r>
              <a:rPr lang="en-US" dirty="0"/>
              <a:t>What governs us?</a:t>
            </a:r>
          </a:p>
          <a:p>
            <a:r>
              <a:rPr lang="en-US" dirty="0"/>
              <a:t>Resources</a:t>
            </a:r>
          </a:p>
          <a:p>
            <a:endParaRPr lang="en-US" dirty="0"/>
          </a:p>
        </p:txBody>
      </p:sp>
      <p:sp>
        <p:nvSpPr>
          <p:cNvPr id="4" name="Slide Number Placeholder 3">
            <a:extLst>
              <a:ext uri="{FF2B5EF4-FFF2-40B4-BE49-F238E27FC236}">
                <a16:creationId xmlns:a16="http://schemas.microsoft.com/office/drawing/2014/main" id="{4E68FC11-3ABD-48B8-841B-FF594C01F975}"/>
              </a:ext>
            </a:extLst>
          </p:cNvPr>
          <p:cNvSpPr>
            <a:spLocks noGrp="1"/>
          </p:cNvSpPr>
          <p:nvPr>
            <p:ph type="sldNum" sz="quarter" idx="12"/>
          </p:nvPr>
        </p:nvSpPr>
        <p:spPr/>
        <p:txBody>
          <a:bodyPr/>
          <a:lstStyle/>
          <a:p>
            <a:fld id="{9DB99883-AA5C-4B1F-B101-CE0A960CD139}" type="slidenum">
              <a:rPr lang="en-US" smtClean="0"/>
              <a:pPr/>
              <a:t>2</a:t>
            </a:fld>
            <a:endParaRPr lang="en-US" dirty="0"/>
          </a:p>
        </p:txBody>
      </p:sp>
    </p:spTree>
    <p:extLst>
      <p:ext uri="{BB962C8B-B14F-4D97-AF65-F5344CB8AC3E}">
        <p14:creationId xmlns:p14="http://schemas.microsoft.com/office/powerpoint/2010/main" val="1829530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F46192-D8B2-47FC-9F83-BB229C9C0CF7}"/>
              </a:ext>
            </a:extLst>
          </p:cNvPr>
          <p:cNvSpPr>
            <a:spLocks noGrp="1"/>
          </p:cNvSpPr>
          <p:nvPr>
            <p:ph type="title"/>
          </p:nvPr>
        </p:nvSpPr>
        <p:spPr/>
        <p:txBody>
          <a:bodyPr/>
          <a:lstStyle/>
          <a:p>
            <a:r>
              <a:rPr lang="en-US" dirty="0"/>
              <a:t>Introductions</a:t>
            </a:r>
          </a:p>
        </p:txBody>
      </p:sp>
      <p:sp>
        <p:nvSpPr>
          <p:cNvPr id="4" name="Slide Number Placeholder 3">
            <a:extLst>
              <a:ext uri="{FF2B5EF4-FFF2-40B4-BE49-F238E27FC236}">
                <a16:creationId xmlns:a16="http://schemas.microsoft.com/office/drawing/2014/main" id="{5C4A3487-D447-43A6-81D5-16C313F0A87F}"/>
              </a:ext>
            </a:extLst>
          </p:cNvPr>
          <p:cNvSpPr>
            <a:spLocks noGrp="1"/>
          </p:cNvSpPr>
          <p:nvPr>
            <p:ph type="sldNum" sz="quarter" idx="12"/>
          </p:nvPr>
        </p:nvSpPr>
        <p:spPr/>
        <p:txBody>
          <a:bodyPr/>
          <a:lstStyle/>
          <a:p>
            <a:fld id="{9DB99883-AA5C-4B1F-B101-CE0A960CD139}" type="slidenum">
              <a:rPr lang="en-US" smtClean="0"/>
              <a:pPr/>
              <a:t>3</a:t>
            </a:fld>
            <a:endParaRPr lang="en-US" dirty="0"/>
          </a:p>
        </p:txBody>
      </p:sp>
      <p:sp>
        <p:nvSpPr>
          <p:cNvPr id="9" name="Content Placeholder 8">
            <a:extLst>
              <a:ext uri="{FF2B5EF4-FFF2-40B4-BE49-F238E27FC236}">
                <a16:creationId xmlns:a16="http://schemas.microsoft.com/office/drawing/2014/main" id="{BDEC7A3F-4AF4-470D-9921-0F5585F52158}"/>
              </a:ext>
            </a:extLst>
          </p:cNvPr>
          <p:cNvSpPr>
            <a:spLocks noGrp="1"/>
          </p:cNvSpPr>
          <p:nvPr>
            <p:ph idx="1"/>
          </p:nvPr>
        </p:nvSpPr>
        <p:spPr/>
        <p:txBody>
          <a:bodyPr/>
          <a:lstStyle/>
          <a:p>
            <a:r>
              <a:rPr lang="en-US" dirty="0"/>
              <a:t>Why did we choose this topic?</a:t>
            </a:r>
          </a:p>
          <a:p>
            <a:r>
              <a:rPr lang="en-US" dirty="0"/>
              <a:t>Caveat:</a:t>
            </a:r>
          </a:p>
          <a:p>
            <a:pPr lvl="1"/>
            <a:r>
              <a:rPr lang="en-US" dirty="0"/>
              <a:t>We aren’t policy professionals</a:t>
            </a:r>
          </a:p>
          <a:p>
            <a:pPr lvl="1"/>
            <a:r>
              <a:rPr lang="en-US" dirty="0"/>
              <a:t>We do not specialize in Data Security</a:t>
            </a:r>
          </a:p>
          <a:p>
            <a:pPr lvl="1"/>
            <a:r>
              <a:rPr lang="en-US" dirty="0"/>
              <a:t>We do not know everything</a:t>
            </a:r>
          </a:p>
          <a:p>
            <a:pPr lvl="1"/>
            <a:r>
              <a:rPr lang="en-US" dirty="0"/>
              <a:t>Products we mention</a:t>
            </a:r>
          </a:p>
        </p:txBody>
      </p:sp>
    </p:spTree>
    <p:extLst>
      <p:ext uri="{BB962C8B-B14F-4D97-AF65-F5344CB8AC3E}">
        <p14:creationId xmlns:p14="http://schemas.microsoft.com/office/powerpoint/2010/main" val="440559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CE577-435B-4CC1-83E5-9D7121328F02}"/>
              </a:ext>
            </a:extLst>
          </p:cNvPr>
          <p:cNvSpPr>
            <a:spLocks noGrp="1"/>
          </p:cNvSpPr>
          <p:nvPr>
            <p:ph type="title"/>
          </p:nvPr>
        </p:nvSpPr>
        <p:spPr/>
        <p:txBody>
          <a:bodyPr>
            <a:normAutofit/>
          </a:bodyPr>
          <a:lstStyle/>
          <a:p>
            <a:r>
              <a:rPr lang="en-US" sz="5400" dirty="0"/>
              <a:t>General Security Best Practices</a:t>
            </a:r>
          </a:p>
        </p:txBody>
      </p:sp>
      <p:sp>
        <p:nvSpPr>
          <p:cNvPr id="3" name="Text Placeholder 2">
            <a:extLst>
              <a:ext uri="{FF2B5EF4-FFF2-40B4-BE49-F238E27FC236}">
                <a16:creationId xmlns:a16="http://schemas.microsoft.com/office/drawing/2014/main" id="{E380520B-1107-418D-A93F-DF0C96148C9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ADE5EE-D95B-44E6-BF7B-B8C0892CA460}"/>
              </a:ext>
            </a:extLst>
          </p:cNvPr>
          <p:cNvSpPr>
            <a:spLocks noGrp="1"/>
          </p:cNvSpPr>
          <p:nvPr>
            <p:ph type="sldNum" sz="quarter" idx="12"/>
          </p:nvPr>
        </p:nvSpPr>
        <p:spPr/>
        <p:txBody>
          <a:bodyPr/>
          <a:lstStyle/>
          <a:p>
            <a:fld id="{9DB99883-AA5C-4B1F-B101-CE0A960CD139}" type="slidenum">
              <a:rPr lang="en-US" smtClean="0"/>
              <a:pPr/>
              <a:t>4</a:t>
            </a:fld>
            <a:endParaRPr lang="en-US" dirty="0"/>
          </a:p>
        </p:txBody>
      </p:sp>
    </p:spTree>
    <p:extLst>
      <p:ext uri="{BB962C8B-B14F-4D97-AF65-F5344CB8AC3E}">
        <p14:creationId xmlns:p14="http://schemas.microsoft.com/office/powerpoint/2010/main" val="2739935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A3C29-4D10-4C8C-A35C-120C8EFC388A}"/>
              </a:ext>
            </a:extLst>
          </p:cNvPr>
          <p:cNvSpPr>
            <a:spLocks noGrp="1"/>
          </p:cNvSpPr>
          <p:nvPr>
            <p:ph type="title"/>
          </p:nvPr>
        </p:nvSpPr>
        <p:spPr/>
        <p:txBody>
          <a:bodyPr/>
          <a:lstStyle/>
          <a:p>
            <a:r>
              <a:rPr lang="en-US" dirty="0"/>
              <a:t>General Security Best Practices</a:t>
            </a:r>
          </a:p>
        </p:txBody>
      </p:sp>
      <p:sp>
        <p:nvSpPr>
          <p:cNvPr id="3" name="Text Placeholder 2">
            <a:extLst>
              <a:ext uri="{FF2B5EF4-FFF2-40B4-BE49-F238E27FC236}">
                <a16:creationId xmlns:a16="http://schemas.microsoft.com/office/drawing/2014/main" id="{F57FF1FD-1C3A-4870-B009-E9579EADCD28}"/>
              </a:ext>
            </a:extLst>
          </p:cNvPr>
          <p:cNvSpPr>
            <a:spLocks noGrp="1"/>
          </p:cNvSpPr>
          <p:nvPr>
            <p:ph type="body" idx="1"/>
          </p:nvPr>
        </p:nvSpPr>
        <p:spPr>
          <a:xfrm>
            <a:off x="839788" y="1036924"/>
            <a:ext cx="5157787" cy="823912"/>
          </a:xfrm>
        </p:spPr>
        <p:txBody>
          <a:bodyPr/>
          <a:lstStyle/>
          <a:p>
            <a:r>
              <a:rPr lang="en-US" dirty="0"/>
              <a:t>DON’T</a:t>
            </a:r>
          </a:p>
        </p:txBody>
      </p:sp>
      <p:sp>
        <p:nvSpPr>
          <p:cNvPr id="4" name="Content Placeholder 3">
            <a:extLst>
              <a:ext uri="{FF2B5EF4-FFF2-40B4-BE49-F238E27FC236}">
                <a16:creationId xmlns:a16="http://schemas.microsoft.com/office/drawing/2014/main" id="{F3456A14-1A0B-4377-8C25-462954119A75}"/>
              </a:ext>
            </a:extLst>
          </p:cNvPr>
          <p:cNvSpPr>
            <a:spLocks noGrp="1"/>
          </p:cNvSpPr>
          <p:nvPr>
            <p:ph sz="half" idx="2"/>
          </p:nvPr>
        </p:nvSpPr>
        <p:spPr>
          <a:xfrm>
            <a:off x="839788" y="1964742"/>
            <a:ext cx="5157787" cy="4756732"/>
          </a:xfrm>
        </p:spPr>
        <p:txBody>
          <a:bodyPr>
            <a:normAutofit fontScale="85000" lnSpcReduction="20000"/>
          </a:bodyPr>
          <a:lstStyle/>
          <a:p>
            <a:r>
              <a:rPr lang="en-US" dirty="0"/>
              <a:t>Email sensitive information such as SSNs. This includes images that contain such data.</a:t>
            </a:r>
          </a:p>
          <a:p>
            <a:r>
              <a:rPr lang="en-US" dirty="0"/>
              <a:t>Use the same password for personal and work systems.</a:t>
            </a:r>
          </a:p>
          <a:p>
            <a:r>
              <a:rPr lang="en-US" dirty="0"/>
              <a:t>Click on links or open attachments from unknown sources. </a:t>
            </a:r>
          </a:p>
          <a:p>
            <a:r>
              <a:rPr lang="en-US" dirty="0"/>
              <a:t>Use home or mobile devices for work related items unless they are secured.</a:t>
            </a:r>
          </a:p>
          <a:p>
            <a:r>
              <a:rPr lang="en-US" dirty="0"/>
              <a:t>Store unneeded documents with sensitive information on your device. </a:t>
            </a:r>
          </a:p>
        </p:txBody>
      </p:sp>
      <p:sp>
        <p:nvSpPr>
          <p:cNvPr id="5" name="Text Placeholder 4">
            <a:extLst>
              <a:ext uri="{FF2B5EF4-FFF2-40B4-BE49-F238E27FC236}">
                <a16:creationId xmlns:a16="http://schemas.microsoft.com/office/drawing/2014/main" id="{15116B8E-F9A0-4408-B7CC-FC123C19F2D4}"/>
              </a:ext>
            </a:extLst>
          </p:cNvPr>
          <p:cNvSpPr>
            <a:spLocks noGrp="1"/>
          </p:cNvSpPr>
          <p:nvPr>
            <p:ph type="body" sz="quarter" idx="3"/>
          </p:nvPr>
        </p:nvSpPr>
        <p:spPr>
          <a:xfrm>
            <a:off x="6172200" y="1036924"/>
            <a:ext cx="5183188" cy="823912"/>
          </a:xfrm>
        </p:spPr>
        <p:txBody>
          <a:bodyPr/>
          <a:lstStyle/>
          <a:p>
            <a:r>
              <a:rPr lang="en-US" dirty="0"/>
              <a:t>DO</a:t>
            </a:r>
          </a:p>
        </p:txBody>
      </p:sp>
      <p:sp>
        <p:nvSpPr>
          <p:cNvPr id="6" name="Content Placeholder 5">
            <a:extLst>
              <a:ext uri="{FF2B5EF4-FFF2-40B4-BE49-F238E27FC236}">
                <a16:creationId xmlns:a16="http://schemas.microsoft.com/office/drawing/2014/main" id="{62B9F8F6-B6E6-46DA-ACE6-5EE71C3FB316}"/>
              </a:ext>
            </a:extLst>
          </p:cNvPr>
          <p:cNvSpPr>
            <a:spLocks noGrp="1"/>
          </p:cNvSpPr>
          <p:nvPr>
            <p:ph sz="quarter" idx="4"/>
          </p:nvPr>
        </p:nvSpPr>
        <p:spPr>
          <a:xfrm>
            <a:off x="6172200" y="1964743"/>
            <a:ext cx="5183188" cy="4756732"/>
          </a:xfrm>
        </p:spPr>
        <p:txBody>
          <a:bodyPr>
            <a:normAutofit fontScale="85000" lnSpcReduction="20000"/>
          </a:bodyPr>
          <a:lstStyle/>
          <a:p>
            <a:r>
              <a:rPr lang="en-US" dirty="0"/>
              <a:t>Use secure file transfer systems to send sensitive information if necessary.</a:t>
            </a:r>
          </a:p>
          <a:p>
            <a:r>
              <a:rPr lang="en-US" dirty="0"/>
              <a:t>Save passwords in a safe and secure method, like a Password Safe/Vault</a:t>
            </a:r>
          </a:p>
          <a:p>
            <a:r>
              <a:rPr lang="en-US" dirty="0"/>
              <a:t>Be aware of scam or phishing emails</a:t>
            </a:r>
          </a:p>
          <a:p>
            <a:r>
              <a:rPr lang="en-US" dirty="0"/>
              <a:t>Keep all your personal and professional devices up to date with the latest software and anti-virus updates.</a:t>
            </a:r>
          </a:p>
          <a:p>
            <a:r>
              <a:rPr lang="en-US" dirty="0"/>
              <a:t>Keep documents with sensitive information in them in secure ways such as secure file shares and servers.</a:t>
            </a:r>
          </a:p>
        </p:txBody>
      </p:sp>
      <p:sp>
        <p:nvSpPr>
          <p:cNvPr id="7" name="Slide Number Placeholder 6">
            <a:extLst>
              <a:ext uri="{FF2B5EF4-FFF2-40B4-BE49-F238E27FC236}">
                <a16:creationId xmlns:a16="http://schemas.microsoft.com/office/drawing/2014/main" id="{D7F3E58B-111F-4ECC-8656-22D19118CA7C}"/>
              </a:ext>
            </a:extLst>
          </p:cNvPr>
          <p:cNvSpPr>
            <a:spLocks noGrp="1"/>
          </p:cNvSpPr>
          <p:nvPr>
            <p:ph type="sldNum" sz="quarter" idx="12"/>
          </p:nvPr>
        </p:nvSpPr>
        <p:spPr/>
        <p:txBody>
          <a:bodyPr/>
          <a:lstStyle/>
          <a:p>
            <a:fld id="{9DB99883-AA5C-4B1F-B101-CE0A960CD139}" type="slidenum">
              <a:rPr lang="en-US" smtClean="0"/>
              <a:pPr/>
              <a:t>5</a:t>
            </a:fld>
            <a:endParaRPr lang="en-US"/>
          </a:p>
        </p:txBody>
      </p:sp>
      <p:cxnSp>
        <p:nvCxnSpPr>
          <p:cNvPr id="9" name="Straight Arrow Connector 8">
            <a:extLst>
              <a:ext uri="{FF2B5EF4-FFF2-40B4-BE49-F238E27FC236}">
                <a16:creationId xmlns:a16="http://schemas.microsoft.com/office/drawing/2014/main" id="{93D5ACBE-266A-48C8-9693-DBAD7B524BC1}"/>
              </a:ext>
            </a:extLst>
          </p:cNvPr>
          <p:cNvCxnSpPr/>
          <p:nvPr/>
        </p:nvCxnSpPr>
        <p:spPr>
          <a:xfrm>
            <a:off x="5527964" y="2337955"/>
            <a:ext cx="73775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A99FF8A-A676-4794-8A4D-0A98C4561C7B}"/>
              </a:ext>
            </a:extLst>
          </p:cNvPr>
          <p:cNvCxnSpPr/>
          <p:nvPr/>
        </p:nvCxnSpPr>
        <p:spPr>
          <a:xfrm>
            <a:off x="5527964" y="3259282"/>
            <a:ext cx="73775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4D9D5FC-29A0-428E-B5F1-2AAECE209557}"/>
              </a:ext>
            </a:extLst>
          </p:cNvPr>
          <p:cNvCxnSpPr/>
          <p:nvPr/>
        </p:nvCxnSpPr>
        <p:spPr>
          <a:xfrm>
            <a:off x="5527964" y="3893128"/>
            <a:ext cx="73775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D5B0B6E-473D-4AFC-9146-CC56EFF0E63E}"/>
              </a:ext>
            </a:extLst>
          </p:cNvPr>
          <p:cNvCxnSpPr/>
          <p:nvPr/>
        </p:nvCxnSpPr>
        <p:spPr>
          <a:xfrm>
            <a:off x="5527964" y="4807528"/>
            <a:ext cx="73775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55FF74E-C208-491F-A9FF-5E9D7DBF49F2}"/>
              </a:ext>
            </a:extLst>
          </p:cNvPr>
          <p:cNvCxnSpPr/>
          <p:nvPr/>
        </p:nvCxnSpPr>
        <p:spPr>
          <a:xfrm>
            <a:off x="5527964" y="6023264"/>
            <a:ext cx="73775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16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339FF-E439-4449-8FD6-877B21A643E3}"/>
              </a:ext>
            </a:extLst>
          </p:cNvPr>
          <p:cNvSpPr>
            <a:spLocks noGrp="1"/>
          </p:cNvSpPr>
          <p:nvPr>
            <p:ph type="title"/>
          </p:nvPr>
        </p:nvSpPr>
        <p:spPr/>
        <p:txBody>
          <a:bodyPr/>
          <a:lstStyle/>
          <a:p>
            <a:r>
              <a:rPr lang="en-US" dirty="0"/>
              <a:t>General Security Best Practices</a:t>
            </a:r>
          </a:p>
        </p:txBody>
      </p:sp>
      <p:sp>
        <p:nvSpPr>
          <p:cNvPr id="3" name="Content Placeholder 2">
            <a:extLst>
              <a:ext uri="{FF2B5EF4-FFF2-40B4-BE49-F238E27FC236}">
                <a16:creationId xmlns:a16="http://schemas.microsoft.com/office/drawing/2014/main" id="{4D729957-33BE-45A1-8E68-736D395322D0}"/>
              </a:ext>
            </a:extLst>
          </p:cNvPr>
          <p:cNvSpPr>
            <a:spLocks noGrp="1"/>
          </p:cNvSpPr>
          <p:nvPr>
            <p:ph sz="half" idx="1"/>
          </p:nvPr>
        </p:nvSpPr>
        <p:spPr>
          <a:xfrm>
            <a:off x="1931287" y="2653871"/>
            <a:ext cx="9282663" cy="1847371"/>
          </a:xfrm>
        </p:spPr>
        <p:txBody>
          <a:bodyPr>
            <a:normAutofit fontScale="85000" lnSpcReduction="20000"/>
          </a:bodyPr>
          <a:lstStyle/>
          <a:p>
            <a:pPr marL="0" indent="0">
              <a:buNone/>
            </a:pPr>
            <a:r>
              <a:rPr lang="en-US" sz="185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j-lt"/>
              </a:rPr>
              <a:t>Pop Quiz</a:t>
            </a:r>
          </a:p>
        </p:txBody>
      </p:sp>
      <p:sp>
        <p:nvSpPr>
          <p:cNvPr id="5" name="Slide Number Placeholder 4">
            <a:extLst>
              <a:ext uri="{FF2B5EF4-FFF2-40B4-BE49-F238E27FC236}">
                <a16:creationId xmlns:a16="http://schemas.microsoft.com/office/drawing/2014/main" id="{8BF55DF1-5C71-4B22-8C91-51C9ACEE85C6}"/>
              </a:ext>
            </a:extLst>
          </p:cNvPr>
          <p:cNvSpPr>
            <a:spLocks noGrp="1"/>
          </p:cNvSpPr>
          <p:nvPr>
            <p:ph type="sldNum" sz="quarter" idx="12"/>
          </p:nvPr>
        </p:nvSpPr>
        <p:spPr/>
        <p:txBody>
          <a:bodyPr/>
          <a:lstStyle/>
          <a:p>
            <a:fld id="{9DB99883-AA5C-4B1F-B101-CE0A960CD139}" type="slidenum">
              <a:rPr lang="en-US" smtClean="0"/>
              <a:pPr/>
              <a:t>6</a:t>
            </a:fld>
            <a:endParaRPr lang="en-US"/>
          </a:p>
        </p:txBody>
      </p:sp>
      <p:pic>
        <p:nvPicPr>
          <p:cNvPr id="7" name="Picture 6" descr="Icon&#10;&#10;Description automatically generated">
            <a:hlinkClick r:id="rId3"/>
            <a:extLst>
              <a:ext uri="{FF2B5EF4-FFF2-40B4-BE49-F238E27FC236}">
                <a16:creationId xmlns:a16="http://schemas.microsoft.com/office/drawing/2014/main" id="{6BAC86E2-D4C7-466D-BC26-750351454C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0015" y="4637504"/>
            <a:ext cx="1582583" cy="1582583"/>
          </a:xfrm>
          <a:prstGeom prst="rect">
            <a:avLst/>
          </a:prstGeom>
        </p:spPr>
      </p:pic>
    </p:spTree>
    <p:extLst>
      <p:ext uri="{BB962C8B-B14F-4D97-AF65-F5344CB8AC3E}">
        <p14:creationId xmlns:p14="http://schemas.microsoft.com/office/powerpoint/2010/main" val="180731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CE577-435B-4CC1-83E5-9D7121328F02}"/>
              </a:ext>
            </a:extLst>
          </p:cNvPr>
          <p:cNvSpPr>
            <a:spLocks noGrp="1"/>
          </p:cNvSpPr>
          <p:nvPr>
            <p:ph type="title"/>
          </p:nvPr>
        </p:nvSpPr>
        <p:spPr/>
        <p:txBody>
          <a:bodyPr>
            <a:normAutofit/>
          </a:bodyPr>
          <a:lstStyle/>
          <a:p>
            <a:r>
              <a:rPr lang="en-US" sz="5400" dirty="0"/>
              <a:t>Financial Aid Data Security</a:t>
            </a:r>
          </a:p>
        </p:txBody>
      </p:sp>
      <p:sp>
        <p:nvSpPr>
          <p:cNvPr id="3" name="Text Placeholder 2">
            <a:extLst>
              <a:ext uri="{FF2B5EF4-FFF2-40B4-BE49-F238E27FC236}">
                <a16:creationId xmlns:a16="http://schemas.microsoft.com/office/drawing/2014/main" id="{E380520B-1107-418D-A93F-DF0C96148C9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ADE5EE-D95B-44E6-BF7B-B8C0892CA460}"/>
              </a:ext>
            </a:extLst>
          </p:cNvPr>
          <p:cNvSpPr>
            <a:spLocks noGrp="1"/>
          </p:cNvSpPr>
          <p:nvPr>
            <p:ph type="sldNum" sz="quarter" idx="12"/>
          </p:nvPr>
        </p:nvSpPr>
        <p:spPr/>
        <p:txBody>
          <a:bodyPr/>
          <a:lstStyle/>
          <a:p>
            <a:fld id="{9DB99883-AA5C-4B1F-B101-CE0A960CD139}" type="slidenum">
              <a:rPr lang="en-US" smtClean="0"/>
              <a:pPr/>
              <a:t>7</a:t>
            </a:fld>
            <a:endParaRPr lang="en-US" dirty="0"/>
          </a:p>
        </p:txBody>
      </p:sp>
    </p:spTree>
    <p:extLst>
      <p:ext uri="{BB962C8B-B14F-4D97-AF65-F5344CB8AC3E}">
        <p14:creationId xmlns:p14="http://schemas.microsoft.com/office/powerpoint/2010/main" val="3187347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C3783-2F0F-4845-B9A6-276211FAF736}"/>
              </a:ext>
            </a:extLst>
          </p:cNvPr>
          <p:cNvSpPr>
            <a:spLocks noGrp="1"/>
          </p:cNvSpPr>
          <p:nvPr>
            <p:ph type="title"/>
          </p:nvPr>
        </p:nvSpPr>
        <p:spPr/>
        <p:txBody>
          <a:bodyPr/>
          <a:lstStyle/>
          <a:p>
            <a:r>
              <a:rPr lang="en-US" dirty="0"/>
              <a:t>Types of FA Data</a:t>
            </a:r>
          </a:p>
        </p:txBody>
      </p:sp>
      <p:sp>
        <p:nvSpPr>
          <p:cNvPr id="3" name="Content Placeholder 2">
            <a:extLst>
              <a:ext uri="{FF2B5EF4-FFF2-40B4-BE49-F238E27FC236}">
                <a16:creationId xmlns:a16="http://schemas.microsoft.com/office/drawing/2014/main" id="{BE654A8F-3A82-4A2C-A6D4-89C80E24B335}"/>
              </a:ext>
            </a:extLst>
          </p:cNvPr>
          <p:cNvSpPr>
            <a:spLocks noGrp="1"/>
          </p:cNvSpPr>
          <p:nvPr>
            <p:ph idx="1"/>
          </p:nvPr>
        </p:nvSpPr>
        <p:spPr/>
        <p:txBody>
          <a:bodyPr/>
          <a:lstStyle/>
          <a:p>
            <a:r>
              <a:rPr lang="en-US" dirty="0"/>
              <a:t>FAFSA Data / ISIR Data </a:t>
            </a:r>
          </a:p>
          <a:p>
            <a:r>
              <a:rPr lang="en-US" dirty="0"/>
              <a:t>Award Data </a:t>
            </a:r>
          </a:p>
          <a:p>
            <a:r>
              <a:rPr lang="en-US" dirty="0"/>
              <a:t>NSLDS Data</a:t>
            </a:r>
          </a:p>
        </p:txBody>
      </p:sp>
      <p:sp>
        <p:nvSpPr>
          <p:cNvPr id="4" name="Slide Number Placeholder 3">
            <a:extLst>
              <a:ext uri="{FF2B5EF4-FFF2-40B4-BE49-F238E27FC236}">
                <a16:creationId xmlns:a16="http://schemas.microsoft.com/office/drawing/2014/main" id="{2328650F-B7DE-4D84-9059-CC7E0569F887}"/>
              </a:ext>
            </a:extLst>
          </p:cNvPr>
          <p:cNvSpPr>
            <a:spLocks noGrp="1"/>
          </p:cNvSpPr>
          <p:nvPr>
            <p:ph type="sldNum" sz="quarter" idx="12"/>
          </p:nvPr>
        </p:nvSpPr>
        <p:spPr/>
        <p:txBody>
          <a:bodyPr/>
          <a:lstStyle/>
          <a:p>
            <a:fld id="{9DB99883-AA5C-4B1F-B101-CE0A960CD139}" type="slidenum">
              <a:rPr lang="en-US" smtClean="0"/>
              <a:pPr/>
              <a:t>8</a:t>
            </a:fld>
            <a:endParaRPr lang="en-US" dirty="0"/>
          </a:p>
        </p:txBody>
      </p:sp>
      <p:pic>
        <p:nvPicPr>
          <p:cNvPr id="6" name="Picture 5">
            <a:extLst>
              <a:ext uri="{FF2B5EF4-FFF2-40B4-BE49-F238E27FC236}">
                <a16:creationId xmlns:a16="http://schemas.microsoft.com/office/drawing/2014/main" id="{00AAA3CC-7DB9-46D1-82B6-6309C7684366}"/>
              </a:ext>
            </a:extLst>
          </p:cNvPr>
          <p:cNvPicPr>
            <a:picLocks noChangeAspect="1"/>
          </p:cNvPicPr>
          <p:nvPr/>
        </p:nvPicPr>
        <p:blipFill>
          <a:blip r:embed="rId3"/>
          <a:stretch>
            <a:fillRect/>
          </a:stretch>
        </p:blipFill>
        <p:spPr>
          <a:xfrm>
            <a:off x="5023414" y="2467716"/>
            <a:ext cx="6242318" cy="3394945"/>
          </a:xfrm>
          <a:prstGeom prst="rect">
            <a:avLst/>
          </a:prstGeom>
        </p:spPr>
      </p:pic>
    </p:spTree>
    <p:extLst>
      <p:ext uri="{BB962C8B-B14F-4D97-AF65-F5344CB8AC3E}">
        <p14:creationId xmlns:p14="http://schemas.microsoft.com/office/powerpoint/2010/main" val="66143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A6DFD-9519-4388-8F7C-AB22E48D43BB}"/>
              </a:ext>
            </a:extLst>
          </p:cNvPr>
          <p:cNvSpPr>
            <a:spLocks noGrp="1"/>
          </p:cNvSpPr>
          <p:nvPr>
            <p:ph type="title"/>
          </p:nvPr>
        </p:nvSpPr>
        <p:spPr/>
        <p:txBody>
          <a:bodyPr/>
          <a:lstStyle/>
          <a:p>
            <a:r>
              <a:rPr lang="en-US" dirty="0"/>
              <a:t>What is “FAFSA Data”?</a:t>
            </a:r>
          </a:p>
        </p:txBody>
      </p:sp>
      <p:sp>
        <p:nvSpPr>
          <p:cNvPr id="3" name="Content Placeholder 2">
            <a:extLst>
              <a:ext uri="{FF2B5EF4-FFF2-40B4-BE49-F238E27FC236}">
                <a16:creationId xmlns:a16="http://schemas.microsoft.com/office/drawing/2014/main" id="{348735F3-1EE1-4810-81EF-3FDEF843216F}"/>
              </a:ext>
            </a:extLst>
          </p:cNvPr>
          <p:cNvSpPr>
            <a:spLocks noGrp="1"/>
          </p:cNvSpPr>
          <p:nvPr>
            <p:ph idx="1"/>
          </p:nvPr>
        </p:nvSpPr>
        <p:spPr/>
        <p:txBody>
          <a:bodyPr>
            <a:normAutofit fontScale="85000" lnSpcReduction="20000"/>
          </a:bodyPr>
          <a:lstStyle/>
          <a:p>
            <a:pPr marL="0" indent="0">
              <a:buNone/>
            </a:pPr>
            <a:r>
              <a:rPr lang="en-US" dirty="0"/>
              <a:t>According to FSA and PTAC, “FAFSA data” include all of the following:</a:t>
            </a:r>
          </a:p>
          <a:p>
            <a:r>
              <a:rPr lang="en-US" dirty="0"/>
              <a:t>Whether or not the student has filed a FAFSA</a:t>
            </a:r>
          </a:p>
          <a:p>
            <a:r>
              <a:rPr lang="en-US" dirty="0"/>
              <a:t>All answers to the questions by the student and parent on the FAFSA</a:t>
            </a:r>
          </a:p>
          <a:p>
            <a:r>
              <a:rPr lang="en-US" dirty="0"/>
              <a:t>The ISIR and the SAR</a:t>
            </a:r>
          </a:p>
          <a:p>
            <a:r>
              <a:rPr lang="en-US" dirty="0"/>
              <a:t>Key processing results (such as C-Codes)</a:t>
            </a:r>
          </a:p>
          <a:p>
            <a:r>
              <a:rPr lang="en-US" dirty="0"/>
              <a:t>EFC</a:t>
            </a:r>
          </a:p>
          <a:p>
            <a:r>
              <a:rPr lang="en-US" dirty="0"/>
              <a:t>Student’s financial aid history as reflected with NSLDS</a:t>
            </a:r>
          </a:p>
          <a:p>
            <a:r>
              <a:rPr lang="en-US" dirty="0"/>
              <a:t>ISIR data to determine award eligibility, and the resulting awards and disbursement data</a:t>
            </a:r>
          </a:p>
          <a:p>
            <a:r>
              <a:rPr lang="en-US" dirty="0"/>
              <a:t>Federal Work-Study (FWS) awards and pay dates</a:t>
            </a:r>
          </a:p>
          <a:p>
            <a:r>
              <a:rPr lang="en-US" dirty="0"/>
              <a:t>Information in or sent to COD</a:t>
            </a:r>
          </a:p>
          <a:p>
            <a:pPr marL="0" indent="0">
              <a:buNone/>
            </a:pPr>
            <a:endParaRPr lang="en-US" dirty="0"/>
          </a:p>
        </p:txBody>
      </p:sp>
      <p:sp>
        <p:nvSpPr>
          <p:cNvPr id="4" name="Slide Number Placeholder 3">
            <a:extLst>
              <a:ext uri="{FF2B5EF4-FFF2-40B4-BE49-F238E27FC236}">
                <a16:creationId xmlns:a16="http://schemas.microsoft.com/office/drawing/2014/main" id="{DD443A7D-E6A0-4D43-8AED-F944FFE08244}"/>
              </a:ext>
            </a:extLst>
          </p:cNvPr>
          <p:cNvSpPr>
            <a:spLocks noGrp="1"/>
          </p:cNvSpPr>
          <p:nvPr>
            <p:ph type="sldNum" sz="quarter" idx="12"/>
          </p:nvPr>
        </p:nvSpPr>
        <p:spPr/>
        <p:txBody>
          <a:bodyPr/>
          <a:lstStyle/>
          <a:p>
            <a:fld id="{9DB99883-AA5C-4B1F-B101-CE0A960CD139}" type="slidenum">
              <a:rPr lang="en-US" smtClean="0"/>
              <a:pPr/>
              <a:t>9</a:t>
            </a:fld>
            <a:endParaRPr lang="en-US" dirty="0"/>
          </a:p>
        </p:txBody>
      </p:sp>
    </p:spTree>
    <p:extLst>
      <p:ext uri="{BB962C8B-B14F-4D97-AF65-F5344CB8AC3E}">
        <p14:creationId xmlns:p14="http://schemas.microsoft.com/office/powerpoint/2010/main" val="3375779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5B47B-840C-4730-934F-57E9DABE56C4}"/>
              </a:ext>
            </a:extLst>
          </p:cNvPr>
          <p:cNvSpPr>
            <a:spLocks noGrp="1"/>
          </p:cNvSpPr>
          <p:nvPr>
            <p:ph type="title"/>
          </p:nvPr>
        </p:nvSpPr>
        <p:spPr/>
        <p:txBody>
          <a:bodyPr/>
          <a:lstStyle/>
          <a:p>
            <a:r>
              <a:rPr lang="en-US" dirty="0"/>
              <a:t>What is PII?</a:t>
            </a:r>
          </a:p>
        </p:txBody>
      </p:sp>
      <p:sp>
        <p:nvSpPr>
          <p:cNvPr id="3" name="Content Placeholder 2">
            <a:extLst>
              <a:ext uri="{FF2B5EF4-FFF2-40B4-BE49-F238E27FC236}">
                <a16:creationId xmlns:a16="http://schemas.microsoft.com/office/drawing/2014/main" id="{EEABA8D1-95A6-4958-8745-670214229785}"/>
              </a:ext>
            </a:extLst>
          </p:cNvPr>
          <p:cNvSpPr>
            <a:spLocks noGrp="1"/>
          </p:cNvSpPr>
          <p:nvPr>
            <p:ph sz="half" idx="1"/>
          </p:nvPr>
        </p:nvSpPr>
        <p:spPr/>
        <p:txBody>
          <a:bodyPr/>
          <a:lstStyle/>
          <a:p>
            <a:r>
              <a:rPr lang="en-US" dirty="0"/>
              <a:t>Personally Identifiable Information (PII)</a:t>
            </a:r>
          </a:p>
          <a:p>
            <a:r>
              <a:rPr lang="en-US" dirty="0"/>
              <a:t>Information that can be used to identify the individual. </a:t>
            </a:r>
          </a:p>
          <a:p>
            <a:r>
              <a:rPr lang="en-US" dirty="0"/>
              <a:t>De-Identification = the removal of PII</a:t>
            </a:r>
          </a:p>
          <a:p>
            <a:endParaRPr lang="en-US" dirty="0"/>
          </a:p>
        </p:txBody>
      </p:sp>
      <p:pic>
        <p:nvPicPr>
          <p:cNvPr id="7" name="Content Placeholder 6" descr="A red and white sign&#10;&#10;Description automatically generated with medium confidence">
            <a:extLst>
              <a:ext uri="{FF2B5EF4-FFF2-40B4-BE49-F238E27FC236}">
                <a16:creationId xmlns:a16="http://schemas.microsoft.com/office/drawing/2014/main" id="{E4975C50-6E2D-4017-B2F2-C0CC356C3B8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89069" y="774691"/>
            <a:ext cx="4927741" cy="5581659"/>
          </a:xfrm>
        </p:spPr>
      </p:pic>
      <p:sp>
        <p:nvSpPr>
          <p:cNvPr id="5" name="Slide Number Placeholder 4">
            <a:extLst>
              <a:ext uri="{FF2B5EF4-FFF2-40B4-BE49-F238E27FC236}">
                <a16:creationId xmlns:a16="http://schemas.microsoft.com/office/drawing/2014/main" id="{C78CC699-1A46-4E1F-987F-1370AB91ED09}"/>
              </a:ext>
            </a:extLst>
          </p:cNvPr>
          <p:cNvSpPr>
            <a:spLocks noGrp="1"/>
          </p:cNvSpPr>
          <p:nvPr>
            <p:ph type="sldNum" sz="quarter" idx="12"/>
          </p:nvPr>
        </p:nvSpPr>
        <p:spPr/>
        <p:txBody>
          <a:bodyPr/>
          <a:lstStyle/>
          <a:p>
            <a:fld id="{9DB99883-AA5C-4B1F-B101-CE0A960CD139}" type="slidenum">
              <a:rPr lang="en-US" smtClean="0"/>
              <a:pPr/>
              <a:t>10</a:t>
            </a:fld>
            <a:endParaRPr lang="en-US"/>
          </a:p>
        </p:txBody>
      </p:sp>
    </p:spTree>
    <p:extLst>
      <p:ext uri="{BB962C8B-B14F-4D97-AF65-F5344CB8AC3E}">
        <p14:creationId xmlns:p14="http://schemas.microsoft.com/office/powerpoint/2010/main" val="1565888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D8B72-8512-41CB-8008-6DBA8B936A2D}"/>
              </a:ext>
            </a:extLst>
          </p:cNvPr>
          <p:cNvSpPr>
            <a:spLocks noGrp="1"/>
          </p:cNvSpPr>
          <p:nvPr>
            <p:ph type="title"/>
          </p:nvPr>
        </p:nvSpPr>
        <p:spPr/>
        <p:txBody>
          <a:bodyPr/>
          <a:lstStyle/>
          <a:p>
            <a:r>
              <a:rPr lang="en-US" dirty="0"/>
              <a:t>What governs us? </a:t>
            </a:r>
          </a:p>
        </p:txBody>
      </p:sp>
      <p:graphicFrame>
        <p:nvGraphicFramePr>
          <p:cNvPr id="5" name="Content Placeholder 4">
            <a:extLst>
              <a:ext uri="{FF2B5EF4-FFF2-40B4-BE49-F238E27FC236}">
                <a16:creationId xmlns:a16="http://schemas.microsoft.com/office/drawing/2014/main" id="{BA10D2CD-4061-4A66-91B0-F6D7917BC696}"/>
              </a:ext>
            </a:extLst>
          </p:cNvPr>
          <p:cNvGraphicFramePr>
            <a:graphicFrameLocks noGrp="1"/>
          </p:cNvGraphicFramePr>
          <p:nvPr>
            <p:ph idx="1"/>
            <p:extLst>
              <p:ext uri="{D42A27DB-BD31-4B8C-83A1-F6EECF244321}">
                <p14:modId xmlns:p14="http://schemas.microsoft.com/office/powerpoint/2010/main" val="420345726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8E93D84F-F5CA-46E3-9F29-9CF7CBD9A348}"/>
              </a:ext>
            </a:extLst>
          </p:cNvPr>
          <p:cNvSpPr>
            <a:spLocks noGrp="1"/>
          </p:cNvSpPr>
          <p:nvPr>
            <p:ph type="sldNum" sz="quarter" idx="12"/>
          </p:nvPr>
        </p:nvSpPr>
        <p:spPr/>
        <p:txBody>
          <a:bodyPr/>
          <a:lstStyle/>
          <a:p>
            <a:fld id="{9DB99883-AA5C-4B1F-B101-CE0A960CD139}" type="slidenum">
              <a:rPr lang="en-US" smtClean="0"/>
              <a:pPr/>
              <a:t>11</a:t>
            </a:fld>
            <a:endParaRPr lang="en-US" dirty="0"/>
          </a:p>
        </p:txBody>
      </p:sp>
    </p:spTree>
    <p:extLst>
      <p:ext uri="{BB962C8B-B14F-4D97-AF65-F5344CB8AC3E}">
        <p14:creationId xmlns:p14="http://schemas.microsoft.com/office/powerpoint/2010/main" val="3820989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1C059-7439-4F6C-B292-57CCD54B173F}"/>
              </a:ext>
            </a:extLst>
          </p:cNvPr>
          <p:cNvSpPr>
            <a:spLocks noGrp="1"/>
          </p:cNvSpPr>
          <p:nvPr>
            <p:ph type="title"/>
          </p:nvPr>
        </p:nvSpPr>
        <p:spPr/>
        <p:txBody>
          <a:bodyPr/>
          <a:lstStyle/>
          <a:p>
            <a:r>
              <a:rPr lang="en-US" dirty="0"/>
              <a:t>Institutional and Departmental</a:t>
            </a:r>
          </a:p>
        </p:txBody>
      </p:sp>
      <p:sp>
        <p:nvSpPr>
          <p:cNvPr id="3" name="Content Placeholder 2">
            <a:extLst>
              <a:ext uri="{FF2B5EF4-FFF2-40B4-BE49-F238E27FC236}">
                <a16:creationId xmlns:a16="http://schemas.microsoft.com/office/drawing/2014/main" id="{31B78818-2325-4F8F-9B44-212916BF14F9}"/>
              </a:ext>
            </a:extLst>
          </p:cNvPr>
          <p:cNvSpPr>
            <a:spLocks noGrp="1"/>
          </p:cNvSpPr>
          <p:nvPr>
            <p:ph idx="1"/>
          </p:nvPr>
        </p:nvSpPr>
        <p:spPr/>
        <p:txBody>
          <a:bodyPr/>
          <a:lstStyle/>
          <a:p>
            <a:r>
              <a:rPr lang="en-US" dirty="0"/>
              <a:t>Policies and Procedures</a:t>
            </a:r>
          </a:p>
        </p:txBody>
      </p:sp>
      <p:sp>
        <p:nvSpPr>
          <p:cNvPr id="4" name="Slide Number Placeholder 3">
            <a:extLst>
              <a:ext uri="{FF2B5EF4-FFF2-40B4-BE49-F238E27FC236}">
                <a16:creationId xmlns:a16="http://schemas.microsoft.com/office/drawing/2014/main" id="{D9A60B04-5815-4588-91BD-7F9FB76297BE}"/>
              </a:ext>
            </a:extLst>
          </p:cNvPr>
          <p:cNvSpPr>
            <a:spLocks noGrp="1"/>
          </p:cNvSpPr>
          <p:nvPr>
            <p:ph type="sldNum" sz="quarter" idx="12"/>
          </p:nvPr>
        </p:nvSpPr>
        <p:spPr/>
        <p:txBody>
          <a:bodyPr/>
          <a:lstStyle/>
          <a:p>
            <a:fld id="{9DB99883-AA5C-4B1F-B101-CE0A960CD139}" type="slidenum">
              <a:rPr lang="en-US" smtClean="0"/>
              <a:pPr/>
              <a:t>12</a:t>
            </a:fld>
            <a:endParaRPr lang="en-US" dirty="0"/>
          </a:p>
        </p:txBody>
      </p:sp>
    </p:spTree>
    <p:extLst>
      <p:ext uri="{BB962C8B-B14F-4D97-AF65-F5344CB8AC3E}">
        <p14:creationId xmlns:p14="http://schemas.microsoft.com/office/powerpoint/2010/main" val="389196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5CD60-3F6F-4792-AF8C-C647824EF7B7}"/>
              </a:ext>
            </a:extLst>
          </p:cNvPr>
          <p:cNvSpPr>
            <a:spLocks noGrp="1"/>
          </p:cNvSpPr>
          <p:nvPr>
            <p:ph type="title"/>
          </p:nvPr>
        </p:nvSpPr>
        <p:spPr/>
        <p:txBody>
          <a:bodyPr/>
          <a:lstStyle/>
          <a:p>
            <a:r>
              <a:rPr lang="en-US" dirty="0"/>
              <a:t>State</a:t>
            </a:r>
          </a:p>
        </p:txBody>
      </p:sp>
      <p:sp>
        <p:nvSpPr>
          <p:cNvPr id="3" name="Content Placeholder 2">
            <a:extLst>
              <a:ext uri="{FF2B5EF4-FFF2-40B4-BE49-F238E27FC236}">
                <a16:creationId xmlns:a16="http://schemas.microsoft.com/office/drawing/2014/main" id="{9CF3EC1C-1A0F-4EE1-955D-CECB974EA4AE}"/>
              </a:ext>
            </a:extLst>
          </p:cNvPr>
          <p:cNvSpPr>
            <a:spLocks noGrp="1"/>
          </p:cNvSpPr>
          <p:nvPr>
            <p:ph idx="1"/>
          </p:nvPr>
        </p:nvSpPr>
        <p:spPr/>
        <p:txBody>
          <a:bodyPr/>
          <a:lstStyle/>
          <a:p>
            <a:r>
              <a:rPr lang="en-US" dirty="0"/>
              <a:t>ND State Board of Higher Education Policy </a:t>
            </a:r>
            <a:r>
              <a:rPr lang="en-US" dirty="0">
                <a:hlinkClick r:id="rId2"/>
              </a:rPr>
              <a:t>1202.3</a:t>
            </a:r>
            <a:endParaRPr lang="en-US" dirty="0"/>
          </a:p>
          <a:p>
            <a:pPr lvl="1"/>
            <a:r>
              <a:rPr lang="en-US" dirty="0">
                <a:hlinkClick r:id="rId3"/>
              </a:rPr>
              <a:t>1203.7</a:t>
            </a:r>
            <a:r>
              <a:rPr lang="en-US" dirty="0"/>
              <a:t> NDUS Data Classification and Information Security Standard</a:t>
            </a:r>
          </a:p>
          <a:p>
            <a:pPr marL="0" indent="0">
              <a:buNone/>
            </a:pP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D29FA1AE-57FF-4533-A44C-C98A39A357E7}"/>
              </a:ext>
            </a:extLst>
          </p:cNvPr>
          <p:cNvSpPr>
            <a:spLocks noGrp="1"/>
          </p:cNvSpPr>
          <p:nvPr>
            <p:ph type="sldNum" sz="quarter" idx="12"/>
          </p:nvPr>
        </p:nvSpPr>
        <p:spPr/>
        <p:txBody>
          <a:bodyPr/>
          <a:lstStyle/>
          <a:p>
            <a:fld id="{9DB99883-AA5C-4B1F-B101-CE0A960CD139}" type="slidenum">
              <a:rPr lang="en-US" smtClean="0"/>
              <a:pPr/>
              <a:t>13</a:t>
            </a:fld>
            <a:endParaRPr lang="en-US" dirty="0"/>
          </a:p>
        </p:txBody>
      </p:sp>
    </p:spTree>
    <p:extLst>
      <p:ext uri="{BB962C8B-B14F-4D97-AF65-F5344CB8AC3E}">
        <p14:creationId xmlns:p14="http://schemas.microsoft.com/office/powerpoint/2010/main" val="858327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EC56E-2302-4867-B702-816AAF2AC08E}"/>
              </a:ext>
            </a:extLst>
          </p:cNvPr>
          <p:cNvSpPr>
            <a:spLocks noGrp="1"/>
          </p:cNvSpPr>
          <p:nvPr>
            <p:ph type="title"/>
          </p:nvPr>
        </p:nvSpPr>
        <p:spPr/>
        <p:txBody>
          <a:bodyPr/>
          <a:lstStyle/>
          <a:p>
            <a:r>
              <a:rPr lang="en-US" dirty="0"/>
              <a:t>Federal</a:t>
            </a:r>
          </a:p>
        </p:txBody>
      </p:sp>
      <p:sp>
        <p:nvSpPr>
          <p:cNvPr id="3" name="Content Placeholder 2">
            <a:extLst>
              <a:ext uri="{FF2B5EF4-FFF2-40B4-BE49-F238E27FC236}">
                <a16:creationId xmlns:a16="http://schemas.microsoft.com/office/drawing/2014/main" id="{9ABEA124-BB68-47F2-BBE0-B44568A21377}"/>
              </a:ext>
            </a:extLst>
          </p:cNvPr>
          <p:cNvSpPr>
            <a:spLocks noGrp="1"/>
          </p:cNvSpPr>
          <p:nvPr>
            <p:ph idx="1"/>
          </p:nvPr>
        </p:nvSpPr>
        <p:spPr/>
        <p:txBody>
          <a:bodyPr/>
          <a:lstStyle/>
          <a:p>
            <a:r>
              <a:rPr lang="en-US" dirty="0"/>
              <a:t>Family Educational Right and Privacy Act (FERPA)</a:t>
            </a:r>
          </a:p>
          <a:p>
            <a:r>
              <a:rPr lang="en-US" dirty="0"/>
              <a:t>Higher Education Act (HEA)</a:t>
            </a:r>
          </a:p>
          <a:p>
            <a:r>
              <a:rPr lang="en-US" dirty="0"/>
              <a:t>Privacy Act</a:t>
            </a:r>
          </a:p>
          <a:p>
            <a:r>
              <a:rPr lang="en-US" dirty="0"/>
              <a:t>Student Aid Internet Gateway (SAIG) Agreement</a:t>
            </a:r>
          </a:p>
        </p:txBody>
      </p:sp>
      <p:sp>
        <p:nvSpPr>
          <p:cNvPr id="4" name="Slide Number Placeholder 3">
            <a:extLst>
              <a:ext uri="{FF2B5EF4-FFF2-40B4-BE49-F238E27FC236}">
                <a16:creationId xmlns:a16="http://schemas.microsoft.com/office/drawing/2014/main" id="{91CB266D-A368-42DB-B27C-CD00642DCE47}"/>
              </a:ext>
            </a:extLst>
          </p:cNvPr>
          <p:cNvSpPr>
            <a:spLocks noGrp="1"/>
          </p:cNvSpPr>
          <p:nvPr>
            <p:ph type="sldNum" sz="quarter" idx="12"/>
          </p:nvPr>
        </p:nvSpPr>
        <p:spPr/>
        <p:txBody>
          <a:bodyPr/>
          <a:lstStyle/>
          <a:p>
            <a:fld id="{9DB99883-AA5C-4B1F-B101-CE0A960CD139}" type="slidenum">
              <a:rPr lang="en-US" smtClean="0"/>
              <a:pPr/>
              <a:t>14</a:t>
            </a:fld>
            <a:endParaRPr lang="en-US" dirty="0"/>
          </a:p>
        </p:txBody>
      </p:sp>
    </p:spTree>
    <p:extLst>
      <p:ext uri="{BB962C8B-B14F-4D97-AF65-F5344CB8AC3E}">
        <p14:creationId xmlns:p14="http://schemas.microsoft.com/office/powerpoint/2010/main" val="4266719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30981-38D5-44BF-96EE-95EE1EA31A6C}"/>
              </a:ext>
            </a:extLst>
          </p:cNvPr>
          <p:cNvSpPr>
            <a:spLocks noGrp="1"/>
          </p:cNvSpPr>
          <p:nvPr>
            <p:ph type="title"/>
          </p:nvPr>
        </p:nvSpPr>
        <p:spPr/>
        <p:txBody>
          <a:bodyPr/>
          <a:lstStyle/>
          <a:p>
            <a:r>
              <a:rPr lang="en-US" dirty="0"/>
              <a:t>FERPA</a:t>
            </a:r>
          </a:p>
        </p:txBody>
      </p:sp>
      <p:sp>
        <p:nvSpPr>
          <p:cNvPr id="3" name="Content Placeholder 2">
            <a:extLst>
              <a:ext uri="{FF2B5EF4-FFF2-40B4-BE49-F238E27FC236}">
                <a16:creationId xmlns:a16="http://schemas.microsoft.com/office/drawing/2014/main" id="{962BADB9-DB63-4679-8ACD-FD65DB329664}"/>
              </a:ext>
            </a:extLst>
          </p:cNvPr>
          <p:cNvSpPr>
            <a:spLocks noGrp="1"/>
          </p:cNvSpPr>
          <p:nvPr>
            <p:ph idx="1"/>
          </p:nvPr>
        </p:nvSpPr>
        <p:spPr/>
        <p:txBody>
          <a:bodyPr/>
          <a:lstStyle/>
          <a:p>
            <a:pPr marL="0" indent="0">
              <a:buNone/>
            </a:pPr>
            <a:r>
              <a:rPr lang="en-US" dirty="0"/>
              <a:t>Education records may be disclosed in connection with financial aid for which the student has applied or which the student has received, if the information necessary for such purposes as to:</a:t>
            </a:r>
          </a:p>
          <a:p>
            <a:r>
              <a:rPr lang="en-US" dirty="0"/>
              <a:t>Determine eligibility for aid</a:t>
            </a:r>
          </a:p>
          <a:p>
            <a:r>
              <a:rPr lang="en-US" dirty="0"/>
              <a:t>Determine the amount of the aid</a:t>
            </a:r>
          </a:p>
          <a:p>
            <a:r>
              <a:rPr lang="en-US" dirty="0"/>
              <a:t>Determine the condition for the aid</a:t>
            </a:r>
          </a:p>
          <a:p>
            <a:r>
              <a:rPr lang="en-US" dirty="0"/>
              <a:t>Enforce the terms and conditions of the aid</a:t>
            </a:r>
          </a:p>
        </p:txBody>
      </p:sp>
      <p:sp>
        <p:nvSpPr>
          <p:cNvPr id="4" name="Slide Number Placeholder 3">
            <a:extLst>
              <a:ext uri="{FF2B5EF4-FFF2-40B4-BE49-F238E27FC236}">
                <a16:creationId xmlns:a16="http://schemas.microsoft.com/office/drawing/2014/main" id="{A35CDBA9-69A5-45F6-9146-BE6CC9DA96A6}"/>
              </a:ext>
            </a:extLst>
          </p:cNvPr>
          <p:cNvSpPr>
            <a:spLocks noGrp="1"/>
          </p:cNvSpPr>
          <p:nvPr>
            <p:ph type="sldNum" sz="quarter" idx="12"/>
          </p:nvPr>
        </p:nvSpPr>
        <p:spPr/>
        <p:txBody>
          <a:bodyPr/>
          <a:lstStyle/>
          <a:p>
            <a:fld id="{9DB99883-AA5C-4B1F-B101-CE0A960CD139}" type="slidenum">
              <a:rPr lang="en-US" smtClean="0"/>
              <a:pPr/>
              <a:t>15</a:t>
            </a:fld>
            <a:endParaRPr lang="en-US" dirty="0"/>
          </a:p>
        </p:txBody>
      </p:sp>
    </p:spTree>
    <p:extLst>
      <p:ext uri="{BB962C8B-B14F-4D97-AF65-F5344CB8AC3E}">
        <p14:creationId xmlns:p14="http://schemas.microsoft.com/office/powerpoint/2010/main" val="2057039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E4DC-E996-4258-9F90-43E9E99E5875}"/>
              </a:ext>
            </a:extLst>
          </p:cNvPr>
          <p:cNvSpPr>
            <a:spLocks noGrp="1"/>
          </p:cNvSpPr>
          <p:nvPr>
            <p:ph type="title"/>
          </p:nvPr>
        </p:nvSpPr>
        <p:spPr/>
        <p:txBody>
          <a:bodyPr/>
          <a:lstStyle/>
          <a:p>
            <a:r>
              <a:rPr lang="en-US" dirty="0"/>
              <a:t>Higher Education Act (HEA)</a:t>
            </a:r>
          </a:p>
        </p:txBody>
      </p:sp>
      <p:sp>
        <p:nvSpPr>
          <p:cNvPr id="3" name="Content Placeholder 2">
            <a:extLst>
              <a:ext uri="{FF2B5EF4-FFF2-40B4-BE49-F238E27FC236}">
                <a16:creationId xmlns:a16="http://schemas.microsoft.com/office/drawing/2014/main" id="{78302014-230D-4791-ABDA-8E63CF48C4BF}"/>
              </a:ext>
            </a:extLst>
          </p:cNvPr>
          <p:cNvSpPr>
            <a:spLocks noGrp="1"/>
          </p:cNvSpPr>
          <p:nvPr>
            <p:ph idx="1"/>
          </p:nvPr>
        </p:nvSpPr>
        <p:spPr/>
        <p:txBody>
          <a:bodyPr>
            <a:normAutofit lnSpcReduction="10000"/>
          </a:bodyPr>
          <a:lstStyle/>
          <a:p>
            <a:r>
              <a:rPr lang="en-US" dirty="0"/>
              <a:t>Applies to both FAFSA/ISIR Data but applies additional provisions on NSLDS Data</a:t>
            </a:r>
          </a:p>
          <a:p>
            <a:r>
              <a:rPr lang="en-US" dirty="0"/>
              <a:t>“FAFSA/ISIR data, and any data derived from FAFSA/ISIR data (including data in the NSLDS) may only be used for the application and </a:t>
            </a:r>
            <a:r>
              <a:rPr lang="en-US" b="1" dirty="0"/>
              <a:t>administration of aid </a:t>
            </a:r>
            <a:r>
              <a:rPr lang="en-US" dirty="0"/>
              <a:t>awarded under Federal student aid programs, state aid, or aid awarded to eligible institutions..”</a:t>
            </a:r>
          </a:p>
          <a:p>
            <a:r>
              <a:rPr lang="en-US" dirty="0"/>
              <a:t>HEA prohibits nongovernmental researchers or policy analysts from accessing PII from NSLDS. It also prohibits the use of NSLDS data for marketing purposes. </a:t>
            </a:r>
          </a:p>
          <a:p>
            <a:pPr lvl="1"/>
            <a:r>
              <a:rPr lang="en-US" dirty="0"/>
              <a:t>Can be de-identifiable data.</a:t>
            </a:r>
          </a:p>
        </p:txBody>
      </p:sp>
      <p:sp>
        <p:nvSpPr>
          <p:cNvPr id="4" name="Slide Number Placeholder 3">
            <a:extLst>
              <a:ext uri="{FF2B5EF4-FFF2-40B4-BE49-F238E27FC236}">
                <a16:creationId xmlns:a16="http://schemas.microsoft.com/office/drawing/2014/main" id="{999F3DA4-5A51-436C-948D-6F9D237A9CA2}"/>
              </a:ext>
            </a:extLst>
          </p:cNvPr>
          <p:cNvSpPr>
            <a:spLocks noGrp="1"/>
          </p:cNvSpPr>
          <p:nvPr>
            <p:ph type="sldNum" sz="quarter" idx="12"/>
          </p:nvPr>
        </p:nvSpPr>
        <p:spPr/>
        <p:txBody>
          <a:bodyPr/>
          <a:lstStyle/>
          <a:p>
            <a:fld id="{9DB99883-AA5C-4B1F-B101-CE0A960CD139}" type="slidenum">
              <a:rPr lang="en-US" smtClean="0"/>
              <a:pPr/>
              <a:t>16</a:t>
            </a:fld>
            <a:endParaRPr lang="en-US" dirty="0"/>
          </a:p>
        </p:txBody>
      </p:sp>
    </p:spTree>
    <p:extLst>
      <p:ext uri="{BB962C8B-B14F-4D97-AF65-F5344CB8AC3E}">
        <p14:creationId xmlns:p14="http://schemas.microsoft.com/office/powerpoint/2010/main" val="1876908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D8B11-D139-4E49-8136-2F2D7FA3F61E}"/>
              </a:ext>
            </a:extLst>
          </p:cNvPr>
          <p:cNvSpPr>
            <a:spLocks noGrp="1"/>
          </p:cNvSpPr>
          <p:nvPr>
            <p:ph type="title"/>
          </p:nvPr>
        </p:nvSpPr>
        <p:spPr/>
        <p:txBody>
          <a:bodyPr/>
          <a:lstStyle/>
          <a:p>
            <a:r>
              <a:rPr lang="en-US" dirty="0"/>
              <a:t>Privacy Act</a:t>
            </a:r>
          </a:p>
        </p:txBody>
      </p:sp>
      <p:sp>
        <p:nvSpPr>
          <p:cNvPr id="3" name="Content Placeholder 2">
            <a:extLst>
              <a:ext uri="{FF2B5EF4-FFF2-40B4-BE49-F238E27FC236}">
                <a16:creationId xmlns:a16="http://schemas.microsoft.com/office/drawing/2014/main" id="{5CF80BA8-A9DE-4DA5-B5CA-AA5ADB7DB34A}"/>
              </a:ext>
            </a:extLst>
          </p:cNvPr>
          <p:cNvSpPr>
            <a:spLocks noGrp="1"/>
          </p:cNvSpPr>
          <p:nvPr>
            <p:ph idx="1"/>
          </p:nvPr>
        </p:nvSpPr>
        <p:spPr/>
        <p:txBody>
          <a:bodyPr/>
          <a:lstStyle/>
          <a:p>
            <a:r>
              <a:rPr lang="en-US" dirty="0"/>
              <a:t>Governs the collection, maintenance, use, and disclosure by federal agencies of records contained in their systems. </a:t>
            </a:r>
          </a:p>
          <a:p>
            <a:r>
              <a:rPr lang="en-US" dirty="0"/>
              <a:t>This includes have proper safeguards for ensuring security and confidentiality of these records.</a:t>
            </a:r>
          </a:p>
          <a:p>
            <a:pPr lvl="1"/>
            <a:r>
              <a:rPr lang="en-US" dirty="0"/>
              <a:t>This is done through the SAIG Agreement</a:t>
            </a:r>
          </a:p>
          <a:p>
            <a:r>
              <a:rPr lang="en-US" dirty="0"/>
              <a:t>Generally, prohibits federal agencies from disclosing records from their systems without written consent, unless it is for statistical research or reporting purposes and is not individually identifiable. </a:t>
            </a:r>
          </a:p>
          <a:p>
            <a:endParaRPr lang="en-US" dirty="0"/>
          </a:p>
        </p:txBody>
      </p:sp>
      <p:sp>
        <p:nvSpPr>
          <p:cNvPr id="4" name="Slide Number Placeholder 3">
            <a:extLst>
              <a:ext uri="{FF2B5EF4-FFF2-40B4-BE49-F238E27FC236}">
                <a16:creationId xmlns:a16="http://schemas.microsoft.com/office/drawing/2014/main" id="{8E5D1725-730E-4ED1-8C42-B6F10A800E26}"/>
              </a:ext>
            </a:extLst>
          </p:cNvPr>
          <p:cNvSpPr>
            <a:spLocks noGrp="1"/>
          </p:cNvSpPr>
          <p:nvPr>
            <p:ph type="sldNum" sz="quarter" idx="12"/>
          </p:nvPr>
        </p:nvSpPr>
        <p:spPr/>
        <p:txBody>
          <a:bodyPr/>
          <a:lstStyle/>
          <a:p>
            <a:fld id="{9DB99883-AA5C-4B1F-B101-CE0A960CD139}" type="slidenum">
              <a:rPr lang="en-US" smtClean="0"/>
              <a:pPr/>
              <a:t>17</a:t>
            </a:fld>
            <a:endParaRPr lang="en-US" dirty="0"/>
          </a:p>
        </p:txBody>
      </p:sp>
    </p:spTree>
    <p:extLst>
      <p:ext uri="{BB962C8B-B14F-4D97-AF65-F5344CB8AC3E}">
        <p14:creationId xmlns:p14="http://schemas.microsoft.com/office/powerpoint/2010/main" val="1379126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5CF5B-9BDD-4680-BE89-438E6BB7BF58}"/>
              </a:ext>
            </a:extLst>
          </p:cNvPr>
          <p:cNvSpPr>
            <a:spLocks noGrp="1"/>
          </p:cNvSpPr>
          <p:nvPr>
            <p:ph type="title"/>
          </p:nvPr>
        </p:nvSpPr>
        <p:spPr/>
        <p:txBody>
          <a:bodyPr/>
          <a:lstStyle/>
          <a:p>
            <a:r>
              <a:rPr lang="en-US" dirty="0"/>
              <a:t>Student Aid Internet Gateway (SAIG)</a:t>
            </a:r>
            <a:br>
              <a:rPr lang="en-US" dirty="0"/>
            </a:br>
            <a:r>
              <a:rPr lang="en-US" dirty="0"/>
              <a:t>Agreement</a:t>
            </a:r>
          </a:p>
        </p:txBody>
      </p:sp>
      <p:sp>
        <p:nvSpPr>
          <p:cNvPr id="3" name="Content Placeholder 2">
            <a:extLst>
              <a:ext uri="{FF2B5EF4-FFF2-40B4-BE49-F238E27FC236}">
                <a16:creationId xmlns:a16="http://schemas.microsoft.com/office/drawing/2014/main" id="{CB68D450-3AAC-4AC2-91B7-B05630E3939D}"/>
              </a:ext>
            </a:extLst>
          </p:cNvPr>
          <p:cNvSpPr>
            <a:spLocks noGrp="1"/>
          </p:cNvSpPr>
          <p:nvPr>
            <p:ph idx="1"/>
          </p:nvPr>
        </p:nvSpPr>
        <p:spPr/>
        <p:txBody>
          <a:bodyPr/>
          <a:lstStyle/>
          <a:p>
            <a:r>
              <a:rPr lang="en-US" dirty="0"/>
              <a:t>The SAIG allows authorized entities to exchange data electronically with the Department. This is a contractual agreement between the department and the institution receiving financial aid.</a:t>
            </a:r>
          </a:p>
          <a:p>
            <a:r>
              <a:rPr lang="en-US" dirty="0"/>
              <a:t>“Access, disclosure, and use of data is limited to ‘authorized personnel.’” </a:t>
            </a:r>
          </a:p>
        </p:txBody>
      </p:sp>
      <p:sp>
        <p:nvSpPr>
          <p:cNvPr id="4" name="Slide Number Placeholder 3">
            <a:extLst>
              <a:ext uri="{FF2B5EF4-FFF2-40B4-BE49-F238E27FC236}">
                <a16:creationId xmlns:a16="http://schemas.microsoft.com/office/drawing/2014/main" id="{AD147703-2A7F-4AD2-9F9A-76851303DB6F}"/>
              </a:ext>
            </a:extLst>
          </p:cNvPr>
          <p:cNvSpPr>
            <a:spLocks noGrp="1"/>
          </p:cNvSpPr>
          <p:nvPr>
            <p:ph type="sldNum" sz="quarter" idx="12"/>
          </p:nvPr>
        </p:nvSpPr>
        <p:spPr/>
        <p:txBody>
          <a:bodyPr/>
          <a:lstStyle/>
          <a:p>
            <a:fld id="{9DB99883-AA5C-4B1F-B101-CE0A960CD139}" type="slidenum">
              <a:rPr lang="en-US" smtClean="0"/>
              <a:pPr/>
              <a:t>18</a:t>
            </a:fld>
            <a:endParaRPr lang="en-US" dirty="0"/>
          </a:p>
        </p:txBody>
      </p:sp>
    </p:spTree>
    <p:extLst>
      <p:ext uri="{BB962C8B-B14F-4D97-AF65-F5344CB8AC3E}">
        <p14:creationId xmlns:p14="http://schemas.microsoft.com/office/powerpoint/2010/main" val="1552952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6AA25-AF5B-4575-ACE8-56795129F8B4}"/>
              </a:ext>
            </a:extLst>
          </p:cNvPr>
          <p:cNvSpPr>
            <a:spLocks noGrp="1"/>
          </p:cNvSpPr>
          <p:nvPr>
            <p:ph type="title"/>
          </p:nvPr>
        </p:nvSpPr>
        <p:spPr>
          <a:xfrm>
            <a:off x="838200" y="2656912"/>
            <a:ext cx="10515600" cy="1325563"/>
          </a:xfrm>
        </p:spPr>
        <p:txBody>
          <a:bodyPr/>
          <a:lstStyle/>
          <a:p>
            <a:pPr algn="ctr"/>
            <a:r>
              <a:rPr lang="en-US" dirty="0"/>
              <a:t>Let’s test your knowledge! </a:t>
            </a:r>
          </a:p>
        </p:txBody>
      </p:sp>
      <p:sp>
        <p:nvSpPr>
          <p:cNvPr id="4" name="Slide Number Placeholder 3">
            <a:extLst>
              <a:ext uri="{FF2B5EF4-FFF2-40B4-BE49-F238E27FC236}">
                <a16:creationId xmlns:a16="http://schemas.microsoft.com/office/drawing/2014/main" id="{B10E0D8F-05F4-454E-99B3-1178850AF2FD}"/>
              </a:ext>
            </a:extLst>
          </p:cNvPr>
          <p:cNvSpPr>
            <a:spLocks noGrp="1"/>
          </p:cNvSpPr>
          <p:nvPr>
            <p:ph type="sldNum" sz="quarter" idx="12"/>
          </p:nvPr>
        </p:nvSpPr>
        <p:spPr/>
        <p:txBody>
          <a:bodyPr/>
          <a:lstStyle/>
          <a:p>
            <a:fld id="{9DB99883-AA5C-4B1F-B101-CE0A960CD139}" type="slidenum">
              <a:rPr lang="en-US" smtClean="0"/>
              <a:pPr/>
              <a:t>19</a:t>
            </a:fld>
            <a:endParaRPr lang="en-US" dirty="0"/>
          </a:p>
        </p:txBody>
      </p:sp>
      <p:pic>
        <p:nvPicPr>
          <p:cNvPr id="5" name="Picture 4" descr="Icon&#10;&#10;Description automatically generated">
            <a:hlinkClick r:id="rId2"/>
            <a:extLst>
              <a:ext uri="{FF2B5EF4-FFF2-40B4-BE49-F238E27FC236}">
                <a16:creationId xmlns:a16="http://schemas.microsoft.com/office/drawing/2014/main" id="{91057086-AAD7-44DA-A1FF-388BC023EE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8048" y="4476813"/>
            <a:ext cx="1582583" cy="1582583"/>
          </a:xfrm>
          <a:prstGeom prst="rect">
            <a:avLst/>
          </a:prstGeom>
        </p:spPr>
      </p:pic>
    </p:spTree>
    <p:extLst>
      <p:ext uri="{BB962C8B-B14F-4D97-AF65-F5344CB8AC3E}">
        <p14:creationId xmlns:p14="http://schemas.microsoft.com/office/powerpoint/2010/main" val="2482104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F6C55-CA63-41DF-B67F-62B19B860AAC}"/>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2004B165-3C2D-4AA0-BA28-16A0044C63E2}"/>
              </a:ext>
            </a:extLst>
          </p:cNvPr>
          <p:cNvSpPr>
            <a:spLocks noGrp="1"/>
          </p:cNvSpPr>
          <p:nvPr>
            <p:ph idx="1"/>
          </p:nvPr>
        </p:nvSpPr>
        <p:spPr/>
        <p:txBody>
          <a:bodyPr/>
          <a:lstStyle/>
          <a:p>
            <a:r>
              <a:rPr lang="en-US" dirty="0"/>
              <a:t>Privacy Technical Assistance Center- </a:t>
            </a:r>
            <a:r>
              <a:rPr lang="en-US" dirty="0">
                <a:hlinkClick r:id="rId3"/>
              </a:rPr>
              <a:t>https://studentprivacy.ed.gov</a:t>
            </a:r>
            <a:r>
              <a:rPr lang="en-US" dirty="0"/>
              <a:t> </a:t>
            </a:r>
          </a:p>
          <a:p>
            <a:pPr lvl="1"/>
            <a:r>
              <a:rPr lang="en-US" dirty="0">
                <a:hlinkClick r:id="rId4"/>
              </a:rPr>
              <a:t>Guidance on the Use of Financial Aid Information for Program Evaluation and Research</a:t>
            </a:r>
            <a:endParaRPr lang="en-US" dirty="0"/>
          </a:p>
          <a:p>
            <a:r>
              <a:rPr lang="en-US" dirty="0"/>
              <a:t>NASFAA</a:t>
            </a:r>
          </a:p>
          <a:p>
            <a:pPr lvl="1"/>
            <a:r>
              <a:rPr lang="en-US" dirty="0">
                <a:hlinkClick r:id="rId5"/>
              </a:rPr>
              <a:t>Data Sharing Decision Tree</a:t>
            </a:r>
            <a:endParaRPr lang="en-US" dirty="0"/>
          </a:p>
          <a:p>
            <a:r>
              <a:rPr lang="en-US" dirty="0"/>
              <a:t>NDUS – Core Technology Services (CTS) Office of Information Security</a:t>
            </a:r>
          </a:p>
          <a:p>
            <a:pPr marL="0" indent="0">
              <a:buNone/>
            </a:pPr>
            <a:endParaRPr lang="en-US" dirty="0"/>
          </a:p>
        </p:txBody>
      </p:sp>
      <p:sp>
        <p:nvSpPr>
          <p:cNvPr id="4" name="Slide Number Placeholder 3">
            <a:extLst>
              <a:ext uri="{FF2B5EF4-FFF2-40B4-BE49-F238E27FC236}">
                <a16:creationId xmlns:a16="http://schemas.microsoft.com/office/drawing/2014/main" id="{F3AC6E78-9B03-466B-91A2-F49B73592A2F}"/>
              </a:ext>
            </a:extLst>
          </p:cNvPr>
          <p:cNvSpPr>
            <a:spLocks noGrp="1"/>
          </p:cNvSpPr>
          <p:nvPr>
            <p:ph type="sldNum" sz="quarter" idx="12"/>
          </p:nvPr>
        </p:nvSpPr>
        <p:spPr/>
        <p:txBody>
          <a:bodyPr/>
          <a:lstStyle/>
          <a:p>
            <a:fld id="{9DB99883-AA5C-4B1F-B101-CE0A960CD139}" type="slidenum">
              <a:rPr lang="en-US" smtClean="0"/>
              <a:pPr/>
              <a:t>20</a:t>
            </a:fld>
            <a:endParaRPr lang="en-US" dirty="0"/>
          </a:p>
        </p:txBody>
      </p:sp>
      <p:pic>
        <p:nvPicPr>
          <p:cNvPr id="5" name="Picture 4">
            <a:extLst>
              <a:ext uri="{FF2B5EF4-FFF2-40B4-BE49-F238E27FC236}">
                <a16:creationId xmlns:a16="http://schemas.microsoft.com/office/drawing/2014/main" id="{F532EF9C-C700-4180-A748-AA88F6985234}"/>
              </a:ext>
            </a:extLst>
          </p:cNvPr>
          <p:cNvPicPr>
            <a:picLocks noChangeAspect="1"/>
          </p:cNvPicPr>
          <p:nvPr/>
        </p:nvPicPr>
        <p:blipFill>
          <a:blip r:embed="rId6"/>
          <a:stretch>
            <a:fillRect/>
          </a:stretch>
        </p:blipFill>
        <p:spPr>
          <a:xfrm>
            <a:off x="4851557" y="4922338"/>
            <a:ext cx="6415157" cy="1254625"/>
          </a:xfrm>
          <a:prstGeom prst="rect">
            <a:avLst/>
          </a:prstGeom>
        </p:spPr>
      </p:pic>
    </p:spTree>
    <p:extLst>
      <p:ext uri="{BB962C8B-B14F-4D97-AF65-F5344CB8AC3E}">
        <p14:creationId xmlns:p14="http://schemas.microsoft.com/office/powerpoint/2010/main" val="2340277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3122A-7F8E-46C7-B5FE-4E77847C74C6}"/>
              </a:ext>
            </a:extLst>
          </p:cNvPr>
          <p:cNvSpPr>
            <a:spLocks noGrp="1"/>
          </p:cNvSpPr>
          <p:nvPr>
            <p:ph type="title"/>
          </p:nvPr>
        </p:nvSpPr>
        <p:spPr/>
        <p:txBody>
          <a:bodyPr/>
          <a:lstStyle/>
          <a:p>
            <a:r>
              <a:rPr lang="en-US" dirty="0"/>
              <a:t>Survey</a:t>
            </a:r>
          </a:p>
        </p:txBody>
      </p:sp>
      <p:sp>
        <p:nvSpPr>
          <p:cNvPr id="3" name="Slide Number Placeholder 2">
            <a:extLst>
              <a:ext uri="{FF2B5EF4-FFF2-40B4-BE49-F238E27FC236}">
                <a16:creationId xmlns:a16="http://schemas.microsoft.com/office/drawing/2014/main" id="{C3679B66-87B1-4E75-A2FA-62A22C0FB699}"/>
              </a:ext>
            </a:extLst>
          </p:cNvPr>
          <p:cNvSpPr>
            <a:spLocks noGrp="1"/>
          </p:cNvSpPr>
          <p:nvPr>
            <p:ph type="sldNum" sz="quarter" idx="12"/>
          </p:nvPr>
        </p:nvSpPr>
        <p:spPr/>
        <p:txBody>
          <a:bodyPr/>
          <a:lstStyle/>
          <a:p>
            <a:fld id="{9DB99883-AA5C-4B1F-B101-CE0A960CD139}" type="slidenum">
              <a:rPr lang="en-US" smtClean="0"/>
              <a:pPr/>
              <a:t>21</a:t>
            </a:fld>
            <a:endParaRPr lang="en-US"/>
          </a:p>
        </p:txBody>
      </p:sp>
      <p:pic>
        <p:nvPicPr>
          <p:cNvPr id="5" name="Picture 4" descr="Qr code&#10;&#10;Description automatically generated">
            <a:extLst>
              <a:ext uri="{FF2B5EF4-FFF2-40B4-BE49-F238E27FC236}">
                <a16:creationId xmlns:a16="http://schemas.microsoft.com/office/drawing/2014/main" id="{53326EF5-1A1B-49CB-A1BB-7AB3A36A01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4775" y="456303"/>
            <a:ext cx="5702449" cy="5702449"/>
          </a:xfrm>
          <a:prstGeom prst="rect">
            <a:avLst/>
          </a:prstGeom>
        </p:spPr>
      </p:pic>
    </p:spTree>
    <p:extLst>
      <p:ext uri="{BB962C8B-B14F-4D97-AF65-F5344CB8AC3E}">
        <p14:creationId xmlns:p14="http://schemas.microsoft.com/office/powerpoint/2010/main" val="1339222367"/>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A5A5A5"/>
      </a:lt2>
      <a:accent1>
        <a:srgbClr val="92D050"/>
      </a:accent1>
      <a:accent2>
        <a:srgbClr val="E2EFD9"/>
      </a:accent2>
      <a:accent3>
        <a:srgbClr val="A5A5A5"/>
      </a:accent3>
      <a:accent4>
        <a:srgbClr val="0070C0"/>
      </a:accent4>
      <a:accent5>
        <a:srgbClr val="4472C4"/>
      </a:accent5>
      <a:accent6>
        <a:srgbClr val="70AD47"/>
      </a:accent6>
      <a:hlink>
        <a:srgbClr val="0563C1"/>
      </a:hlink>
      <a:folHlink>
        <a:srgbClr val="538135"/>
      </a:folHlink>
    </a:clrScheme>
    <a:fontScheme name="Custom 1">
      <a:majorFont>
        <a:latin typeface="Franklin Gothic Heav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4E16982-1273-4369-8A1B-6C2BA0AC1E27}" vid="{A970165A-F126-4D79-ACC8-4F2B17A0D1D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Lunch&amp;Learn Template</Template>
  <TotalTime>30157</TotalTime>
  <Words>1253</Words>
  <Application>Microsoft Office PowerPoint</Application>
  <PresentationFormat>Widescreen</PresentationFormat>
  <Paragraphs>176</Paragraphs>
  <Slides>21</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Franklin Gothic Heavy</vt:lpstr>
      <vt:lpstr>Office Theme</vt:lpstr>
      <vt:lpstr>Securing FA Data</vt:lpstr>
      <vt:lpstr>Agenda</vt:lpstr>
      <vt:lpstr>Introductions</vt:lpstr>
      <vt:lpstr>General Security Best Practices</vt:lpstr>
      <vt:lpstr>General Security Best Practices</vt:lpstr>
      <vt:lpstr>General Security Best Practices</vt:lpstr>
      <vt:lpstr>Financial Aid Data Security</vt:lpstr>
      <vt:lpstr>Types of FA Data</vt:lpstr>
      <vt:lpstr>What is “FAFSA Data”?</vt:lpstr>
      <vt:lpstr>What is PII?</vt:lpstr>
      <vt:lpstr>What governs us? </vt:lpstr>
      <vt:lpstr>Institutional and Departmental</vt:lpstr>
      <vt:lpstr>State</vt:lpstr>
      <vt:lpstr>Federal</vt:lpstr>
      <vt:lpstr>FERPA</vt:lpstr>
      <vt:lpstr>Higher Education Act (HEA)</vt:lpstr>
      <vt:lpstr>Privacy Act</vt:lpstr>
      <vt:lpstr>Student Aid Internet Gateway (SAIG) Agreement</vt:lpstr>
      <vt:lpstr>Let’s test your knowledge! </vt:lpstr>
      <vt:lpstr>Resources</vt:lpstr>
      <vt:lpstr>Survey</vt:lpstr>
    </vt:vector>
  </TitlesOfParts>
  <Company>NDUS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Mooney, Ashley</dc:creator>
  <cp:lastModifiedBy>Bisek, Sherry</cp:lastModifiedBy>
  <cp:revision>143</cp:revision>
  <dcterms:created xsi:type="dcterms:W3CDTF">2017-02-16T14:27:45Z</dcterms:created>
  <dcterms:modified xsi:type="dcterms:W3CDTF">2022-04-01T15:30:56Z</dcterms:modified>
</cp:coreProperties>
</file>