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  <p:sldMasterId id="2147483727" r:id="rId5"/>
    <p:sldMasterId id="2147483739" r:id="rId6"/>
  </p:sldMasterIdLst>
  <p:notesMasterIdLst>
    <p:notesMasterId r:id="rId16"/>
  </p:notesMasterIdLst>
  <p:sldIdLst>
    <p:sldId id="2535" r:id="rId7"/>
    <p:sldId id="2565" r:id="rId8"/>
    <p:sldId id="2566" r:id="rId9"/>
    <p:sldId id="2567" r:id="rId10"/>
    <p:sldId id="2569" r:id="rId11"/>
    <p:sldId id="2570" r:id="rId12"/>
    <p:sldId id="2561" r:id="rId13"/>
    <p:sldId id="2575" r:id="rId14"/>
    <p:sldId id="2557" r:id="rId1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helmi, Audrey R." initials="WAR" lastIdx="15" clrIdx="0">
    <p:extLst>
      <p:ext uri="{19B8F6BF-5375-455C-9EA6-DF929625EA0E}">
        <p15:presenceInfo xmlns:p15="http://schemas.microsoft.com/office/powerpoint/2012/main" userId="S::arwilhelmi@nd.gov::08555c1b-09db-4aad-b4a5-8e053c2c9c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4B"/>
    <a:srgbClr val="56C0A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D17762-BE35-4254-9FB9-A7DB1CDB098E}" v="3" dt="2023-03-29T14:22:10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69095" autoAdjust="0"/>
  </p:normalViewPr>
  <p:slideViewPr>
    <p:cSldViewPr snapToGrid="0">
      <p:cViewPr varScale="1">
        <p:scale>
          <a:sx n="59" d="100"/>
          <a:sy n="59" d="100"/>
        </p:scale>
        <p:origin x="1589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4CB4919-7520-44CE-8060-AADC556B2DA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52009C5-AD7C-49AD-89B3-874DB23F1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4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009C5-AD7C-49AD-89B3-874DB23F1C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3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009C5-AD7C-49AD-89B3-874DB23F1C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009C5-AD7C-49AD-89B3-874DB23F1C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009C5-AD7C-49AD-89B3-874DB23F1C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45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009C5-AD7C-49AD-89B3-874DB23F1C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73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009C5-AD7C-49AD-89B3-874DB23F1C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 b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009C5-AD7C-49AD-89B3-874DB23F1C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41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009C5-AD7C-49AD-89B3-874DB23F1C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67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009C5-AD7C-49AD-89B3-874DB23F1C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1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609600"/>
            <a:ext cx="10363200" cy="1524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529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E83AD-C38D-495D-8F51-3F1E532C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3AF86-FEF1-4368-BB4C-91BB97A18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5982-E84B-481C-9273-1CA2EB9438E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C1950-FE86-4F62-825D-CAE32D59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E2F926-908C-4D23-86CC-C2DE5110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66FA-96BA-45ED-9FD3-8DC97204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3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C5D650-0CFA-47F3-85D4-9802311B4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5982-E84B-481C-9273-1CA2EB9438E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83D7B-283F-4933-8E53-7C3D4993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B6440-938C-4B9E-BEDD-AD4984F1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66FA-96BA-45ED-9FD3-8DC97204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78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3C36-6361-4D91-86FC-D829AE50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E5869-8867-46F6-A2A9-94327F9B9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F1082-9A50-4AAB-8753-02438A7F0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BB799-AE32-42A7-BDF3-D9E99765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5982-E84B-481C-9273-1CA2EB9438E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4935A-9A42-4513-940E-4FBC2AE8E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ADB81-5B3E-437C-8F61-845E25D01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66FA-96BA-45ED-9FD3-8DC97204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10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5E7F1-963F-4BE0-ABDF-E44CB668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CDB165-FEF9-4E2A-B4F0-54F3C4963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243E3-010F-4F54-8202-DD61B0334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CFA9E-A82D-4D78-80A6-308326B74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5982-E84B-481C-9273-1CA2EB9438E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DE9AA-CBA3-44EB-800B-6FA4A608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4281C-4E91-4BD7-B968-8FA4A14E5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66FA-96BA-45ED-9FD3-8DC97204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71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E9B76-B0C5-47D3-97BC-F65F37F17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945E8-4C2C-4BD9-A393-B191E5A22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25F49-36D6-49EC-A21E-655E41667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5982-E84B-481C-9273-1CA2EB9438E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F49E8-F28C-4655-ACEC-E7855900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62644-6FCC-4F30-9DAC-3398CAC9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66FA-96BA-45ED-9FD3-8DC97204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33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E70F44-1BE9-4DEA-BC6D-AA9D30BE4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83D3F-FEBC-48B0-A48E-8FD747B4D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A1BF9-344D-466F-899F-E5897B066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5982-E84B-481C-9273-1CA2EB9438E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0B5C5-B361-4B18-A97E-71C2E119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6C40F-CD8C-443D-B1B7-E08504C5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66FA-96BA-45ED-9FD3-8DC97204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96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9A032-6AC0-4946-BF06-594347D08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AEBDA-49A3-485C-8708-F0466633E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1BE46-5511-4C95-801B-16B5664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B9D9-2CE1-40B8-A532-4C1301CFD2D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170DC-BCBE-446E-AEDB-D1BAEDF3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15D00-B91A-4A3A-A3E9-0EA01AA6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1FB0-4D6E-4ABD-B6C8-8FAEA86C5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89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90F0-F6F1-40EA-B85C-F9BFB26C2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C78B1-EC90-4D76-849E-02C10AC58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28BAC-7290-4561-9C36-F7A7C4BA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B9D9-2CE1-40B8-A532-4C1301CFD2D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A0AAB-2D29-4BF0-B0A8-7CA5CC23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F023F-6416-46AD-8D15-C231B99F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1FB0-4D6E-4ABD-B6C8-8FAEA86C5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E9BEB-D8D5-4B9C-9D29-B9A835C46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03AFF-0F68-4705-91AA-5AD0FA38A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82102-8C5A-43E7-B153-56AA352A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B9D9-2CE1-40B8-A532-4C1301CFD2D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F9F80-63A7-47E6-866B-AE3110EAC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979D9-E66F-4DEE-880C-4BA46ACD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1FB0-4D6E-4ABD-B6C8-8FAEA86C5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11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A2D80-9235-472D-8380-D0CFBBCA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9DAF2-5333-488B-9FF8-746EB7239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7E433-E073-4ADE-86B8-DA8EE7C85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E643D-4A87-4FE3-B9A0-0ACDA5E0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B9D9-2CE1-40B8-A532-4C1301CFD2D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18C85-FC6F-4184-A3A3-7BFD6A97F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A5D6A-7697-45D9-B271-79458D8BB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1FB0-4D6E-4ABD-B6C8-8FAEA86C5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4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8787B-4213-40A5-8965-61CC460BF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129F6-648D-4950-B7AF-C0F649D6B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C0C47-B2F7-4716-873C-B457417C8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6ABAE-76AC-4C0B-9969-D70D8A863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BCC7D-4046-443E-9FEA-FCE22CEEF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BA7C3-7000-4656-8E57-F57CC157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4C47-9B43-41D6-BF30-B5F6D67E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47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921ED-EACC-4A9C-8611-97BED338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8390B-6C28-4E51-A65D-9D3568DC0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21714-0203-4ED5-9990-64C1C06C5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38873-0E1B-4D43-A280-9FA9FA7D7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D45F-BC7B-4676-A058-8AF2F2182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6310EB-E216-48F5-85FC-9AFE2EB8B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B9D9-2CE1-40B8-A532-4C1301CFD2D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59388-E2C7-49B5-A793-A28B6BEF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7B5A6F-E6FE-4EA0-B26E-E0074DCAF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1FB0-4D6E-4ABD-B6C8-8FAEA86C5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6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5DA7-9AAD-48A4-A3E1-07318992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28356-5878-4444-AC0F-C51E539C2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B9D9-2CE1-40B8-A532-4C1301CFD2D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F253A-3C3F-4678-AA7C-97444EDB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9DC0A-28E9-40DC-9BB9-18A06EDB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1FB0-4D6E-4ABD-B6C8-8FAEA86C5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15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F9E7A-E1E3-4F34-844D-7121D26F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B9D9-2CE1-40B8-A532-4C1301CFD2D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D3C3F-6547-44C5-B87C-65984121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387D0-B6F7-4BA9-AC89-816D32BD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1FB0-4D6E-4ABD-B6C8-8FAEA86C5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45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E3257-F61D-42B6-A867-F929330F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D5312-0EC0-4456-A2D9-8A7E70112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D988C-667A-4A61-9A3C-1BCE97E7A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55C0F-D1B9-444A-A734-94F631CD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B9D9-2CE1-40B8-A532-4C1301CFD2D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63385-F7A8-4544-9378-BC5B4AC9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4AB57-F5B1-4F7A-9217-3CF2F0B6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1FB0-4D6E-4ABD-B6C8-8FAEA86C5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38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19D8A-1490-48FF-ADC5-EC19128B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1BEDA6-E16A-4E8E-8577-7842BAA70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3F908-D7A8-4105-BAED-624BB87DD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CD118-1D52-4524-9DCD-F37DD4ED8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B9D9-2CE1-40B8-A532-4C1301CFD2D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7C4C2-6D51-4C1C-A0AD-9102C09F9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06FFF-478B-4DB9-B267-97396D14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1FB0-4D6E-4ABD-B6C8-8FAEA86C5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5334-7384-4C55-AB3C-DFF0620D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C907C-F7E8-40AF-9A25-1459817FB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64A9B-0BB1-42C6-9EEA-C3F9D93C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B9D9-2CE1-40B8-A532-4C1301CFD2D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41336-8F85-4861-AEE2-E4468D10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08804-12F6-45F7-9CA3-772E2E5F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1FB0-4D6E-4ABD-B6C8-8FAEA86C5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64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0D15B5-D743-4F07-A28C-BAE60AEAB4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F5924-9FC1-4227-A78D-B1CAE1CF2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AAB01-E6BC-4D02-87EE-20BAF805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B9D9-2CE1-40B8-A532-4C1301CFD2D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97445-8F26-44E7-B0A6-9DEAC8719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C8A4F-2E2F-46C9-992F-5229D59B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1FB0-4D6E-4ABD-B6C8-8FAEA86C5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8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D205-0A0B-4277-9CB7-7D953797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23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DD78-A4B4-4AA8-8732-855745FA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E746A-19EC-4097-9371-A90002428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2BF6C-3435-46DA-B09D-BB4896284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DEF27-9A0A-4D23-9401-F3655639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5982-E84B-481C-9273-1CA2EB9438E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5E7F7-8D13-4857-BEA0-745E678B2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FC463-9142-47AA-B764-D4C303D8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66FA-96BA-45ED-9FD3-8DC97204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9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19CA1-761F-4941-ACA6-E876FEFD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9BFFC-62AE-4326-B99B-8EED8FF89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2D04-F122-4673-85FD-A00DE3B6F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5982-E84B-481C-9273-1CA2EB9438E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4D83-E3D5-4EDF-993E-AA56BD714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C6A60-D73B-454A-8728-288B21726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66FA-96BA-45ED-9FD3-8DC97204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7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F28A5-7FD7-4AA4-A29C-BE2449AB1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E0A51-7E58-419E-9A60-E42D01795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043F9-7F16-497D-A74A-EF0998E6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5982-E84B-481C-9273-1CA2EB9438E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92EAA-9DC7-47CD-809E-F54BEE157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67633-25A3-48D6-AE02-9DD94AA0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66FA-96BA-45ED-9FD3-8DC97204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2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2278-150C-4506-9F58-8003C137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FA4DC-E3CE-41A8-B82A-F39477C8A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28C5F-65F4-4991-B59E-2F7FE7330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0C94D-2B5E-40F6-ADB5-282C61D1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5982-E84B-481C-9273-1CA2EB9438E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0A255-A553-46DE-AABD-2D2E7567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91C85-87EA-4E4B-AA6B-42821488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66FA-96BA-45ED-9FD3-8DC97204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6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C9BA-B985-41B5-A7DA-7CE78DA0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53011-D3D2-46BD-A420-46717C026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F821B-3444-461F-BE41-FF01E0282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E73FAC-F198-4941-85AB-09980D4D4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4D047B-BF59-4E02-92F4-90A642A829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281AE1-202B-443E-93D7-E17F96B8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5982-E84B-481C-9273-1CA2EB9438E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53D00-F9C2-4F54-AC10-98D0C4B3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C7BA73-8823-4B51-B5D8-829DCDFD5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66FA-96BA-45ED-9FD3-8DC97204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6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9BBD7-0662-4BA6-82CB-57308A321FD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9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726" r:id="rId3"/>
    <p:sldLayoutId id="2147483751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EA7FA4-42F9-45F0-A8E1-AB89D7A8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FE16C-8D78-4170-8D4A-6FCB2A25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E2EEF-4B5B-4D27-9DFA-A96B26237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D5982-E84B-481C-9273-1CA2EB9438E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17093-0D07-4812-8597-47CCF7602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2C318-28AC-43EA-8D1B-481F44250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466FA-96BA-45ED-9FD3-8DC97204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8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62CFF8-B516-455B-8137-65A7F57D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B2878-7F03-45DC-A7A4-8D468D41F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012A8-E195-485D-BA3E-1BC32E5F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0B9D9-2CE1-40B8-A532-4C1301CFD2D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CB59F-6A53-4F02-B98F-7D7B18434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8380-77D4-4A4F-B614-5FEB9D299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1FB0-4D6E-4ABD-B6C8-8FAEA86C53E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904D478-3763-41DC-8A99-2DE00D7948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1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cindysanford@nd.gov" TargetMode="External"/><Relationship Id="rId3" Type="http://schemas.openxmlformats.org/officeDocument/2006/relationships/image" Target="../media/image9.jpeg"/><Relationship Id="rId7" Type="http://schemas.openxmlformats.org/officeDocument/2006/relationships/hyperlink" Target="mailto:jenbickel@nd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jgrimes@nd.gov" TargetMode="External"/><Relationship Id="rId11" Type="http://schemas.openxmlformats.org/officeDocument/2006/relationships/hyperlink" Target="mailto:klhullet@nd.gov" TargetMode="External"/><Relationship Id="rId5" Type="http://schemas.openxmlformats.org/officeDocument/2006/relationships/hyperlink" Target="mailto:tgiffey@nd.gov" TargetMode="External"/><Relationship Id="rId10" Type="http://schemas.openxmlformats.org/officeDocument/2006/relationships/hyperlink" Target="mailto:lrhill@nd.gov" TargetMode="External"/><Relationship Id="rId4" Type="http://schemas.openxmlformats.org/officeDocument/2006/relationships/hyperlink" Target="mailto:jrauser@nd.gov" TargetMode="External"/><Relationship Id="rId9" Type="http://schemas.openxmlformats.org/officeDocument/2006/relationships/hyperlink" Target="mailto:jbarnhardt@nd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B5EF4A-F71E-435B-B7A1-08CA8EB61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DD78-A4B4-4AA8-8732-855745FA2C31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 descr="A sign on the side of a road&#10;&#10;Description generated with high confidence">
            <a:extLst>
              <a:ext uri="{FF2B5EF4-FFF2-40B4-BE49-F238E27FC236}">
                <a16:creationId xmlns:a16="http://schemas.microsoft.com/office/drawing/2014/main" id="{026C9BD6-0D10-48D8-8112-054FCE1F6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" t="28" b="102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FC4279-F799-4ABE-A6F2-E05B62BB01F3}"/>
              </a:ext>
            </a:extLst>
          </p:cNvPr>
          <p:cNvSpPr txBox="1"/>
          <p:nvPr/>
        </p:nvSpPr>
        <p:spPr>
          <a:xfrm>
            <a:off x="3906066" y="3182778"/>
            <a:ext cx="80852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BND Update to NDASFAA – March 2023</a:t>
            </a:r>
          </a:p>
        </p:txBody>
      </p:sp>
    </p:spTree>
    <p:extLst>
      <p:ext uri="{BB962C8B-B14F-4D97-AF65-F5344CB8AC3E}">
        <p14:creationId xmlns:p14="http://schemas.microsoft.com/office/powerpoint/2010/main" val="149322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5226B8-A838-4974-848F-34CF6625462D}"/>
              </a:ext>
            </a:extLst>
          </p:cNvPr>
          <p:cNvSpPr txBox="1"/>
          <p:nvPr/>
        </p:nvSpPr>
        <p:spPr>
          <a:xfrm>
            <a:off x="513185" y="496201"/>
            <a:ext cx="9696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D39181-E960-44A8-95DB-8155CD7B9768}"/>
              </a:ext>
            </a:extLst>
          </p:cNvPr>
          <p:cNvCxnSpPr>
            <a:cxnSpLocks/>
          </p:cNvCxnSpPr>
          <p:nvPr/>
        </p:nvCxnSpPr>
        <p:spPr>
          <a:xfrm>
            <a:off x="692783" y="1468023"/>
            <a:ext cx="926275" cy="0"/>
          </a:xfrm>
          <a:prstGeom prst="line">
            <a:avLst/>
          </a:prstGeom>
          <a:ln w="76200">
            <a:solidFill>
              <a:srgbClr val="56C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F9F6AFA-5C90-44DE-B5F5-65D98969093A}"/>
              </a:ext>
            </a:extLst>
          </p:cNvPr>
          <p:cNvSpPr txBox="1"/>
          <p:nvPr/>
        </p:nvSpPr>
        <p:spPr>
          <a:xfrm>
            <a:off x="692782" y="1840869"/>
            <a:ext cx="10993815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Offered the first federally insured student loan in the U.S. in 1967</a:t>
            </a:r>
          </a:p>
          <a:p>
            <a:endParaRPr lang="en-US" sz="240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Continued to offer a successful program of federal student loans through 2010. Servicing continued until selling the federal portfolio in 2018. 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Started the DEAL (Dakota Education Alternative Loan) in 1997</a:t>
            </a:r>
          </a:p>
          <a:p>
            <a:endParaRPr lang="en-US" sz="240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Created the DEAL Consolidation programs in 2007, expansion in 2014</a:t>
            </a:r>
          </a:p>
        </p:txBody>
      </p:sp>
    </p:spTree>
    <p:extLst>
      <p:ext uri="{BB962C8B-B14F-4D97-AF65-F5344CB8AC3E}">
        <p14:creationId xmlns:p14="http://schemas.microsoft.com/office/powerpoint/2010/main" val="31356052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outdoor, person, standing&#10;&#10;Description automatically generated">
            <a:extLst>
              <a:ext uri="{FF2B5EF4-FFF2-40B4-BE49-F238E27FC236}">
                <a16:creationId xmlns:a16="http://schemas.microsoft.com/office/drawing/2014/main" id="{23B3AB63-F3DE-4D0A-B787-22280D6763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t="9174" r="36518" b="4037"/>
          <a:stretch/>
        </p:blipFill>
        <p:spPr>
          <a:xfrm>
            <a:off x="6698983" y="647066"/>
            <a:ext cx="5493017" cy="59519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5226B8-A838-4974-848F-34CF6625462D}"/>
              </a:ext>
            </a:extLst>
          </p:cNvPr>
          <p:cNvSpPr txBox="1"/>
          <p:nvPr/>
        </p:nvSpPr>
        <p:spPr>
          <a:xfrm>
            <a:off x="691227" y="2259423"/>
            <a:ext cx="582971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 portfolio is $1.1 Billion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School – $619 Million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~79,000 loans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 – $495 Million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~13,000 loans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73,000+ borrowers and cosigners served by BND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 Residents or Students of ND Schools encompass nearly 70%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borrower balance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School - $19,631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 - $40,248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BND disbursed $82 million in 2022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  <a:p>
            <a:endParaRPr lang="en-US" sz="1600" dirty="0"/>
          </a:p>
          <a:p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88F37-8D29-4C48-8D46-D3D2FD19485B}"/>
              </a:ext>
            </a:extLst>
          </p:cNvPr>
          <p:cNvSpPr txBox="1"/>
          <p:nvPr/>
        </p:nvSpPr>
        <p:spPr>
          <a:xfrm>
            <a:off x="513185" y="496201"/>
            <a:ext cx="10986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Current BND Student</a:t>
            </a: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Loan Portfolio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4F6A01-00F5-46EC-996A-B965DF4056B8}"/>
              </a:ext>
            </a:extLst>
          </p:cNvPr>
          <p:cNvCxnSpPr>
            <a:cxnSpLocks/>
          </p:cNvCxnSpPr>
          <p:nvPr/>
        </p:nvCxnSpPr>
        <p:spPr>
          <a:xfrm>
            <a:off x="692783" y="2105587"/>
            <a:ext cx="926275" cy="0"/>
          </a:xfrm>
          <a:prstGeom prst="line">
            <a:avLst/>
          </a:prstGeom>
          <a:ln w="76200">
            <a:solidFill>
              <a:srgbClr val="56C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24185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5226B8-A838-4974-848F-34CF6625462D}"/>
              </a:ext>
            </a:extLst>
          </p:cNvPr>
          <p:cNvSpPr txBox="1"/>
          <p:nvPr/>
        </p:nvSpPr>
        <p:spPr>
          <a:xfrm>
            <a:off x="513185" y="496201"/>
            <a:ext cx="9427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Current Programs and Rates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D39181-E960-44A8-95DB-8155CD7B9768}"/>
              </a:ext>
            </a:extLst>
          </p:cNvPr>
          <p:cNvCxnSpPr>
            <a:cxnSpLocks/>
          </p:cNvCxnSpPr>
          <p:nvPr/>
        </p:nvCxnSpPr>
        <p:spPr>
          <a:xfrm>
            <a:off x="692783" y="1468023"/>
            <a:ext cx="926275" cy="0"/>
          </a:xfrm>
          <a:prstGeom prst="line">
            <a:avLst/>
          </a:prstGeom>
          <a:ln w="76200">
            <a:solidFill>
              <a:srgbClr val="56C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AC7C8A4-C453-20E6-5760-3FBB51BC56A9}"/>
              </a:ext>
            </a:extLst>
          </p:cNvPr>
          <p:cNvSpPr txBox="1"/>
          <p:nvPr/>
        </p:nvSpPr>
        <p:spPr>
          <a:xfrm>
            <a:off x="1065701" y="6077424"/>
            <a:ext cx="5279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Rates effective April 1,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DFBAC0-36E6-4EE0-A7DE-070CDBE8CBC3}"/>
              </a:ext>
            </a:extLst>
          </p:cNvPr>
          <p:cNvSpPr txBox="1"/>
          <p:nvPr/>
        </p:nvSpPr>
        <p:spPr>
          <a:xfrm>
            <a:off x="692782" y="1763899"/>
            <a:ext cx="10116361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DEAL, DEAL Consolidation and DEAL One</a:t>
            </a:r>
          </a:p>
          <a:p>
            <a:endParaRPr lang="en-US" sz="240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ACIL (Addition Counselor Internship Loan) program created in 2015</a:t>
            </a:r>
          </a:p>
          <a:p>
            <a:endParaRPr lang="en-US" sz="240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CEAL (Career Education Alternative Loan) program created in 2020</a:t>
            </a: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FFF4424C-F58A-3320-D3DF-5F26FD5D6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379674"/>
              </p:ext>
            </p:extLst>
          </p:nvPr>
        </p:nvGraphicFramePr>
        <p:xfrm>
          <a:off x="1306286" y="3877136"/>
          <a:ext cx="9002487" cy="1880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1796907635"/>
                    </a:ext>
                  </a:extLst>
                </a:gridCol>
                <a:gridCol w="3000829">
                  <a:extLst>
                    <a:ext uri="{9D8B030D-6E8A-4147-A177-3AD203B41FA5}">
                      <a16:colId xmlns:a16="http://schemas.microsoft.com/office/drawing/2014/main" val="322702481"/>
                    </a:ext>
                  </a:extLst>
                </a:gridCol>
                <a:gridCol w="3000829">
                  <a:extLst>
                    <a:ext uri="{9D8B030D-6E8A-4147-A177-3AD203B41FA5}">
                      <a16:colId xmlns:a16="http://schemas.microsoft.com/office/drawing/2014/main" val="1656033974"/>
                    </a:ext>
                  </a:extLst>
                </a:gridCol>
              </a:tblGrid>
              <a:tr h="276958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 of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830008"/>
                  </a:ext>
                </a:extLst>
              </a:tr>
              <a:tr h="887784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DEAL</a:t>
                      </a:r>
                    </a:p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DEAL One Consolidation</a:t>
                      </a:r>
                    </a:p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DEAL Consolidation</a:t>
                      </a:r>
                    </a:p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6.29% Fixed 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6.29% Variable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7.29% Fixed 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7.29% Variable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7877494"/>
                  </a:ext>
                </a:extLst>
              </a:tr>
              <a:tr h="478038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Addiction Counselor Internship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6.00% Variable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125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05678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5226B8-A838-4974-848F-34CF6625462D}"/>
              </a:ext>
            </a:extLst>
          </p:cNvPr>
          <p:cNvSpPr txBox="1"/>
          <p:nvPr/>
        </p:nvSpPr>
        <p:spPr>
          <a:xfrm>
            <a:off x="8449170" y="1125376"/>
            <a:ext cx="1087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87DC0A-CBDD-43CB-89E0-F8E4B095813B}"/>
              </a:ext>
            </a:extLst>
          </p:cNvPr>
          <p:cNvSpPr txBox="1"/>
          <p:nvPr/>
        </p:nvSpPr>
        <p:spPr>
          <a:xfrm>
            <a:off x="513185" y="496201"/>
            <a:ext cx="9696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Financial Literacy – Be Confident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E696DC-0231-4198-810E-889AED3D6CD1}"/>
              </a:ext>
            </a:extLst>
          </p:cNvPr>
          <p:cNvCxnSpPr>
            <a:cxnSpLocks/>
          </p:cNvCxnSpPr>
          <p:nvPr/>
        </p:nvCxnSpPr>
        <p:spPr>
          <a:xfrm>
            <a:off x="692783" y="1468023"/>
            <a:ext cx="926275" cy="0"/>
          </a:xfrm>
          <a:prstGeom prst="line">
            <a:avLst/>
          </a:prstGeom>
          <a:ln w="76200">
            <a:solidFill>
              <a:srgbClr val="56C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E92EC0F-BA23-45C8-9FD9-55594ABBCAB1}"/>
              </a:ext>
            </a:extLst>
          </p:cNvPr>
          <p:cNvSpPr txBox="1"/>
          <p:nvPr/>
        </p:nvSpPr>
        <p:spPr>
          <a:xfrm>
            <a:off x="1026627" y="1833262"/>
            <a:ext cx="1007017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Financial preparedness and how to pay for college continues to be a concern for borrowers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BND supports utilizing grants and scholarships first, savings, and federal loans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BND can help close the gap that remains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Launched our Be Confident campaign this fall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bnd.nd.gov/confident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Includes resources on determining how much debt you should take on, how student loans work, career discovery tools, and financial basics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2619402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20C60A9-9079-4044-909A-1E6A6D1133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6" t="1091" r="9719" b="9662"/>
          <a:stretch/>
        </p:blipFill>
        <p:spPr>
          <a:xfrm>
            <a:off x="0" y="-1"/>
            <a:ext cx="8279933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5226B8-A838-4974-848F-34CF6625462D}"/>
              </a:ext>
            </a:extLst>
          </p:cNvPr>
          <p:cNvSpPr txBox="1"/>
          <p:nvPr/>
        </p:nvSpPr>
        <p:spPr>
          <a:xfrm>
            <a:off x="513185" y="496201"/>
            <a:ext cx="718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Be Confident Visuals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D39181-E960-44A8-95DB-8155CD7B9768}"/>
              </a:ext>
            </a:extLst>
          </p:cNvPr>
          <p:cNvCxnSpPr>
            <a:cxnSpLocks/>
          </p:cNvCxnSpPr>
          <p:nvPr/>
        </p:nvCxnSpPr>
        <p:spPr>
          <a:xfrm>
            <a:off x="692783" y="1468023"/>
            <a:ext cx="926275" cy="0"/>
          </a:xfrm>
          <a:prstGeom prst="line">
            <a:avLst/>
          </a:prstGeom>
          <a:ln w="76200">
            <a:solidFill>
              <a:srgbClr val="56C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EE758D9-A3E2-4023-8EF2-444E7F175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50" y="4588527"/>
            <a:ext cx="2421529" cy="6448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0501EE-3630-4EA5-9BB1-499D550E7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6209" y="564918"/>
            <a:ext cx="2688259" cy="3723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52572F-FC12-45E8-96B3-2C711B7243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3118" y="1700289"/>
            <a:ext cx="2699845" cy="37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82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CB5A67-06D2-4D50-B790-7EC389339C2B}"/>
              </a:ext>
            </a:extLst>
          </p:cNvPr>
          <p:cNvSpPr txBox="1"/>
          <p:nvPr/>
        </p:nvSpPr>
        <p:spPr>
          <a:xfrm>
            <a:off x="263515" y="485569"/>
            <a:ext cx="11664969" cy="52322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Arial"/>
                <a:cs typeface="Arial"/>
              </a:rPr>
              <a:t>North Dakota Dollars for Scholars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NDDFS is a 501(c)3 organization administered by Bank of North Dakota dedicated to creating scholarship opportunities. </a:t>
            </a:r>
          </a:p>
          <a:p>
            <a:endParaRPr lang="en-US" sz="8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Funding for scholarships comes from generous donors around the state</a:t>
            </a:r>
          </a:p>
          <a:p>
            <a:endParaRPr lang="en-US" sz="8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Scholarships are available for high school seniors AND current college students who graduated from a North Dakota high school  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2023, NDDFS will award slightly over $215,000 in scholarships to students in North Dakota!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NDDFS scholarships are open from January 1-April 1.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Local chapters may have different deadlines.</a:t>
            </a:r>
          </a:p>
          <a:p>
            <a:endParaRPr lang="en-US" dirty="0">
              <a:cs typeface="Arial" panose="020B0604020202020204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AC342A-E7DF-4E92-91CE-7631B8893B16}"/>
              </a:ext>
            </a:extLst>
          </p:cNvPr>
          <p:cNvCxnSpPr>
            <a:cxnSpLocks/>
          </p:cNvCxnSpPr>
          <p:nvPr/>
        </p:nvCxnSpPr>
        <p:spPr>
          <a:xfrm>
            <a:off x="641267" y="1282535"/>
            <a:ext cx="926275" cy="0"/>
          </a:xfrm>
          <a:prstGeom prst="line">
            <a:avLst/>
          </a:prstGeom>
          <a:ln w="76200">
            <a:solidFill>
              <a:srgbClr val="56C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3EFEEE2-AA40-F614-6EDA-6389F5B9A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417" y="168110"/>
            <a:ext cx="2881864" cy="11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5874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2AAF9F7-62AF-4F84-9050-9D651BF66129}"/>
              </a:ext>
            </a:extLst>
          </p:cNvPr>
          <p:cNvSpPr txBox="1"/>
          <p:nvPr/>
        </p:nvSpPr>
        <p:spPr>
          <a:xfrm>
            <a:off x="451609" y="296080"/>
            <a:ext cx="9696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College SAVE</a:t>
            </a:r>
            <a:endParaRPr lang="en-US" sz="40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FE1C54-1954-47D3-AA7A-7C3E9E88C3CE}"/>
              </a:ext>
            </a:extLst>
          </p:cNvPr>
          <p:cNvCxnSpPr>
            <a:cxnSpLocks/>
          </p:cNvCxnSpPr>
          <p:nvPr/>
        </p:nvCxnSpPr>
        <p:spPr>
          <a:xfrm>
            <a:off x="638904" y="1129356"/>
            <a:ext cx="926275" cy="0"/>
          </a:xfrm>
          <a:prstGeom prst="line">
            <a:avLst/>
          </a:prstGeom>
          <a:ln w="76200">
            <a:solidFill>
              <a:srgbClr val="56C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F0CA0D-A591-4193-AFA2-CF3417AB261F}"/>
              </a:ext>
            </a:extLst>
          </p:cNvPr>
          <p:cNvSpPr txBox="1"/>
          <p:nvPr/>
        </p:nvSpPr>
        <p:spPr>
          <a:xfrm>
            <a:off x="456698" y="1254747"/>
            <a:ext cx="11278603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State’s 529 plan</a:t>
            </a:r>
          </a:p>
          <a:p>
            <a:endParaRPr lang="en-US" sz="2000" dirty="0"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$25 to open an account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Can open an account for your own or other children</a:t>
            </a:r>
            <a:endParaRPr lang="en-US" dirty="0">
              <a:cs typeface="Arial" panose="020B060402020202020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Can open an account for children living in or out of state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Qualified contributions may be used for in and out of state colleges</a:t>
            </a:r>
          </a:p>
          <a:p>
            <a:pPr lvl="1"/>
            <a:endParaRPr lang="en-US" sz="2000" dirty="0"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Match programs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New Baby Match: $200 for every newborn in ND when account opened by 1 year of age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BND Match: $300 match based on income requirements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$150,000 or below MFJ AGI / $100,000 or below Single AGI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Kindergarten Kickoff Match: $100 for 5 – 6-year-olds in North Dakota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New and existing account owners are eligible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1393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AD97CC8-4BF4-468B-9E4F-734BA572D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7878B2-76D6-470D-80C9-B7BD0D6D3B8F}"/>
              </a:ext>
            </a:extLst>
          </p:cNvPr>
          <p:cNvSpPr txBox="1"/>
          <p:nvPr/>
        </p:nvSpPr>
        <p:spPr>
          <a:xfrm>
            <a:off x="583154" y="643622"/>
            <a:ext cx="72141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endParaRPr lang="en-US" dirty="0"/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Education Market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Josiah Rauser, Leader of Student Loan Customer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701.328.5762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jrauser@nd.gov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Tyler Giffey, Leader of Quality Assurance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701.328.5868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tgiffey@nd.gov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Jerrett Grimes, Leader of Origination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701.328.5709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jgrimes@nd.gov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Jennifer Bickel, Leader of Processing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701.328.5726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jenbickel@nd.gov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Cindy Sanford, Leader of Education Outreach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701.328.5792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cindysanford@nd.gov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James Barnhardt, College SAVE Director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701.328.5882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jbarnhardt@nd.gov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Lance Hill, Financial Literacy Coordinator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701.328.5619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lrhill@nd.gov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Kelvin Hullet, Chief Business Development Officer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701.328.5689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klhullet@nd.gov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24CA8B-7218-4B6C-AFE8-A27D907358E7}"/>
              </a:ext>
            </a:extLst>
          </p:cNvPr>
          <p:cNvCxnSpPr>
            <a:cxnSpLocks/>
          </p:cNvCxnSpPr>
          <p:nvPr/>
        </p:nvCxnSpPr>
        <p:spPr>
          <a:xfrm>
            <a:off x="692783" y="1468023"/>
            <a:ext cx="926275" cy="0"/>
          </a:xfrm>
          <a:prstGeom prst="line">
            <a:avLst/>
          </a:prstGeom>
          <a:ln w="76200">
            <a:solidFill>
              <a:srgbClr val="56C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9249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f2a40ef-3cd3-4c0d-a577-1361746d2116" xsi:nil="true"/>
    <lcf76f155ced4ddcb4097134ff3c332f xmlns="0f2a40ef-3cd3-4c0d-a577-1361746d2116">
      <Terms xmlns="http://schemas.microsoft.com/office/infopath/2007/PartnerControls"/>
    </lcf76f155ced4ddcb4097134ff3c332f>
    <TaxCatchAll xmlns="25d83d48-fb20-4537-95a6-325135718581" xsi:nil="true"/>
    <SharedWithUsers xmlns="089d34d6-a075-41ac-9c90-1b17d0f78a2e">
      <UserInfo>
        <DisplayName>Bickel, Jennifer</DisplayName>
        <AccountId>198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05B736CDD419409CF020D05130E21B" ma:contentTypeVersion="15" ma:contentTypeDescription="Create a new document." ma:contentTypeScope="" ma:versionID="86220cc5df1f9ae8ee97e53c1a66daf6">
  <xsd:schema xmlns:xsd="http://www.w3.org/2001/XMLSchema" xmlns:xs="http://www.w3.org/2001/XMLSchema" xmlns:p="http://schemas.microsoft.com/office/2006/metadata/properties" xmlns:ns2="089d34d6-a075-41ac-9c90-1b17d0f78a2e" xmlns:ns3="0f2a40ef-3cd3-4c0d-a577-1361746d2116" xmlns:ns4="25d83d48-fb20-4537-95a6-325135718581" targetNamespace="http://schemas.microsoft.com/office/2006/metadata/properties" ma:root="true" ma:fieldsID="a04747c9765fcb27b4e05460fc76508c" ns2:_="" ns3:_="" ns4:_="">
    <xsd:import namespace="089d34d6-a075-41ac-9c90-1b17d0f78a2e"/>
    <xsd:import namespace="0f2a40ef-3cd3-4c0d-a577-1361746d2116"/>
    <xsd:import namespace="25d83d48-fb20-4537-95a6-32513571858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Note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d34d6-a075-41ac-9c90-1b17d0f78a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a40ef-3cd3-4c0d-a577-1361746d21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be65411-2828-40d8-bdc2-0527504d90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83d48-fb20-4537-95a6-325135718581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0b9150ad-4589-464b-b647-912ed08d08ea}" ma:internalName="TaxCatchAll" ma:showField="CatchAllData" ma:web="089d34d6-a075-41ac-9c90-1b17d0f78a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8F3DC5-AFD3-4F6A-84A8-1BB4DFFF4F5E}">
  <ds:schemaRefs>
    <ds:schemaRef ds:uri="0f2a40ef-3cd3-4c0d-a577-1361746d2116"/>
    <ds:schemaRef ds:uri="http://www.w3.org/XML/1998/namespace"/>
    <ds:schemaRef ds:uri="http://schemas.microsoft.com/office/2006/documentManagement/types"/>
    <ds:schemaRef ds:uri="25d83d48-fb20-4537-95a6-325135718581"/>
    <ds:schemaRef ds:uri="http://purl.org/dc/dcmitype/"/>
    <ds:schemaRef ds:uri="http://schemas.microsoft.com/office/2006/metadata/properties"/>
    <ds:schemaRef ds:uri="http://purl.org/dc/elements/1.1/"/>
    <ds:schemaRef ds:uri="089d34d6-a075-41ac-9c90-1b17d0f78a2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C588144-50EA-4879-A389-86A7A8B7C8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E0A498-BA71-4E9D-975B-F8EB3066E090}">
  <ds:schemaRefs>
    <ds:schemaRef ds:uri="089d34d6-a075-41ac-9c90-1b17d0f78a2e"/>
    <ds:schemaRef ds:uri="0f2a40ef-3cd3-4c0d-a577-1361746d2116"/>
    <ds:schemaRef ds:uri="25d83d48-fb20-4537-95a6-3251357185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606</Words>
  <Application>Microsoft Office PowerPoint</Application>
  <PresentationFormat>Widescreen</PresentationFormat>
  <Paragraphs>112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3_Office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 Financing Proposals 2021 Legislative Session</dc:title>
  <dc:creator>Hullet, Kelvin L.</dc:creator>
  <cp:lastModifiedBy>Hullet, Kelvin L.</cp:lastModifiedBy>
  <cp:revision>21</cp:revision>
  <cp:lastPrinted>2022-01-12T15:00:30Z</cp:lastPrinted>
  <dcterms:created xsi:type="dcterms:W3CDTF">2021-03-21T19:39:13Z</dcterms:created>
  <dcterms:modified xsi:type="dcterms:W3CDTF">2023-03-29T14:22:42Z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0x0101000105B736CDD419409CF020D05130E21B</vt:lpwstr>
  </property>
  <property fmtid="{D5CDD505-2E9C-101B-9397-08002B2CF9AE}" pid="3" name="MediaServiceImageTags">
    <vt:lpwstr/>
  </property>
</Properties>
</file>