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9" r:id="rId1"/>
  </p:sldMasterIdLst>
  <p:sldIdLst>
    <p:sldId id="281" r:id="rId2"/>
    <p:sldId id="283" r:id="rId3"/>
    <p:sldId id="286" r:id="rId4"/>
    <p:sldId id="290" r:id="rId5"/>
    <p:sldId id="291" r:id="rId6"/>
    <p:sldId id="256" r:id="rId7"/>
    <p:sldId id="257" r:id="rId8"/>
    <p:sldId id="292" r:id="rId9"/>
    <p:sldId id="293" r:id="rId10"/>
    <p:sldId id="294" r:id="rId11"/>
    <p:sldId id="295" r:id="rId12"/>
    <p:sldId id="265" r:id="rId13"/>
  </p:sldIdLst>
  <p:sldSz cx="12192000" cy="6858000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92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49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3/28/2023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842383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t>3/28/2023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54233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3/28/2023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59575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t>3/28/2023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13460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3/28/2023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95118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3/28/2023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88354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3/28/2023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29455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t>3/28/2023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63296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3/28/2023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53601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3/28/2023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11117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3/28/2023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28143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3/28/2023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59104513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3/28/2023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95661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3/28/2023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055653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3/28/2023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65134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smtClean="0"/>
              <a:t>3/28/2023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79985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3/28/2023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48196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smtClean="0"/>
              <a:pPr/>
              <a:t>3/28/2023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463783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  <p:sldLayoutId id="2147483682" r:id="rId13"/>
    <p:sldLayoutId id="2147483683" r:id="rId14"/>
    <p:sldLayoutId id="2147483684" r:id="rId15"/>
    <p:sldLayoutId id="2147483685" r:id="rId16"/>
    <p:sldLayoutId id="2147483686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ndlegis.gov/assembly/68-2023/regular/bill-overview/bo1003.html?bill_year=2023&amp;bill_number=1003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ndlegis.gov/assembly/68-2023/regular/bill-overview/bo1030.html?bill_year=2023&amp;bill_number=1030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ndlegis.gov/assembly/68-2023/regular/bill-overview/bo1030.html?bill_year=2023&amp;bill_number=1030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ndlegis.gov/assembly/68-2023/regular/bill-overview/bo1030.html?bill_year=2023&amp;bill_number=1030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ndlegis.gov/assembly/68-2023/regular/bill-overview/bo1382.html?bill_year=2023&amp;bill_number=1382" TargetMode="External"/><Relationship Id="rId7" Type="http://schemas.openxmlformats.org/officeDocument/2006/relationships/hyperlink" Target="https://ndlegis.gov/assembly/68-2023/regular/bill-overview/bo1212.html?bill_year=2023&amp;bill_number=1212" TargetMode="External"/><Relationship Id="rId2" Type="http://schemas.openxmlformats.org/officeDocument/2006/relationships/hyperlink" Target="https://ndlegis.gov/assembly/68-2023/regular/bill-overview/bo1305.html?bill_year=2023&amp;bill_number=1305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ndlegis.gov/assembly/68-2023/regular/bill-overview/bo1196.html?bill_year=2023&amp;bill_number=1196" TargetMode="External"/><Relationship Id="rId5" Type="http://schemas.openxmlformats.org/officeDocument/2006/relationships/hyperlink" Target="https://ndlegis.gov/assembly/68-2023/regular/bill-overview/bo2344.html?bill_year=2023&amp;bill_number=2344" TargetMode="External"/><Relationship Id="rId4" Type="http://schemas.openxmlformats.org/officeDocument/2006/relationships/hyperlink" Target="https://ndlegis.gov/assembly/68-2023/regular/bill-overview/bo2033.html?bill_year=2023&amp;bill_number=2033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mailto:alexandria.bauer@ndus.edu" TargetMode="External"/><Relationship Id="rId2" Type="http://schemas.openxmlformats.org/officeDocument/2006/relationships/hyperlink" Target="mailto:kristin.ellingson@ndus.edu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mailto:ndfinaid@ndus.edu" TargetMode="External"/><Relationship Id="rId4" Type="http://schemas.openxmlformats.org/officeDocument/2006/relationships/hyperlink" Target="mailto:brenda.zastoupil@ndus.ed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070C8D-D7AC-449C-BFD2-01571D6F000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59827" y="1286363"/>
            <a:ext cx="7914126" cy="2050098"/>
          </a:xfrm>
        </p:spPr>
        <p:txBody>
          <a:bodyPr/>
          <a:lstStyle/>
          <a:p>
            <a:r>
              <a:rPr lang="en-US" sz="6000" b="1" dirty="0"/>
              <a:t>2023 NDASFAA Conference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A6B8432-087B-4F50-B8DC-CF0A1852150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27112" y="3336461"/>
            <a:ext cx="6400800" cy="1121239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chemeClr val="tx1"/>
                </a:solidFill>
              </a:rPr>
              <a:t>NDUS Financial Aid Presentation</a:t>
            </a:r>
          </a:p>
          <a:p>
            <a:r>
              <a:rPr lang="en-US" sz="2000" b="1" dirty="0">
                <a:solidFill>
                  <a:schemeClr val="tx1"/>
                </a:solidFill>
              </a:rPr>
              <a:t>March 30, 2023</a:t>
            </a:r>
          </a:p>
        </p:txBody>
      </p:sp>
    </p:spTree>
    <p:extLst>
      <p:ext uri="{BB962C8B-B14F-4D97-AF65-F5344CB8AC3E}">
        <p14:creationId xmlns:p14="http://schemas.microsoft.com/office/powerpoint/2010/main" val="24496727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1">
                <a:tint val="97000"/>
                <a:hueMod val="92000"/>
                <a:satMod val="169000"/>
                <a:lumMod val="164000"/>
              </a:schemeClr>
            </a:gs>
            <a:gs pos="100000">
              <a:schemeClr val="bg1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85FDA20-1F2D-4C6B-BEA2-541F2A2DBD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"/>
            <a:ext cx="12192000" cy="6858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Snip Diagonal Corner Rectangle 6">
            <a:extLst>
              <a:ext uri="{FF2B5EF4-FFF2-40B4-BE49-F238E27FC236}">
                <a16:creationId xmlns:a16="http://schemas.microsoft.com/office/drawing/2014/main" id="{D7A1FF82-7172-4BD7-A331-B18CA494D3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12191075" cy="6857998"/>
          </a:xfrm>
          <a:prstGeom prst="snip2DiagRect">
            <a:avLst>
              <a:gd name="adj1" fmla="val 0"/>
              <a:gd name="adj2" fmla="val 42414"/>
            </a:avLst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42D5350-D2BD-4162-940B-E21DB0AE47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05840" y="2186302"/>
            <a:ext cx="8737600" cy="2716107"/>
          </a:xfrm>
        </p:spPr>
        <p:txBody>
          <a:bodyPr anchor="b">
            <a:normAutofit/>
          </a:bodyPr>
          <a:lstStyle/>
          <a:p>
            <a:r>
              <a:rPr lang="en-US" sz="5400" b="1" dirty="0">
                <a:solidFill>
                  <a:schemeClr val="tx2"/>
                </a:solidFill>
              </a:rPr>
              <a:t>2023 summer Processing &amp; program rules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C6C7981D-8771-4259-8C90-73D2125A55E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04915" y="4902409"/>
            <a:ext cx="6400800" cy="723900"/>
          </a:xfrm>
        </p:spPr>
        <p:txBody>
          <a:bodyPr/>
          <a:lstStyle/>
          <a:p>
            <a:r>
              <a:rPr lang="en-US" b="1" dirty="0">
                <a:solidFill>
                  <a:schemeClr val="tx1"/>
                </a:solidFill>
              </a:rPr>
              <a:t>Scholarships &amp; Grants</a:t>
            </a:r>
          </a:p>
        </p:txBody>
      </p:sp>
    </p:spTree>
    <p:extLst>
      <p:ext uri="{BB962C8B-B14F-4D97-AF65-F5344CB8AC3E}">
        <p14:creationId xmlns:p14="http://schemas.microsoft.com/office/powerpoint/2010/main" val="4832963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1">
                <a:tint val="97000"/>
                <a:hueMod val="92000"/>
                <a:satMod val="169000"/>
                <a:lumMod val="164000"/>
              </a:schemeClr>
            </a:gs>
            <a:gs pos="100000">
              <a:schemeClr val="bg1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nip Diagonal Corner Rectangle 6">
            <a:extLst>
              <a:ext uri="{FF2B5EF4-FFF2-40B4-BE49-F238E27FC236}">
                <a16:creationId xmlns:a16="http://schemas.microsoft.com/office/drawing/2014/main" id="{AD2D45C7-2E37-44FD-AC77-116CD14B9E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925" y="2"/>
            <a:ext cx="12191075" cy="6857998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002">
            <a:schemeClr val="dk2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10" name="Snip Single Corner Rectangle 17">
            <a:extLst>
              <a:ext uri="{FF2B5EF4-FFF2-40B4-BE49-F238E27FC236}">
                <a16:creationId xmlns:a16="http://schemas.microsoft.com/office/drawing/2014/main" id="{1FF88480-2CF1-4C54-8CE3-2CA9CD9FF8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1"/>
            <a:ext cx="12188825" cy="6857999"/>
          </a:xfrm>
          <a:prstGeom prst="snip1Rect">
            <a:avLst>
              <a:gd name="adj" fmla="val 50000"/>
            </a:avLst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0BE6A0-E4B1-41B7-8556-CB8E096E60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5773" y="480646"/>
            <a:ext cx="10170381" cy="5894028"/>
          </a:xfrm>
        </p:spPr>
        <p:txBody>
          <a:bodyPr anchor="t" anchorCtr="0">
            <a:normAutofit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chemeClr val="tx1"/>
                </a:solidFill>
              </a:rPr>
              <a:t>Summer 2023 Awards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chemeClr val="tx1"/>
                </a:solidFill>
              </a:rPr>
              <a:t>Funds available – Manual processing</a:t>
            </a:r>
          </a:p>
          <a:p>
            <a:pPr lvl="2"/>
            <a:r>
              <a:rPr lang="en-US" sz="2200" dirty="0">
                <a:solidFill>
                  <a:schemeClr val="tx1"/>
                </a:solidFill>
              </a:rPr>
              <a:t>Students in all programs must first be reviewed for eligibility by NDUS</a:t>
            </a:r>
          </a:p>
          <a:p>
            <a:pPr lvl="2"/>
            <a:r>
              <a:rPr lang="en-US" sz="2200" dirty="0">
                <a:solidFill>
                  <a:schemeClr val="tx1"/>
                </a:solidFill>
              </a:rPr>
              <a:t>Send student names/lists to NDUS</a:t>
            </a:r>
          </a:p>
          <a:p>
            <a:pPr lvl="3"/>
            <a:r>
              <a:rPr lang="en-US" sz="2000" dirty="0">
                <a:solidFill>
                  <a:schemeClr val="tx1"/>
                </a:solidFill>
              </a:rPr>
              <a:t>State Grant and Academic &amp; CTE Scholarship: Kristin</a:t>
            </a:r>
          </a:p>
          <a:p>
            <a:pPr lvl="3"/>
            <a:r>
              <a:rPr lang="en-US" sz="2000" dirty="0">
                <a:solidFill>
                  <a:schemeClr val="tx1"/>
                </a:solidFill>
              </a:rPr>
              <a:t>ND Scholars Program: Alexandria</a:t>
            </a:r>
          </a:p>
          <a:p>
            <a:pPr lvl="3"/>
            <a:r>
              <a:rPr lang="en-US" sz="2000" dirty="0">
                <a:solidFill>
                  <a:schemeClr val="tx1"/>
                </a:solidFill>
              </a:rPr>
              <a:t>Dual-Credit Tuition Scholarship (limited $ avail.): Alexandria</a:t>
            </a:r>
          </a:p>
          <a:p>
            <a:pPr lvl="3"/>
            <a:r>
              <a:rPr lang="en-US" sz="2000" dirty="0">
                <a:solidFill>
                  <a:schemeClr val="tx1"/>
                </a:solidFill>
              </a:rPr>
              <a:t>ND Career Builders: Brenda</a:t>
            </a:r>
          </a:p>
        </p:txBody>
      </p:sp>
    </p:spTree>
    <p:extLst>
      <p:ext uri="{BB962C8B-B14F-4D97-AF65-F5344CB8AC3E}">
        <p14:creationId xmlns:p14="http://schemas.microsoft.com/office/powerpoint/2010/main" val="120247331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1">
                <a:tint val="97000"/>
                <a:hueMod val="92000"/>
                <a:satMod val="169000"/>
                <a:lumMod val="164000"/>
              </a:schemeClr>
            </a:gs>
            <a:gs pos="100000">
              <a:schemeClr val="bg1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nip Diagonal Corner Rectangle 6">
            <a:extLst>
              <a:ext uri="{FF2B5EF4-FFF2-40B4-BE49-F238E27FC236}">
                <a16:creationId xmlns:a16="http://schemas.microsoft.com/office/drawing/2014/main" id="{AD2D45C7-2E37-44FD-AC77-116CD14B9E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925" y="2"/>
            <a:ext cx="12191075" cy="6857998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002">
            <a:schemeClr val="dk2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10" name="Snip Single Corner Rectangle 17">
            <a:extLst>
              <a:ext uri="{FF2B5EF4-FFF2-40B4-BE49-F238E27FC236}">
                <a16:creationId xmlns:a16="http://schemas.microsoft.com/office/drawing/2014/main" id="{1FF88480-2CF1-4C54-8CE3-2CA9CD9FF8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1"/>
            <a:ext cx="12188825" cy="6857999"/>
          </a:xfrm>
          <a:prstGeom prst="snip1Rect">
            <a:avLst>
              <a:gd name="adj" fmla="val 50000"/>
            </a:avLst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0BE6A0-E4B1-41B7-8556-CB8E096E60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5773" y="480646"/>
            <a:ext cx="10170381" cy="5894028"/>
          </a:xfrm>
        </p:spPr>
        <p:txBody>
          <a:bodyPr anchor="t" anchorCtr="0">
            <a:normAutofit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chemeClr val="tx1"/>
                </a:solidFill>
              </a:rPr>
              <a:t>Enrollment Verification &amp; Program Rules</a:t>
            </a:r>
          </a:p>
          <a:p>
            <a:pPr lvl="1">
              <a:buFont typeface="Wingdings" panose="05000000000000000000" pitchFamily="2" charset="2"/>
              <a:buChar char="Ø"/>
            </a:pPr>
            <a:endParaRPr lang="en-US" sz="2400" dirty="0">
              <a:solidFill>
                <a:schemeClr val="tx1"/>
              </a:solidFill>
            </a:endParaRP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chemeClr val="tx1"/>
                </a:solidFill>
              </a:rPr>
              <a:t>NDUS verifies enrollment (credits/clock hrs.) as of the financial aid census date.  </a:t>
            </a:r>
          </a:p>
          <a:p>
            <a:pPr lvl="2"/>
            <a:r>
              <a:rPr lang="en-US" sz="2200" dirty="0">
                <a:solidFill>
                  <a:schemeClr val="tx1"/>
                </a:solidFill>
              </a:rPr>
              <a:t>Flexibility added to procedure:</a:t>
            </a:r>
          </a:p>
          <a:p>
            <a:pPr marL="457200" lvl="1" indent="0">
              <a:buNone/>
            </a:pPr>
            <a:r>
              <a:rPr lang="en-US" sz="2400" dirty="0">
                <a:solidFill>
                  <a:schemeClr val="tx1"/>
                </a:solidFill>
              </a:rPr>
              <a:t> 	</a:t>
            </a:r>
            <a:r>
              <a:rPr lang="en-US" sz="2400" i="1" dirty="0">
                <a:solidFill>
                  <a:schemeClr val="tx1"/>
                </a:solidFill>
              </a:rPr>
              <a:t>“</a:t>
            </a:r>
            <a:r>
              <a:rPr lang="en-US" sz="2400" b="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Students who meet full-time enrollment status </a:t>
            </a:r>
            <a:r>
              <a:rPr lang="en-US" sz="2400" b="0" i="1" u="sng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after</a:t>
            </a:r>
            <a:r>
              <a:rPr lang="en-US" sz="2400" b="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financial aid census, 	or disbursement date, may be considered for a disbursement in the 	current semester, quarter or clock-hour term, </a:t>
            </a:r>
            <a:r>
              <a:rPr lang="en-US" sz="2400" b="0" i="1" u="sng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provided the NDUS is </a:t>
            </a:r>
            <a:r>
              <a:rPr lang="en-US" sz="2400" b="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	</a:t>
            </a:r>
            <a:r>
              <a:rPr lang="en-US" sz="2400" b="0" i="1" u="sng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notified of the eligibility change</a:t>
            </a:r>
            <a:r>
              <a:rPr lang="en-US" sz="2400" b="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.”</a:t>
            </a:r>
            <a:r>
              <a:rPr lang="en-US" sz="2400" i="1" dirty="0">
                <a:solidFill>
                  <a:schemeClr val="tx1"/>
                </a:solidFill>
              </a:rPr>
              <a:t> </a:t>
            </a:r>
          </a:p>
          <a:p>
            <a:pPr marL="457200" lvl="1" indent="0">
              <a:buNone/>
            </a:pPr>
            <a:endParaRPr lang="en-US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589466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1">
                <a:tint val="97000"/>
                <a:hueMod val="92000"/>
                <a:satMod val="169000"/>
                <a:lumMod val="164000"/>
              </a:schemeClr>
            </a:gs>
            <a:gs pos="100000">
              <a:schemeClr val="bg1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nip Diagonal Corner Rectangle 6">
            <a:extLst>
              <a:ext uri="{FF2B5EF4-FFF2-40B4-BE49-F238E27FC236}">
                <a16:creationId xmlns:a16="http://schemas.microsoft.com/office/drawing/2014/main" id="{AD2D45C7-2E37-44FD-AC77-116CD14B9E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925" y="2"/>
            <a:ext cx="12191075" cy="6857998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002">
            <a:schemeClr val="dk2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10" name="Snip Single Corner Rectangle 17">
            <a:extLst>
              <a:ext uri="{FF2B5EF4-FFF2-40B4-BE49-F238E27FC236}">
                <a16:creationId xmlns:a16="http://schemas.microsoft.com/office/drawing/2014/main" id="{1FF88480-2CF1-4C54-8CE3-2CA9CD9FF8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1"/>
            <a:ext cx="12188825" cy="6857999"/>
          </a:xfrm>
          <a:prstGeom prst="snip1Rect">
            <a:avLst>
              <a:gd name="adj" fmla="val 50000"/>
            </a:avLst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0BE6A0-E4B1-41B7-8556-CB8E096E60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6617" y="383177"/>
            <a:ext cx="11121280" cy="6182215"/>
          </a:xfrm>
        </p:spPr>
        <p:txBody>
          <a:bodyPr anchor="t" anchorCtr="0">
            <a:normAutofit fontScale="70000" lnSpcReduction="20000"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chemeClr val="tx1"/>
                </a:solidFill>
              </a:rPr>
              <a:t>Enrollment Verification &amp; Program Rules (cont.)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400" b="1" dirty="0">
                <a:solidFill>
                  <a:schemeClr val="tx1"/>
                </a:solidFill>
              </a:rPr>
              <a:t>Eligibility rules vary by program.  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sz="2200" b="1" dirty="0">
                <a:solidFill>
                  <a:schemeClr val="tx1"/>
                </a:solidFill>
              </a:rPr>
              <a:t>Degree-seeking or certificate-seeking - required for </a:t>
            </a:r>
            <a:r>
              <a:rPr lang="en-US" sz="2200" b="1" u="sng" dirty="0">
                <a:solidFill>
                  <a:schemeClr val="tx1"/>
                </a:solidFill>
              </a:rPr>
              <a:t>all</a:t>
            </a:r>
            <a:r>
              <a:rPr lang="en-US" sz="2200" b="1" dirty="0">
                <a:solidFill>
                  <a:schemeClr val="tx1"/>
                </a:solidFill>
              </a:rPr>
              <a:t> programs. </a:t>
            </a:r>
          </a:p>
          <a:p>
            <a:pPr lvl="3">
              <a:buFont typeface="Wingdings" panose="05000000000000000000" pitchFamily="2" charset="2"/>
              <a:buChar char="Ø"/>
            </a:pPr>
            <a:r>
              <a:rPr lang="en-US" sz="2000" b="1" dirty="0">
                <a:solidFill>
                  <a:schemeClr val="tx1"/>
                </a:solidFill>
              </a:rPr>
              <a:t>State Grant – must also be Title IV aid eligible program.</a:t>
            </a:r>
          </a:p>
          <a:p>
            <a:pPr marL="914400" lvl="2" indent="0">
              <a:buNone/>
            </a:pPr>
            <a:endParaRPr lang="en-US" sz="2200" b="1" dirty="0">
              <a:solidFill>
                <a:schemeClr val="tx1"/>
              </a:solidFill>
            </a:endParaRPr>
          </a:p>
          <a:p>
            <a:pPr lvl="2">
              <a:buFont typeface="Wingdings" panose="05000000000000000000" pitchFamily="2" charset="2"/>
              <a:buChar char="Ø"/>
            </a:pPr>
            <a:r>
              <a:rPr lang="en-US" sz="2200" b="1" dirty="0">
                <a:solidFill>
                  <a:schemeClr val="tx1"/>
                </a:solidFill>
              </a:rPr>
              <a:t>Can students ever be awarded above COA with state aid? </a:t>
            </a:r>
          </a:p>
          <a:p>
            <a:pPr lvl="3">
              <a:buFont typeface="Wingdings" panose="05000000000000000000" pitchFamily="2" charset="2"/>
              <a:buChar char="Ø"/>
            </a:pPr>
            <a:r>
              <a:rPr lang="en-US" sz="2000" dirty="0">
                <a:solidFill>
                  <a:schemeClr val="tx1"/>
                </a:solidFill>
              </a:rPr>
              <a:t>No.  The Legislative Assembly expects funding to be limited to COA regardless of need-based or merit-based award. </a:t>
            </a:r>
          </a:p>
          <a:p>
            <a:pPr marL="914400" lvl="2" indent="0">
              <a:buNone/>
            </a:pPr>
            <a:endParaRPr lang="en-US" sz="2200" b="1" dirty="0">
              <a:solidFill>
                <a:schemeClr val="tx1"/>
              </a:solidFill>
            </a:endParaRPr>
          </a:p>
          <a:p>
            <a:pPr lvl="2">
              <a:buFont typeface="Wingdings" panose="05000000000000000000" pitchFamily="2" charset="2"/>
              <a:buChar char="Ø"/>
            </a:pPr>
            <a:r>
              <a:rPr lang="en-US" sz="2200" b="1" dirty="0">
                <a:solidFill>
                  <a:schemeClr val="tx1"/>
                </a:solidFill>
              </a:rPr>
              <a:t>Return of Funds (ROF) – </a:t>
            </a:r>
          </a:p>
          <a:p>
            <a:pPr lvl="3">
              <a:buFont typeface="Wingdings" panose="05000000000000000000" pitchFamily="2" charset="2"/>
              <a:buChar char="Ø"/>
            </a:pPr>
            <a:r>
              <a:rPr lang="en-US" sz="2000" dirty="0">
                <a:solidFill>
                  <a:schemeClr val="tx1"/>
                </a:solidFill>
              </a:rPr>
              <a:t>NDUS determines eligibility as of financial aid census date. </a:t>
            </a:r>
          </a:p>
          <a:p>
            <a:pPr lvl="4">
              <a:buFont typeface="Wingdings" panose="05000000000000000000" pitchFamily="2" charset="2"/>
              <a:buChar char="Ø"/>
            </a:pPr>
            <a:r>
              <a:rPr lang="en-US" sz="2000" dirty="0">
                <a:solidFill>
                  <a:schemeClr val="tx1"/>
                </a:solidFill>
              </a:rPr>
              <a:t>But, what if…later in the term becomes ineligible??</a:t>
            </a:r>
          </a:p>
          <a:p>
            <a:pPr lvl="5">
              <a:buFont typeface="Wingdings" panose="05000000000000000000" pitchFamily="2" charset="2"/>
              <a:buChar char="Ø"/>
            </a:pPr>
            <a:r>
              <a:rPr lang="en-US" sz="2000" dirty="0">
                <a:solidFill>
                  <a:schemeClr val="tx1"/>
                </a:solidFill>
              </a:rPr>
              <a:t>Generally, you do NOT have to return funds UNLESS…</a:t>
            </a:r>
          </a:p>
          <a:p>
            <a:pPr lvl="6">
              <a:buFont typeface="Wingdings" panose="05000000000000000000" pitchFamily="2" charset="2"/>
              <a:buChar char="Ø"/>
            </a:pPr>
            <a:r>
              <a:rPr lang="en-US" sz="2000" dirty="0">
                <a:solidFill>
                  <a:schemeClr val="tx1"/>
                </a:solidFill>
              </a:rPr>
              <a:t>Student misrepresented data on application or there was a school error.</a:t>
            </a:r>
          </a:p>
          <a:p>
            <a:pPr lvl="6">
              <a:buFont typeface="Wingdings" panose="05000000000000000000" pitchFamily="2" charset="2"/>
              <a:buChar char="Ø"/>
            </a:pPr>
            <a:r>
              <a:rPr lang="en-US" sz="2000" dirty="0">
                <a:solidFill>
                  <a:schemeClr val="tx1"/>
                </a:solidFill>
              </a:rPr>
              <a:t>Additional aid pushes awards over COA.</a:t>
            </a:r>
          </a:p>
          <a:p>
            <a:pPr lvl="6">
              <a:buFont typeface="Wingdings" panose="05000000000000000000" pitchFamily="2" charset="2"/>
              <a:buChar char="Ø"/>
            </a:pPr>
            <a:r>
              <a:rPr lang="en-US" sz="2000" dirty="0">
                <a:solidFill>
                  <a:schemeClr val="tx1"/>
                </a:solidFill>
              </a:rPr>
              <a:t>State grant – modules have special rules.</a:t>
            </a:r>
          </a:p>
          <a:p>
            <a:pPr lvl="6">
              <a:buFont typeface="Wingdings" panose="05000000000000000000" pitchFamily="2" charset="2"/>
              <a:buChar char="Ø"/>
            </a:pPr>
            <a:r>
              <a:rPr lang="en-US" sz="2000" dirty="0">
                <a:solidFill>
                  <a:schemeClr val="tx1"/>
                </a:solidFill>
              </a:rPr>
              <a:t>If none of these apply, then proceed according to your school’s policy for ROF.</a:t>
            </a:r>
          </a:p>
          <a:p>
            <a:pPr lvl="6">
              <a:buFont typeface="Wingdings" panose="05000000000000000000" pitchFamily="2" charset="2"/>
              <a:buChar char="Ø"/>
            </a:pPr>
            <a:r>
              <a:rPr lang="en-US" sz="2000" dirty="0">
                <a:solidFill>
                  <a:schemeClr val="tx1"/>
                </a:solidFill>
              </a:rPr>
              <a:t>Consider the impact on the student (LEU).</a:t>
            </a:r>
          </a:p>
          <a:p>
            <a:pPr lvl="6">
              <a:buFont typeface="Wingdings" panose="05000000000000000000" pitchFamily="2" charset="2"/>
              <a:buChar char="Ø"/>
            </a:pPr>
            <a:r>
              <a:rPr lang="en-US" sz="2000" dirty="0">
                <a:solidFill>
                  <a:schemeClr val="tx1"/>
                </a:solidFill>
              </a:rPr>
              <a:t>Contact our office with any questions or unique situations.</a:t>
            </a:r>
          </a:p>
          <a:p>
            <a:pPr lvl="5">
              <a:buFont typeface="Wingdings" panose="05000000000000000000" pitchFamily="2" charset="2"/>
              <a:buChar char="Ø"/>
            </a:pPr>
            <a:endParaRPr lang="en-US" sz="2000" b="1" dirty="0">
              <a:solidFill>
                <a:schemeClr val="tx1"/>
              </a:solidFill>
            </a:endParaRPr>
          </a:p>
          <a:p>
            <a:pPr lvl="2">
              <a:buFont typeface="Wingdings" panose="05000000000000000000" pitchFamily="2" charset="2"/>
              <a:buChar char="Ø"/>
            </a:pPr>
            <a:endParaRPr lang="en-US" sz="2200" dirty="0">
              <a:solidFill>
                <a:schemeClr val="tx1"/>
              </a:solidFill>
            </a:endParaRPr>
          </a:p>
          <a:p>
            <a:pPr lvl="1">
              <a:buFont typeface="Wingdings" panose="05000000000000000000" pitchFamily="2" charset="2"/>
              <a:buChar char="Ø"/>
            </a:pPr>
            <a:endParaRPr lang="en-US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626310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900">
        <p14:flythrough hasBounce="1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1">
                <a:tint val="97000"/>
                <a:hueMod val="92000"/>
                <a:satMod val="169000"/>
                <a:lumMod val="164000"/>
              </a:schemeClr>
            </a:gs>
            <a:gs pos="100000">
              <a:schemeClr val="bg1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85FDA20-1F2D-4C6B-BEA2-541F2A2DBD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"/>
            <a:ext cx="12192000" cy="6858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Snip Diagonal Corner Rectangle 6">
            <a:extLst>
              <a:ext uri="{FF2B5EF4-FFF2-40B4-BE49-F238E27FC236}">
                <a16:creationId xmlns:a16="http://schemas.microsoft.com/office/drawing/2014/main" id="{D7A1FF82-7172-4BD7-A331-B18CA494D3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12191075" cy="6857998"/>
          </a:xfrm>
          <a:prstGeom prst="snip2DiagRect">
            <a:avLst>
              <a:gd name="adj1" fmla="val 0"/>
              <a:gd name="adj2" fmla="val 42414"/>
            </a:avLst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42D5350-D2BD-4162-940B-E21DB0AE47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05840" y="2186302"/>
            <a:ext cx="8737600" cy="2716107"/>
          </a:xfrm>
        </p:spPr>
        <p:txBody>
          <a:bodyPr anchor="b">
            <a:normAutofit/>
          </a:bodyPr>
          <a:lstStyle/>
          <a:p>
            <a:r>
              <a:rPr lang="en-US" sz="5400" b="1" dirty="0">
                <a:solidFill>
                  <a:schemeClr val="tx2"/>
                </a:solidFill>
              </a:rPr>
              <a:t>2023 Legislative Session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C6C7981D-8771-4259-8C90-73D2125A55E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04915" y="4902409"/>
            <a:ext cx="6400800" cy="723900"/>
          </a:xfrm>
        </p:spPr>
        <p:txBody>
          <a:bodyPr/>
          <a:lstStyle/>
          <a:p>
            <a:r>
              <a:rPr lang="en-US" b="1" dirty="0">
                <a:solidFill>
                  <a:schemeClr val="tx1"/>
                </a:solidFill>
              </a:rPr>
              <a:t>Scholarships &amp; Grants</a:t>
            </a:r>
          </a:p>
        </p:txBody>
      </p:sp>
    </p:spTree>
    <p:extLst>
      <p:ext uri="{BB962C8B-B14F-4D97-AF65-F5344CB8AC3E}">
        <p14:creationId xmlns:p14="http://schemas.microsoft.com/office/powerpoint/2010/main" val="21758024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1">
                <a:tint val="97000"/>
                <a:hueMod val="92000"/>
                <a:satMod val="169000"/>
                <a:lumMod val="164000"/>
              </a:schemeClr>
            </a:gs>
            <a:gs pos="100000">
              <a:schemeClr val="bg1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nip Diagonal Corner Rectangle 6">
            <a:extLst>
              <a:ext uri="{FF2B5EF4-FFF2-40B4-BE49-F238E27FC236}">
                <a16:creationId xmlns:a16="http://schemas.microsoft.com/office/drawing/2014/main" id="{AD2D45C7-2E37-44FD-AC77-116CD14B9E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925" y="2"/>
            <a:ext cx="12191075" cy="6857998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002">
            <a:schemeClr val="dk2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10" name="Snip Single Corner Rectangle 17">
            <a:extLst>
              <a:ext uri="{FF2B5EF4-FFF2-40B4-BE49-F238E27FC236}">
                <a16:creationId xmlns:a16="http://schemas.microsoft.com/office/drawing/2014/main" id="{1FF88480-2CF1-4C54-8CE3-2CA9CD9FF8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1"/>
            <a:ext cx="12188825" cy="6857999"/>
          </a:xfrm>
          <a:prstGeom prst="snip1Rect">
            <a:avLst>
              <a:gd name="adj" fmla="val 50000"/>
            </a:avLst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0BE6A0-E4B1-41B7-8556-CB8E096E60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9646" y="461553"/>
            <a:ext cx="10884707" cy="6148251"/>
          </a:xfrm>
        </p:spPr>
        <p:txBody>
          <a:bodyPr anchor="t" anchorCtr="0">
            <a:normAutofit fontScale="92500" lnSpcReduction="10000"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chemeClr val="tx1"/>
                </a:solidFill>
              </a:rPr>
              <a:t>2023 Session Update – STILL TENTATIVE!!! </a:t>
            </a:r>
          </a:p>
          <a:p>
            <a:pPr marL="0" indent="0">
              <a:buNone/>
            </a:pPr>
            <a:r>
              <a:rPr lang="en-US" sz="2600" dirty="0">
                <a:solidFill>
                  <a:schemeClr val="tx1"/>
                </a:solidFill>
              </a:rPr>
              <a:t>(HB=House Bill; SB=Senate Bill)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b="1" dirty="0">
                <a:solidFill>
                  <a:srgbClr val="FF000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HB1003</a:t>
            </a:r>
            <a:r>
              <a:rPr lang="en-US" sz="2800" b="1" dirty="0">
                <a:solidFill>
                  <a:schemeClr val="tx1"/>
                </a:solidFill>
              </a:rPr>
              <a:t> (funding bill)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600" u="sng" dirty="0">
                <a:solidFill>
                  <a:schemeClr val="tx1"/>
                </a:solidFill>
              </a:rPr>
              <a:t>State Grant</a:t>
            </a:r>
            <a:r>
              <a:rPr lang="en-US" sz="2600" dirty="0">
                <a:solidFill>
                  <a:schemeClr val="tx1"/>
                </a:solidFill>
              </a:rPr>
              <a:t>:  Increase appropriation by $12M; increase the per-student rate to $1,650/sem. or $1,100/qtr.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600" u="sng" dirty="0">
                <a:solidFill>
                  <a:schemeClr val="tx1"/>
                </a:solidFill>
              </a:rPr>
              <a:t>ND  Indian Scholarship</a:t>
            </a:r>
            <a:r>
              <a:rPr lang="en-US" sz="2600" dirty="0">
                <a:solidFill>
                  <a:schemeClr val="tx1"/>
                </a:solidFill>
              </a:rPr>
              <a:t>:  Increase appropriation by $445K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600" u="sng" dirty="0">
                <a:solidFill>
                  <a:schemeClr val="tx1"/>
                </a:solidFill>
              </a:rPr>
              <a:t>Academic/CTE/ND Scholarships</a:t>
            </a:r>
            <a:r>
              <a:rPr lang="en-US" sz="2600" dirty="0">
                <a:solidFill>
                  <a:schemeClr val="tx1"/>
                </a:solidFill>
              </a:rPr>
              <a:t>:  Increase appropriation by $1M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600" u="sng" dirty="0">
                <a:solidFill>
                  <a:schemeClr val="tx1"/>
                </a:solidFill>
              </a:rPr>
              <a:t>ND Scholars</a:t>
            </a:r>
            <a:r>
              <a:rPr lang="en-US" sz="2600" dirty="0">
                <a:solidFill>
                  <a:schemeClr val="tx1"/>
                </a:solidFill>
              </a:rPr>
              <a:t>:  Unchanged at $1.8M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600" u="sng" dirty="0">
                <a:solidFill>
                  <a:schemeClr val="tx1"/>
                </a:solidFill>
              </a:rPr>
              <a:t>Dual Cr Tuition Scholarship</a:t>
            </a:r>
            <a:r>
              <a:rPr lang="en-US" sz="2600" dirty="0">
                <a:solidFill>
                  <a:schemeClr val="tx1"/>
                </a:solidFill>
              </a:rPr>
              <a:t>:  Unchanged at $1.5M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600" u="sng" dirty="0">
                <a:solidFill>
                  <a:schemeClr val="tx1"/>
                </a:solidFill>
              </a:rPr>
              <a:t>Professional Student Exchange Program (PSEP)</a:t>
            </a:r>
            <a:r>
              <a:rPr lang="en-US" sz="2600" dirty="0">
                <a:solidFill>
                  <a:schemeClr val="tx1"/>
                </a:solidFill>
              </a:rPr>
              <a:t>:  Unchanged $3.7M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600" u="sng" dirty="0">
                <a:solidFill>
                  <a:schemeClr val="tx1"/>
                </a:solidFill>
              </a:rPr>
              <a:t>ND Career Builders</a:t>
            </a:r>
            <a:r>
              <a:rPr lang="en-US" sz="2600" dirty="0">
                <a:solidFill>
                  <a:schemeClr val="tx1"/>
                </a:solidFill>
              </a:rPr>
              <a:t>: Increase appropriation by $15M</a:t>
            </a:r>
            <a:endParaRPr lang="en-US" sz="2400" dirty="0">
              <a:solidFill>
                <a:schemeClr val="tx1"/>
              </a:solidFill>
            </a:endParaRP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400" u="sng" dirty="0">
                <a:solidFill>
                  <a:schemeClr val="tx1"/>
                </a:solidFill>
              </a:rPr>
              <a:t>Student Support for Single Mothers (NEW)</a:t>
            </a:r>
            <a:r>
              <a:rPr lang="en-US" sz="2400" dirty="0">
                <a:solidFill>
                  <a:schemeClr val="tx1"/>
                </a:solidFill>
              </a:rPr>
              <a:t> – For on-campus R/B and on-campus daycare</a:t>
            </a:r>
          </a:p>
          <a:p>
            <a:pPr lvl="1"/>
            <a:endParaRPr lang="en-US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941284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1">
                <a:tint val="97000"/>
                <a:hueMod val="92000"/>
                <a:satMod val="169000"/>
                <a:lumMod val="164000"/>
              </a:schemeClr>
            </a:gs>
            <a:gs pos="100000">
              <a:schemeClr val="bg1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nip Diagonal Corner Rectangle 6">
            <a:extLst>
              <a:ext uri="{FF2B5EF4-FFF2-40B4-BE49-F238E27FC236}">
                <a16:creationId xmlns:a16="http://schemas.microsoft.com/office/drawing/2014/main" id="{AD2D45C7-2E37-44FD-AC77-116CD14B9E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925" y="2"/>
            <a:ext cx="12191075" cy="6857998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002">
            <a:schemeClr val="dk2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10" name="Snip Single Corner Rectangle 17">
            <a:extLst>
              <a:ext uri="{FF2B5EF4-FFF2-40B4-BE49-F238E27FC236}">
                <a16:creationId xmlns:a16="http://schemas.microsoft.com/office/drawing/2014/main" id="{1FF88480-2CF1-4C54-8CE3-2CA9CD9FF8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1"/>
            <a:ext cx="12188825" cy="6857999"/>
          </a:xfrm>
          <a:prstGeom prst="snip1Rect">
            <a:avLst>
              <a:gd name="adj" fmla="val 50000"/>
            </a:avLst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0BE6A0-E4B1-41B7-8556-CB8E096E60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9646" y="461553"/>
            <a:ext cx="10884707" cy="6148251"/>
          </a:xfrm>
        </p:spPr>
        <p:txBody>
          <a:bodyPr anchor="t" anchorCtr="0">
            <a:normAutofit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chemeClr val="tx1"/>
                </a:solidFill>
              </a:rPr>
              <a:t>2023 Session Update – STILL TENTATIVE!!!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b="1" dirty="0">
                <a:solidFill>
                  <a:srgbClr val="FF000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HB1030</a:t>
            </a:r>
            <a:r>
              <a:rPr lang="en-US" sz="2800" b="1" dirty="0">
                <a:solidFill>
                  <a:schemeClr val="tx1"/>
                </a:solidFill>
              </a:rPr>
              <a:t>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chemeClr val="tx1"/>
                </a:solidFill>
              </a:rPr>
              <a:t>ND Indian Scholarship 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chemeClr val="tx1"/>
                </a:solidFill>
              </a:rPr>
              <a:t>Language updated from “Indian Scholarship” to “Native American Scholarship”.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chemeClr val="tx1"/>
                </a:solidFill>
              </a:rPr>
              <a:t>Eliminate the requirement to prove enrollment for the application.  Removes an application barrier. 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chemeClr val="tx1"/>
                </a:solidFill>
              </a:rPr>
              <a:t>Adds language for clock-hour schools to be awarded.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chemeClr val="tx1"/>
                </a:solidFill>
              </a:rPr>
              <a:t>Other amendments to create consistency and reflect current practices.</a:t>
            </a:r>
          </a:p>
          <a:p>
            <a:pPr lvl="2">
              <a:buFont typeface="Wingdings" panose="05000000000000000000" pitchFamily="2" charset="2"/>
              <a:buChar char="Ø"/>
            </a:pPr>
            <a:endParaRPr lang="en-US" sz="2400" dirty="0">
              <a:solidFill>
                <a:schemeClr val="tx1"/>
              </a:solidFill>
            </a:endParaRPr>
          </a:p>
          <a:p>
            <a:pPr lvl="2">
              <a:buFont typeface="Wingdings" panose="05000000000000000000" pitchFamily="2" charset="2"/>
              <a:buChar char="Ø"/>
            </a:pPr>
            <a:endParaRPr lang="en-US" sz="2400" dirty="0">
              <a:solidFill>
                <a:schemeClr val="tx1"/>
              </a:solidFill>
            </a:endParaRPr>
          </a:p>
          <a:p>
            <a:pPr lvl="1">
              <a:buFont typeface="Wingdings" panose="05000000000000000000" pitchFamily="2" charset="2"/>
              <a:buChar char="Ø"/>
            </a:pPr>
            <a:endParaRPr lang="en-US" sz="2600" b="1" dirty="0">
              <a:solidFill>
                <a:schemeClr val="tx1"/>
              </a:solidFill>
            </a:endParaRPr>
          </a:p>
          <a:p>
            <a:pPr lvl="1"/>
            <a:endParaRPr lang="en-US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820708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1">
                <a:tint val="97000"/>
                <a:hueMod val="92000"/>
                <a:satMod val="169000"/>
                <a:lumMod val="164000"/>
              </a:schemeClr>
            </a:gs>
            <a:gs pos="100000">
              <a:schemeClr val="bg1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nip Diagonal Corner Rectangle 6">
            <a:extLst>
              <a:ext uri="{FF2B5EF4-FFF2-40B4-BE49-F238E27FC236}">
                <a16:creationId xmlns:a16="http://schemas.microsoft.com/office/drawing/2014/main" id="{AD2D45C7-2E37-44FD-AC77-116CD14B9E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925" y="2"/>
            <a:ext cx="12191075" cy="6857998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002">
            <a:schemeClr val="dk2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10" name="Snip Single Corner Rectangle 17">
            <a:extLst>
              <a:ext uri="{FF2B5EF4-FFF2-40B4-BE49-F238E27FC236}">
                <a16:creationId xmlns:a16="http://schemas.microsoft.com/office/drawing/2014/main" id="{1FF88480-2CF1-4C54-8CE3-2CA9CD9FF8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1"/>
            <a:ext cx="12188825" cy="6857999"/>
          </a:xfrm>
          <a:prstGeom prst="snip1Rect">
            <a:avLst>
              <a:gd name="adj" fmla="val 50000"/>
            </a:avLst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0BE6A0-E4B1-41B7-8556-CB8E096E60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9646" y="461553"/>
            <a:ext cx="10884707" cy="6148251"/>
          </a:xfrm>
        </p:spPr>
        <p:txBody>
          <a:bodyPr anchor="t" anchorCtr="0">
            <a:normAutofit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chemeClr val="tx1"/>
                </a:solidFill>
              </a:rPr>
              <a:t>2023 Session Update – STILL TENTATIVE!!!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b="1" dirty="0">
                <a:solidFill>
                  <a:srgbClr val="FF000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HB1030</a:t>
            </a:r>
            <a:r>
              <a:rPr lang="en-US" sz="2800" b="1" dirty="0">
                <a:solidFill>
                  <a:schemeClr val="tx1"/>
                </a:solidFill>
              </a:rPr>
              <a:t> (cont.)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600" dirty="0">
                <a:solidFill>
                  <a:schemeClr val="tx1"/>
                </a:solidFill>
              </a:rPr>
              <a:t>ND Academic/CTE/ND Scholarship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chemeClr val="tx1"/>
                </a:solidFill>
              </a:rPr>
              <a:t>Updates effective dates so that current students may still be paid after 2024. </a:t>
            </a:r>
          </a:p>
          <a:p>
            <a:pPr marL="914400" lvl="2" indent="0">
              <a:buNone/>
            </a:pPr>
            <a:endParaRPr lang="en-US" sz="2400" dirty="0">
              <a:solidFill>
                <a:schemeClr val="tx1"/>
              </a:solidFill>
            </a:endParaRP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600" dirty="0">
                <a:solidFill>
                  <a:schemeClr val="tx1"/>
                </a:solidFill>
              </a:rPr>
              <a:t>ND Career Builders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chemeClr val="tx1"/>
                </a:solidFill>
              </a:rPr>
              <a:t>Adds eligibility for the final 2 years of bachelor's degree for scholarship.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chemeClr val="tx1"/>
                </a:solidFill>
              </a:rPr>
              <a:t>Expands match to </a:t>
            </a:r>
            <a:r>
              <a:rPr lang="en-US" sz="2400" u="sng" dirty="0">
                <a:solidFill>
                  <a:schemeClr val="tx1"/>
                </a:solidFill>
              </a:rPr>
              <a:t>public</a:t>
            </a:r>
            <a:r>
              <a:rPr lang="en-US" sz="2400" dirty="0">
                <a:solidFill>
                  <a:schemeClr val="tx1"/>
                </a:solidFill>
              </a:rPr>
              <a:t> funds.</a:t>
            </a:r>
          </a:p>
          <a:p>
            <a:pPr marL="914400" lvl="2" indent="0">
              <a:buNone/>
            </a:pPr>
            <a:endParaRPr lang="en-US" sz="2400" dirty="0">
              <a:solidFill>
                <a:schemeClr val="tx1"/>
              </a:solidFill>
            </a:endParaRPr>
          </a:p>
          <a:p>
            <a:pPr lvl="2">
              <a:buFont typeface="Wingdings" panose="05000000000000000000" pitchFamily="2" charset="2"/>
              <a:buChar char="Ø"/>
            </a:pPr>
            <a:endParaRPr lang="en-US" sz="2400" dirty="0">
              <a:solidFill>
                <a:schemeClr val="tx1"/>
              </a:solidFill>
            </a:endParaRPr>
          </a:p>
          <a:p>
            <a:pPr lvl="2">
              <a:buFont typeface="Wingdings" panose="05000000000000000000" pitchFamily="2" charset="2"/>
              <a:buChar char="Ø"/>
            </a:pPr>
            <a:endParaRPr lang="en-US" sz="2400" dirty="0">
              <a:solidFill>
                <a:schemeClr val="tx1"/>
              </a:solidFill>
            </a:endParaRPr>
          </a:p>
          <a:p>
            <a:pPr lvl="1">
              <a:buFont typeface="Wingdings" panose="05000000000000000000" pitchFamily="2" charset="2"/>
              <a:buChar char="Ø"/>
            </a:pPr>
            <a:endParaRPr lang="en-US" sz="2600" b="1" dirty="0">
              <a:solidFill>
                <a:schemeClr val="tx1"/>
              </a:solidFill>
            </a:endParaRPr>
          </a:p>
          <a:p>
            <a:pPr lvl="1"/>
            <a:endParaRPr lang="en-US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471808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1">
                <a:tint val="97000"/>
                <a:hueMod val="92000"/>
                <a:satMod val="169000"/>
                <a:lumMod val="164000"/>
              </a:schemeClr>
            </a:gs>
            <a:gs pos="100000">
              <a:schemeClr val="bg1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nip Diagonal Corner Rectangle 6">
            <a:extLst>
              <a:ext uri="{FF2B5EF4-FFF2-40B4-BE49-F238E27FC236}">
                <a16:creationId xmlns:a16="http://schemas.microsoft.com/office/drawing/2014/main" id="{AD2D45C7-2E37-44FD-AC77-116CD14B9E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925" y="2"/>
            <a:ext cx="12191075" cy="6857998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002">
            <a:schemeClr val="dk2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10" name="Snip Single Corner Rectangle 17">
            <a:extLst>
              <a:ext uri="{FF2B5EF4-FFF2-40B4-BE49-F238E27FC236}">
                <a16:creationId xmlns:a16="http://schemas.microsoft.com/office/drawing/2014/main" id="{1FF88480-2CF1-4C54-8CE3-2CA9CD9FF8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1"/>
            <a:ext cx="12188825" cy="6857999"/>
          </a:xfrm>
          <a:prstGeom prst="snip1Rect">
            <a:avLst>
              <a:gd name="adj" fmla="val 50000"/>
            </a:avLst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0BE6A0-E4B1-41B7-8556-CB8E096E60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9646" y="461553"/>
            <a:ext cx="10884707" cy="6148251"/>
          </a:xfrm>
        </p:spPr>
        <p:txBody>
          <a:bodyPr anchor="t" anchorCtr="0">
            <a:normAutofit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chemeClr val="tx1"/>
                </a:solidFill>
              </a:rPr>
              <a:t>2023 Session Update – STILL TENTATIVE!!!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b="1" dirty="0">
                <a:solidFill>
                  <a:srgbClr val="FF000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HB1030</a:t>
            </a:r>
            <a:r>
              <a:rPr lang="en-US" sz="2800" b="1" dirty="0">
                <a:solidFill>
                  <a:schemeClr val="tx1"/>
                </a:solidFill>
              </a:rPr>
              <a:t> (cont.)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600" dirty="0">
                <a:solidFill>
                  <a:schemeClr val="tx1"/>
                </a:solidFill>
              </a:rPr>
              <a:t>Dual Credit Tuition Scholarship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chemeClr val="tx1"/>
                </a:solidFill>
              </a:rPr>
              <a:t>Adds eligibility for dual credit courses taken at private and tribal institutions in the state. 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chemeClr val="tx1"/>
                </a:solidFill>
              </a:rPr>
              <a:t>Dual credit class must be successfully completed to qualify.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chemeClr val="tx1"/>
                </a:solidFill>
              </a:rPr>
              <a:t>Changes payment to a flat rate vs a percentage.</a:t>
            </a:r>
          </a:p>
          <a:p>
            <a:pPr lvl="3">
              <a:buFont typeface="Wingdings" panose="05000000000000000000" pitchFamily="2" charset="2"/>
              <a:buChar char="Ø"/>
            </a:pPr>
            <a:r>
              <a:rPr lang="en-US" sz="2200" dirty="0">
                <a:solidFill>
                  <a:schemeClr val="tx1"/>
                </a:solidFill>
              </a:rPr>
              <a:t>$750 for 3+ dual cr. classes</a:t>
            </a:r>
          </a:p>
          <a:p>
            <a:pPr lvl="3">
              <a:buFont typeface="Wingdings" panose="05000000000000000000" pitchFamily="2" charset="2"/>
              <a:buChar char="Ø"/>
            </a:pPr>
            <a:r>
              <a:rPr lang="en-US" sz="2200" dirty="0">
                <a:solidFill>
                  <a:schemeClr val="tx1"/>
                </a:solidFill>
              </a:rPr>
              <a:t>$500 for 2 dual cr. classes</a:t>
            </a:r>
          </a:p>
          <a:p>
            <a:pPr lvl="3">
              <a:buFont typeface="Wingdings" panose="05000000000000000000" pitchFamily="2" charset="2"/>
              <a:buChar char="Ø"/>
            </a:pPr>
            <a:r>
              <a:rPr lang="en-US" sz="2200" dirty="0">
                <a:solidFill>
                  <a:schemeClr val="tx1"/>
                </a:solidFill>
              </a:rPr>
              <a:t>$250 for 1 dual cr. class</a:t>
            </a:r>
          </a:p>
          <a:p>
            <a:pPr lvl="2">
              <a:buFont typeface="Wingdings" panose="05000000000000000000" pitchFamily="2" charset="2"/>
              <a:buChar char="Ø"/>
            </a:pPr>
            <a:endParaRPr lang="en-US" sz="2400" dirty="0">
              <a:solidFill>
                <a:schemeClr val="tx1"/>
              </a:solidFill>
            </a:endParaRPr>
          </a:p>
          <a:p>
            <a:pPr lvl="1">
              <a:buFont typeface="Wingdings" panose="05000000000000000000" pitchFamily="2" charset="2"/>
              <a:buChar char="Ø"/>
            </a:pPr>
            <a:endParaRPr lang="en-US" sz="2600" dirty="0">
              <a:solidFill>
                <a:schemeClr val="tx1"/>
              </a:solidFill>
            </a:endParaRPr>
          </a:p>
          <a:p>
            <a:pPr lvl="1">
              <a:buFont typeface="Wingdings" panose="05000000000000000000" pitchFamily="2" charset="2"/>
              <a:buChar char="Ø"/>
            </a:pPr>
            <a:endParaRPr lang="en-US" sz="2600" dirty="0">
              <a:solidFill>
                <a:schemeClr val="tx1"/>
              </a:solidFill>
            </a:endParaRPr>
          </a:p>
          <a:p>
            <a:pPr lvl="1">
              <a:buFont typeface="Wingdings" panose="05000000000000000000" pitchFamily="2" charset="2"/>
              <a:buChar char="Ø"/>
            </a:pPr>
            <a:endParaRPr lang="en-US" sz="2600" b="1" dirty="0">
              <a:solidFill>
                <a:schemeClr val="tx1"/>
              </a:solidFill>
            </a:endParaRPr>
          </a:p>
          <a:p>
            <a:pPr lvl="1"/>
            <a:endParaRPr lang="en-US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510536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1">
                <a:tint val="97000"/>
                <a:hueMod val="92000"/>
                <a:satMod val="169000"/>
                <a:lumMod val="164000"/>
              </a:schemeClr>
            </a:gs>
            <a:gs pos="100000">
              <a:schemeClr val="bg1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nip Diagonal Corner Rectangle 6">
            <a:extLst>
              <a:ext uri="{FF2B5EF4-FFF2-40B4-BE49-F238E27FC236}">
                <a16:creationId xmlns:a16="http://schemas.microsoft.com/office/drawing/2014/main" id="{AD2D45C7-2E37-44FD-AC77-116CD14B9E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925" y="2"/>
            <a:ext cx="12191075" cy="6857998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002">
            <a:schemeClr val="dk2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10" name="Snip Single Corner Rectangle 17">
            <a:extLst>
              <a:ext uri="{FF2B5EF4-FFF2-40B4-BE49-F238E27FC236}">
                <a16:creationId xmlns:a16="http://schemas.microsoft.com/office/drawing/2014/main" id="{1FF88480-2CF1-4C54-8CE3-2CA9CD9FF8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1"/>
            <a:ext cx="12188825" cy="6857999"/>
          </a:xfrm>
          <a:prstGeom prst="snip1Rect">
            <a:avLst>
              <a:gd name="adj" fmla="val 50000"/>
            </a:avLst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0BE6A0-E4B1-41B7-8556-CB8E096E60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9646" y="461553"/>
            <a:ext cx="10884707" cy="6148251"/>
          </a:xfrm>
        </p:spPr>
        <p:txBody>
          <a:bodyPr anchor="t" anchorCtr="0">
            <a:normAutofit fontScale="92500" lnSpcReduction="10000"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chemeClr val="tx1"/>
                </a:solidFill>
              </a:rPr>
              <a:t>2023 Session Update – STILL TENTATIVE!!!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b="1" dirty="0">
                <a:solidFill>
                  <a:srgbClr val="FF000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HB1305</a:t>
            </a:r>
            <a:endParaRPr lang="en-US" sz="2800" b="1" dirty="0">
              <a:solidFill>
                <a:srgbClr val="FF0000"/>
              </a:solidFill>
            </a:endParaRP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600" dirty="0">
                <a:solidFill>
                  <a:schemeClr val="tx1"/>
                </a:solidFill>
              </a:rPr>
              <a:t>Academic/CTE/ND Scholarship – amends high school eligibility requirements.</a:t>
            </a:r>
          </a:p>
          <a:p>
            <a:pPr marL="457200" lvl="1" indent="0">
              <a:buNone/>
            </a:pPr>
            <a:endParaRPr lang="en-US" sz="2600" dirty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b="1" dirty="0">
                <a:solidFill>
                  <a:srgbClr val="FF000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HB1382</a:t>
            </a:r>
            <a:endParaRPr lang="en-US" sz="2800" b="1" dirty="0">
              <a:solidFill>
                <a:srgbClr val="FF0000"/>
              </a:solidFill>
            </a:endParaRP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600" dirty="0">
                <a:solidFill>
                  <a:schemeClr val="tx1"/>
                </a:solidFill>
              </a:rPr>
              <a:t>Academic/CTE/ND Scholarship – Adds payment eligibility for registered apprenticeship programs.</a:t>
            </a:r>
          </a:p>
          <a:p>
            <a:pPr marL="457200" lvl="1" indent="0">
              <a:buNone/>
            </a:pPr>
            <a:endParaRPr lang="en-US" sz="2600" dirty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2600" b="1" dirty="0">
                <a:solidFill>
                  <a:schemeClr val="tx1"/>
                </a:solidFill>
              </a:rPr>
              <a:t>Other misc. bills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400" b="1" dirty="0">
                <a:solidFill>
                  <a:srgbClr val="FF0000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SB2033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dirty="0">
                <a:solidFill>
                  <a:schemeClr val="tx1"/>
                </a:solidFill>
              </a:rPr>
              <a:t>– Teacher shortage loan repayment</a:t>
            </a:r>
            <a:endParaRPr lang="en-US" sz="2400" b="1" dirty="0">
              <a:solidFill>
                <a:schemeClr val="tx1"/>
              </a:solidFill>
            </a:endParaRP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400" b="1" dirty="0">
                <a:solidFill>
                  <a:srgbClr val="FF0000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SB2344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dirty="0">
                <a:solidFill>
                  <a:schemeClr val="tx1"/>
                </a:solidFill>
              </a:rPr>
              <a:t>– Health care professional loan repayment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400" b="1" dirty="0">
                <a:solidFill>
                  <a:srgbClr val="FF0000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HB1196</a:t>
            </a:r>
            <a:r>
              <a:rPr lang="en-US" sz="2400" b="1" dirty="0">
                <a:solidFill>
                  <a:schemeClr val="tx1"/>
                </a:solidFill>
              </a:rPr>
              <a:t> &amp; </a:t>
            </a:r>
            <a:r>
              <a:rPr lang="en-US" sz="2400" b="1" dirty="0">
                <a:solidFill>
                  <a:srgbClr val="FF0000"/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HB1212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dirty="0">
                <a:solidFill>
                  <a:schemeClr val="tx1"/>
                </a:solidFill>
              </a:rPr>
              <a:t>– NDUS only related to waivers</a:t>
            </a:r>
          </a:p>
          <a:p>
            <a:pPr lvl="1">
              <a:buFont typeface="Wingdings" panose="05000000000000000000" pitchFamily="2" charset="2"/>
              <a:buChar char="Ø"/>
            </a:pPr>
            <a:endParaRPr lang="en-US" sz="2400" b="1" dirty="0">
              <a:solidFill>
                <a:schemeClr val="tx1"/>
              </a:solidFill>
            </a:endParaRPr>
          </a:p>
          <a:p>
            <a:pPr lvl="1">
              <a:buFont typeface="Wingdings" panose="05000000000000000000" pitchFamily="2" charset="2"/>
              <a:buChar char="Ø"/>
            </a:pPr>
            <a:endParaRPr lang="en-US" sz="2400" dirty="0">
              <a:solidFill>
                <a:schemeClr val="tx1"/>
              </a:solidFill>
            </a:endParaRPr>
          </a:p>
          <a:p>
            <a:pPr lvl="1">
              <a:buFont typeface="Wingdings" panose="05000000000000000000" pitchFamily="2" charset="2"/>
              <a:buChar char="Ø"/>
            </a:pPr>
            <a:endParaRPr lang="en-US" sz="2600" dirty="0">
              <a:solidFill>
                <a:schemeClr val="tx1"/>
              </a:solidFill>
            </a:endParaRPr>
          </a:p>
          <a:p>
            <a:pPr lvl="1">
              <a:buFont typeface="Wingdings" panose="05000000000000000000" pitchFamily="2" charset="2"/>
              <a:buChar char="Ø"/>
            </a:pPr>
            <a:endParaRPr lang="en-US" sz="2600" dirty="0">
              <a:solidFill>
                <a:schemeClr val="tx1"/>
              </a:solidFill>
            </a:endParaRPr>
          </a:p>
          <a:p>
            <a:pPr lvl="1">
              <a:buFont typeface="Wingdings" panose="05000000000000000000" pitchFamily="2" charset="2"/>
              <a:buChar char="Ø"/>
            </a:pPr>
            <a:endParaRPr lang="en-US" sz="2600" b="1" dirty="0">
              <a:solidFill>
                <a:schemeClr val="tx1"/>
              </a:solidFill>
            </a:endParaRPr>
          </a:p>
          <a:p>
            <a:pPr lvl="1"/>
            <a:endParaRPr lang="en-US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345811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77C8C3-AE0A-4518-915F-622DB875AA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217713"/>
            <a:ext cx="10983443" cy="1018904"/>
          </a:xfrm>
        </p:spPr>
        <p:txBody>
          <a:bodyPr anchor="t" anchorCtr="0">
            <a:normAutofit fontScale="90000"/>
          </a:bodyPr>
          <a:lstStyle/>
          <a:p>
            <a:pPr algn="ctr"/>
            <a:r>
              <a:rPr lang="en-US" b="1" dirty="0"/>
              <a:t>Questions?</a:t>
            </a:r>
            <a:br>
              <a:rPr lang="en-US" b="1" dirty="0"/>
            </a:br>
            <a:br>
              <a:rPr lang="en-US" b="1" dirty="0"/>
            </a:b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F592A1B8-5794-4305-AA47-1190B3619A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1223" y="1079864"/>
            <a:ext cx="10572206" cy="5529942"/>
          </a:xfrm>
        </p:spPr>
        <p:txBody>
          <a:bodyPr anchor="t" anchorCtr="0">
            <a:normAutofit fontScale="92500" lnSpcReduction="20000"/>
          </a:bodyPr>
          <a:lstStyle/>
          <a:p>
            <a:pPr marL="457200" lvl="1" indent="0">
              <a:buNone/>
            </a:pPr>
            <a:r>
              <a:rPr lang="en-US" sz="1600" b="1" dirty="0"/>
              <a:t>Kristin Ellingson:  </a:t>
            </a:r>
            <a:r>
              <a:rPr lang="en-US" sz="1600" dirty="0">
                <a:solidFill>
                  <a:schemeClr val="tx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kristin.ellingson@ndus.edu</a:t>
            </a:r>
            <a:r>
              <a:rPr lang="en-US" sz="1600" dirty="0">
                <a:solidFill>
                  <a:schemeClr val="tx1"/>
                </a:solidFill>
              </a:rPr>
              <a:t>      701-328-4156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b="1" dirty="0">
                <a:solidFill>
                  <a:schemeClr val="tx1"/>
                </a:solidFill>
              </a:rPr>
              <a:t>State Grant 	</a:t>
            </a:r>
            <a:endParaRPr lang="en-US" dirty="0">
              <a:solidFill>
                <a:schemeClr val="tx1"/>
              </a:solidFill>
            </a:endParaRPr>
          </a:p>
          <a:p>
            <a:pPr lvl="2">
              <a:buFont typeface="Wingdings" panose="05000000000000000000" pitchFamily="2" charset="2"/>
              <a:buChar char="Ø"/>
            </a:pPr>
            <a:r>
              <a:rPr lang="en-US" b="1" dirty="0">
                <a:solidFill>
                  <a:schemeClr val="tx1"/>
                </a:solidFill>
              </a:rPr>
              <a:t>Academic/CTE/ND Scholarships</a:t>
            </a:r>
          </a:p>
          <a:p>
            <a:pPr lvl="2">
              <a:buFont typeface="Wingdings" panose="05000000000000000000" pitchFamily="2" charset="2"/>
              <a:buChar char="§"/>
            </a:pPr>
            <a:endParaRPr lang="en-US" dirty="0">
              <a:solidFill>
                <a:schemeClr val="tx1"/>
              </a:solidFill>
            </a:endParaRPr>
          </a:p>
          <a:p>
            <a:pPr marL="457200" lvl="1" indent="0">
              <a:buNone/>
            </a:pPr>
            <a:r>
              <a:rPr lang="en-US" sz="1600" b="1" dirty="0"/>
              <a:t>Alexandria Bauer:  </a:t>
            </a:r>
            <a:r>
              <a:rPr lang="en-US" sz="1600" dirty="0">
                <a:solidFill>
                  <a:schemeClr val="tx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alexandria.bauer@ndus.edu</a:t>
            </a:r>
            <a:r>
              <a:rPr lang="en-US" sz="1600" dirty="0">
                <a:solidFill>
                  <a:schemeClr val="tx1"/>
                </a:solidFill>
              </a:rPr>
              <a:t>      701-328-2964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b="1" dirty="0">
                <a:solidFill>
                  <a:schemeClr val="tx1"/>
                </a:solidFill>
              </a:rPr>
              <a:t>ND Scholars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b="1" dirty="0">
                <a:solidFill>
                  <a:schemeClr val="tx1"/>
                </a:solidFill>
              </a:rPr>
              <a:t>ND Indian Scholarship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b="1" dirty="0">
                <a:solidFill>
                  <a:schemeClr val="tx1"/>
                </a:solidFill>
              </a:rPr>
              <a:t>Dual-Credit Tuition Scholarship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b="1" dirty="0">
                <a:solidFill>
                  <a:schemeClr val="tx1"/>
                </a:solidFill>
              </a:rPr>
              <a:t>ND-MN Reciprocity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b="1" dirty="0">
                <a:solidFill>
                  <a:schemeClr val="tx1"/>
                </a:solidFill>
              </a:rPr>
              <a:t>FAFSA Completion Project</a:t>
            </a:r>
          </a:p>
          <a:p>
            <a:pPr marL="914400" lvl="2" indent="0">
              <a:buNone/>
            </a:pPr>
            <a:endParaRPr lang="en-US" b="1" dirty="0"/>
          </a:p>
          <a:p>
            <a:pPr marL="457200" lvl="1" indent="0">
              <a:buNone/>
            </a:pPr>
            <a:r>
              <a:rPr lang="en-US" sz="1600" b="1" dirty="0"/>
              <a:t>Brenda Zastoupil:  </a:t>
            </a:r>
            <a:r>
              <a:rPr lang="en-US" sz="1600" dirty="0">
                <a:solidFill>
                  <a:schemeClr val="tx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brenda.zastoupil@ndus.edu</a:t>
            </a:r>
            <a:r>
              <a:rPr lang="en-US" sz="1600" dirty="0">
                <a:solidFill>
                  <a:schemeClr val="tx1"/>
                </a:solidFill>
              </a:rPr>
              <a:t>      701-328-2906 </a:t>
            </a:r>
            <a:endParaRPr lang="en-US" sz="1600" b="1" dirty="0"/>
          </a:p>
          <a:p>
            <a:pPr lvl="2">
              <a:buFont typeface="Wingdings" panose="05000000000000000000" pitchFamily="2" charset="2"/>
              <a:buChar char="Ø"/>
            </a:pPr>
            <a:r>
              <a:rPr lang="en-US" b="1" dirty="0">
                <a:solidFill>
                  <a:schemeClr val="tx1"/>
                </a:solidFill>
              </a:rPr>
              <a:t>ND Career Builders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b="1" dirty="0">
                <a:solidFill>
                  <a:schemeClr val="tx1"/>
                </a:solidFill>
              </a:rPr>
              <a:t>PSEP</a:t>
            </a:r>
            <a:endParaRPr lang="en-US" dirty="0">
              <a:solidFill>
                <a:schemeClr val="tx1"/>
              </a:solidFill>
            </a:endParaRPr>
          </a:p>
          <a:p>
            <a:pPr marL="457200" lvl="1" indent="0" algn="ctr">
              <a:buNone/>
            </a:pPr>
            <a:endParaRPr lang="en-US" sz="1600" b="1" dirty="0">
              <a:solidFill>
                <a:schemeClr val="tx1"/>
              </a:solidFill>
            </a:endParaRPr>
          </a:p>
          <a:p>
            <a:pPr marL="457200" lvl="1" indent="0" algn="ctr">
              <a:buNone/>
            </a:pPr>
            <a:endParaRPr lang="en-US" sz="1600" b="1" dirty="0">
              <a:solidFill>
                <a:schemeClr val="tx1"/>
              </a:solidFill>
            </a:endParaRPr>
          </a:p>
          <a:p>
            <a:pPr marL="457200" lvl="1" indent="0" algn="ctr">
              <a:buNone/>
            </a:pPr>
            <a:r>
              <a:rPr lang="en-US" sz="1600" b="1" dirty="0">
                <a:solidFill>
                  <a:schemeClr val="tx1"/>
                </a:solidFill>
              </a:rPr>
              <a:t>General Email: </a:t>
            </a:r>
            <a:r>
              <a:rPr lang="en-US" sz="1600" b="1" dirty="0">
                <a:solidFill>
                  <a:schemeClr val="tx1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ndfinaid@ndus.edu</a:t>
            </a:r>
            <a:endParaRPr lang="en-US" sz="1600" b="1" dirty="0">
              <a:solidFill>
                <a:schemeClr val="tx1"/>
              </a:solidFill>
            </a:endParaRPr>
          </a:p>
          <a:p>
            <a:pPr marL="457200" lvl="1" indent="0" algn="ctr">
              <a:buNone/>
            </a:pPr>
            <a:endParaRPr lang="en-US" b="1" dirty="0">
              <a:solidFill>
                <a:schemeClr val="tx1"/>
              </a:solidFill>
            </a:endParaRPr>
          </a:p>
          <a:p>
            <a:pPr marL="457200" lvl="1" indent="0">
              <a:buNone/>
            </a:pPr>
            <a:endParaRPr lang="en-US" sz="2200" dirty="0"/>
          </a:p>
          <a:p>
            <a:pPr marL="457200" lvl="1" indent="0">
              <a:buNone/>
            </a:pPr>
            <a:endParaRPr lang="en-US" sz="2200" dirty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1937544F-A4F8-2FCA-7DB8-6E7D569871A4}"/>
              </a:ext>
            </a:extLst>
          </p:cNvPr>
          <p:cNvSpPr/>
          <p:nvPr/>
        </p:nvSpPr>
        <p:spPr>
          <a:xfrm>
            <a:off x="5085806" y="1149531"/>
            <a:ext cx="104503" cy="87086"/>
          </a:xfrm>
          <a:prstGeom prst="ellipse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F09A7E9A-28B3-7231-7E8F-87D6B3981E92}"/>
              </a:ext>
            </a:extLst>
          </p:cNvPr>
          <p:cNvSpPr/>
          <p:nvPr/>
        </p:nvSpPr>
        <p:spPr>
          <a:xfrm>
            <a:off x="5551715" y="2373086"/>
            <a:ext cx="104503" cy="87086"/>
          </a:xfrm>
          <a:prstGeom prst="ellipse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A89CA895-EA70-0201-98B4-5DFCBAAC775B}"/>
              </a:ext>
            </a:extLst>
          </p:cNvPr>
          <p:cNvSpPr/>
          <p:nvPr/>
        </p:nvSpPr>
        <p:spPr>
          <a:xfrm>
            <a:off x="5447212" y="4491446"/>
            <a:ext cx="104503" cy="87086"/>
          </a:xfrm>
          <a:prstGeom prst="ellipse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4293327"/>
      </p:ext>
    </p:extLst>
  </p:cSld>
  <p:clrMapOvr>
    <a:masterClrMapping/>
  </p:clrMapOvr>
</p:sld>
</file>

<file path=ppt/theme/theme1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665</TotalTime>
  <Words>767</Words>
  <Application>Microsoft Office PowerPoint</Application>
  <PresentationFormat>Widescreen</PresentationFormat>
  <Paragraphs>118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Century Gothic</vt:lpstr>
      <vt:lpstr>Times New Roman</vt:lpstr>
      <vt:lpstr>Wingdings</vt:lpstr>
      <vt:lpstr>Wingdings 3</vt:lpstr>
      <vt:lpstr>Slice</vt:lpstr>
      <vt:lpstr>2023 NDASFAA Conference</vt:lpstr>
      <vt:lpstr>2023 summer Processing &amp; program rules</vt:lpstr>
      <vt:lpstr>PowerPoint Presentation</vt:lpstr>
      <vt:lpstr>PowerPoint Presentation</vt:lpstr>
      <vt:lpstr>PowerPoint Presentation</vt:lpstr>
      <vt:lpstr>2023 Legislative Session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Questions?  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2021 NDASFAA Conference</dc:title>
  <dc:creator>Brenda Zastoupil</dc:creator>
  <cp:lastModifiedBy>Zastoupil, Brenda</cp:lastModifiedBy>
  <cp:revision>246</cp:revision>
  <cp:lastPrinted>2023-03-28T18:21:54Z</cp:lastPrinted>
  <dcterms:created xsi:type="dcterms:W3CDTF">2021-04-05T15:54:16Z</dcterms:created>
  <dcterms:modified xsi:type="dcterms:W3CDTF">2023-03-28T19:33:17Z</dcterms:modified>
</cp:coreProperties>
</file>