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7"/>
  </p:notesMasterIdLst>
  <p:sldIdLst>
    <p:sldId id="317" r:id="rId2"/>
    <p:sldId id="258" r:id="rId3"/>
    <p:sldId id="294" r:id="rId4"/>
    <p:sldId id="333" r:id="rId5"/>
    <p:sldId id="288" r:id="rId6"/>
    <p:sldId id="318" r:id="rId7"/>
    <p:sldId id="334" r:id="rId8"/>
    <p:sldId id="349" r:id="rId9"/>
    <p:sldId id="342" r:id="rId10"/>
    <p:sldId id="344" r:id="rId11"/>
    <p:sldId id="345" r:id="rId12"/>
    <p:sldId id="346" r:id="rId13"/>
    <p:sldId id="347" r:id="rId14"/>
    <p:sldId id="348" r:id="rId15"/>
    <p:sldId id="313" r:id="rId16"/>
    <p:sldId id="339" r:id="rId17"/>
    <p:sldId id="323" r:id="rId18"/>
    <p:sldId id="338" r:id="rId19"/>
    <p:sldId id="331" r:id="rId20"/>
    <p:sldId id="299" r:id="rId21"/>
    <p:sldId id="336" r:id="rId22"/>
    <p:sldId id="283" r:id="rId23"/>
    <p:sldId id="311" r:id="rId24"/>
    <p:sldId id="332" r:id="rId25"/>
    <p:sldId id="315" r:id="rId26"/>
    <p:sldId id="322" r:id="rId27"/>
    <p:sldId id="328" r:id="rId28"/>
    <p:sldId id="321" r:id="rId29"/>
    <p:sldId id="327" r:id="rId30"/>
    <p:sldId id="326" r:id="rId31"/>
    <p:sldId id="300" r:id="rId32"/>
    <p:sldId id="337" r:id="rId33"/>
    <p:sldId id="293" r:id="rId34"/>
    <p:sldId id="270" r:id="rId35"/>
    <p:sldId id="271" r:id="rId36"/>
  </p:sldIdLst>
  <p:sldSz cx="12192000" cy="6858000"/>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3C09359-E72D-9F43-27D9-FCB35FA3D298}" name="Beth Ziehmer" initials="BZ" userId="S::Beth.Ziehmer@mappingyourfuture.onmicrosoft.com::c2fe51dc-8d84-48ec-a84b-08db18a2c7f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4995" autoAdjust="0"/>
    <p:restoredTop sz="94712" autoAdjust="0"/>
  </p:normalViewPr>
  <p:slideViewPr>
    <p:cSldViewPr snapToGrid="0">
      <p:cViewPr varScale="1">
        <p:scale>
          <a:sx n="63" d="100"/>
          <a:sy n="63" d="100"/>
        </p:scale>
        <p:origin x="804" y="56"/>
      </p:cViewPr>
      <p:guideLst/>
    </p:cSldViewPr>
  </p:slideViewPr>
  <p:outlineViewPr>
    <p:cViewPr>
      <p:scale>
        <a:sx n="33" d="100"/>
        <a:sy n="33" d="100"/>
      </p:scale>
      <p:origin x="0" y="-21138"/>
    </p:cViewPr>
  </p:outlineViewPr>
  <p:notesTextViewPr>
    <p:cViewPr>
      <p:scale>
        <a:sx n="3" d="2"/>
        <a:sy n="3" d="2"/>
      </p:scale>
      <p:origin x="0" y="0"/>
    </p:cViewPr>
  </p:notesTextViewPr>
  <p:sorterViewPr>
    <p:cViewPr>
      <p:scale>
        <a:sx n="75" d="100"/>
        <a:sy n="75" d="100"/>
      </p:scale>
      <p:origin x="0" y="-749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sv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diagrams/_rels/data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4" Type="http://schemas.openxmlformats.org/officeDocument/2006/relationships/image" Target="../media/image21.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sv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diagrams/_rels/drawing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4" Type="http://schemas.openxmlformats.org/officeDocument/2006/relationships/image" Target="../media/image21.sv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2BA8BD-A767-43C3-BD01-11DDC9E8AB63}" type="doc">
      <dgm:prSet loTypeId="urn:microsoft.com/office/officeart/2018/2/layout/IconVerticalSolidList" loCatId="icon" qsTypeId="urn:microsoft.com/office/officeart/2005/8/quickstyle/simple1" qsCatId="simple" csTypeId="urn:microsoft.com/office/officeart/2005/8/colors/colorful3" csCatId="colorful" phldr="1"/>
      <dgm:spPr/>
      <dgm:t>
        <a:bodyPr/>
        <a:lstStyle/>
        <a:p>
          <a:endParaRPr lang="en-US"/>
        </a:p>
      </dgm:t>
    </dgm:pt>
    <dgm:pt modelId="{0FC6B131-D8A7-4C60-807A-5808A1607300}">
      <dgm:prSet/>
      <dgm:spPr/>
      <dgm:t>
        <a:bodyPr/>
        <a:lstStyle/>
        <a:p>
          <a:pPr>
            <a:lnSpc>
              <a:spcPct val="100000"/>
            </a:lnSpc>
          </a:pPr>
          <a:r>
            <a:rPr lang="en-US" dirty="0"/>
            <a:t>Introduction to FAFSA Simplification</a:t>
          </a:r>
        </a:p>
      </dgm:t>
    </dgm:pt>
    <dgm:pt modelId="{5424BEDA-F5BB-41A0-9ACB-B495F0F0020A}" type="parTrans" cxnId="{F711070C-DD2A-4B04-88B1-BC4F771B132D}">
      <dgm:prSet/>
      <dgm:spPr/>
      <dgm:t>
        <a:bodyPr/>
        <a:lstStyle/>
        <a:p>
          <a:endParaRPr lang="en-US"/>
        </a:p>
      </dgm:t>
    </dgm:pt>
    <dgm:pt modelId="{0DAF6BE6-98DB-4626-87C6-E493CA1BEB79}" type="sibTrans" cxnId="{F711070C-DD2A-4B04-88B1-BC4F771B132D}">
      <dgm:prSet/>
      <dgm:spPr/>
      <dgm:t>
        <a:bodyPr/>
        <a:lstStyle/>
        <a:p>
          <a:endParaRPr lang="en-US"/>
        </a:p>
      </dgm:t>
    </dgm:pt>
    <dgm:pt modelId="{74E9CE17-0927-4725-86D8-7803531C02E3}">
      <dgm:prSet/>
      <dgm:spPr/>
      <dgm:t>
        <a:bodyPr/>
        <a:lstStyle/>
        <a:p>
          <a:pPr>
            <a:lnSpc>
              <a:spcPct val="100000"/>
            </a:lnSpc>
          </a:pPr>
          <a:r>
            <a:rPr lang="en-US" dirty="0"/>
            <a:t>Changes </a:t>
          </a:r>
        </a:p>
      </dgm:t>
    </dgm:pt>
    <dgm:pt modelId="{BA2E0DC3-C833-4972-939F-4115A66FF5A8}" type="parTrans" cxnId="{A615A0E2-542A-4497-AF95-68293E1D7162}">
      <dgm:prSet/>
      <dgm:spPr/>
      <dgm:t>
        <a:bodyPr/>
        <a:lstStyle/>
        <a:p>
          <a:endParaRPr lang="en-US"/>
        </a:p>
      </dgm:t>
    </dgm:pt>
    <dgm:pt modelId="{7050819C-E4EA-412C-AE85-8C39972A0A88}" type="sibTrans" cxnId="{A615A0E2-542A-4497-AF95-68293E1D7162}">
      <dgm:prSet/>
      <dgm:spPr/>
      <dgm:t>
        <a:bodyPr/>
        <a:lstStyle/>
        <a:p>
          <a:endParaRPr lang="en-US"/>
        </a:p>
      </dgm:t>
    </dgm:pt>
    <dgm:pt modelId="{9EDE01CE-4482-43D0-8951-588FF0865CEC}">
      <dgm:prSet/>
      <dgm:spPr/>
      <dgm:t>
        <a:bodyPr/>
        <a:lstStyle/>
        <a:p>
          <a:pPr>
            <a:lnSpc>
              <a:spcPct val="100000"/>
            </a:lnSpc>
          </a:pPr>
          <a:r>
            <a:rPr lang="en-US" dirty="0"/>
            <a:t>Impact</a:t>
          </a:r>
        </a:p>
      </dgm:t>
    </dgm:pt>
    <dgm:pt modelId="{E39E02E9-BAD4-4C88-94CE-97471D08F39D}" type="parTrans" cxnId="{EBDDD24B-B707-4633-9745-6C0618E56781}">
      <dgm:prSet/>
      <dgm:spPr/>
      <dgm:t>
        <a:bodyPr/>
        <a:lstStyle/>
        <a:p>
          <a:endParaRPr lang="en-US"/>
        </a:p>
      </dgm:t>
    </dgm:pt>
    <dgm:pt modelId="{AEA63C52-A2E7-42AC-864D-0664E0C5988A}" type="sibTrans" cxnId="{EBDDD24B-B707-4633-9745-6C0618E56781}">
      <dgm:prSet/>
      <dgm:spPr/>
      <dgm:t>
        <a:bodyPr/>
        <a:lstStyle/>
        <a:p>
          <a:endParaRPr lang="en-US"/>
        </a:p>
      </dgm:t>
    </dgm:pt>
    <dgm:pt modelId="{63CDEB49-1B04-45CE-B219-356ADC269AB6}">
      <dgm:prSet/>
      <dgm:spPr/>
      <dgm:t>
        <a:bodyPr/>
        <a:lstStyle/>
        <a:p>
          <a:pPr>
            <a:lnSpc>
              <a:spcPct val="100000"/>
            </a:lnSpc>
          </a:pPr>
          <a:r>
            <a:rPr lang="en-US" dirty="0"/>
            <a:t>Issues</a:t>
          </a:r>
        </a:p>
      </dgm:t>
    </dgm:pt>
    <dgm:pt modelId="{48C69FBA-DAC3-4827-B0E8-E7DE0FB64544}" type="parTrans" cxnId="{49E6E929-D52B-43EC-90A5-8AF1D6707D8E}">
      <dgm:prSet/>
      <dgm:spPr/>
      <dgm:t>
        <a:bodyPr/>
        <a:lstStyle/>
        <a:p>
          <a:endParaRPr lang="en-US"/>
        </a:p>
      </dgm:t>
    </dgm:pt>
    <dgm:pt modelId="{049A7715-BFFF-4E90-8ABD-D4363AFD7B85}" type="sibTrans" cxnId="{49E6E929-D52B-43EC-90A5-8AF1D6707D8E}">
      <dgm:prSet/>
      <dgm:spPr/>
      <dgm:t>
        <a:bodyPr/>
        <a:lstStyle/>
        <a:p>
          <a:endParaRPr lang="en-US"/>
        </a:p>
      </dgm:t>
    </dgm:pt>
    <dgm:pt modelId="{0FE04A74-FEF9-4CCD-8DF4-A63ACA225388}">
      <dgm:prSet/>
      <dgm:spPr/>
      <dgm:t>
        <a:bodyPr/>
        <a:lstStyle/>
        <a:p>
          <a:pPr>
            <a:lnSpc>
              <a:spcPct val="100000"/>
            </a:lnSpc>
          </a:pPr>
          <a:r>
            <a:rPr lang="en-US" dirty="0"/>
            <a:t>New process and schedule for implementation</a:t>
          </a:r>
        </a:p>
      </dgm:t>
    </dgm:pt>
    <dgm:pt modelId="{5FDFFDA7-78B1-47B0-9F9F-FAC5F9E0E97B}" type="parTrans" cxnId="{E4786C83-F522-4FAD-82EA-3AAB91FC184E}">
      <dgm:prSet/>
      <dgm:spPr/>
      <dgm:t>
        <a:bodyPr/>
        <a:lstStyle/>
        <a:p>
          <a:endParaRPr lang="en-US"/>
        </a:p>
      </dgm:t>
    </dgm:pt>
    <dgm:pt modelId="{35718BD3-C58A-4354-A671-EB85D759194C}" type="sibTrans" cxnId="{E4786C83-F522-4FAD-82EA-3AAB91FC184E}">
      <dgm:prSet/>
      <dgm:spPr/>
      <dgm:t>
        <a:bodyPr/>
        <a:lstStyle/>
        <a:p>
          <a:endParaRPr lang="en-US"/>
        </a:p>
      </dgm:t>
    </dgm:pt>
    <dgm:pt modelId="{FEF72380-6E43-4F05-88E3-8A0DF1A41F36}">
      <dgm:prSet/>
      <dgm:spPr/>
      <dgm:t>
        <a:bodyPr/>
        <a:lstStyle/>
        <a:p>
          <a:pPr>
            <a:lnSpc>
              <a:spcPct val="100000"/>
            </a:lnSpc>
          </a:pPr>
          <a:r>
            <a:rPr lang="en-US" dirty="0"/>
            <a:t>Need Analysis</a:t>
          </a:r>
        </a:p>
      </dgm:t>
    </dgm:pt>
    <dgm:pt modelId="{2BB9EDD6-38B2-4008-8018-1D825D6EDE88}" type="parTrans" cxnId="{FF41CD1C-703B-4BBE-9632-EE3AA5ECAD55}">
      <dgm:prSet/>
      <dgm:spPr/>
      <dgm:t>
        <a:bodyPr/>
        <a:lstStyle/>
        <a:p>
          <a:endParaRPr lang="en-US"/>
        </a:p>
      </dgm:t>
    </dgm:pt>
    <dgm:pt modelId="{95AE321E-27A8-4B19-8CAE-78AD9E81032B}" type="sibTrans" cxnId="{FF41CD1C-703B-4BBE-9632-EE3AA5ECAD55}">
      <dgm:prSet/>
      <dgm:spPr/>
      <dgm:t>
        <a:bodyPr/>
        <a:lstStyle/>
        <a:p>
          <a:endParaRPr lang="en-US"/>
        </a:p>
      </dgm:t>
    </dgm:pt>
    <dgm:pt modelId="{FB2B6674-B5A1-4DFF-A5FF-2BF5648C3604}" type="pres">
      <dgm:prSet presAssocID="{A82BA8BD-A767-43C3-BD01-11DDC9E8AB63}" presName="root" presStyleCnt="0">
        <dgm:presLayoutVars>
          <dgm:dir/>
          <dgm:resizeHandles val="exact"/>
        </dgm:presLayoutVars>
      </dgm:prSet>
      <dgm:spPr/>
    </dgm:pt>
    <dgm:pt modelId="{910E2EF8-CAE3-4D3D-8C39-6D8ED6EC78A8}" type="pres">
      <dgm:prSet presAssocID="{0FC6B131-D8A7-4C60-807A-5808A1607300}" presName="compNode" presStyleCnt="0"/>
      <dgm:spPr/>
    </dgm:pt>
    <dgm:pt modelId="{5C3A0692-EC72-45AF-9C27-25AF5258BDFB}" type="pres">
      <dgm:prSet presAssocID="{0FC6B131-D8A7-4C60-807A-5808A1607300}" presName="bgRect" presStyleLbl="bgShp" presStyleIdx="0" presStyleCnt="6"/>
      <dgm:spPr/>
    </dgm:pt>
    <dgm:pt modelId="{94302898-68A4-4B80-A5D4-97C28D340DA5}" type="pres">
      <dgm:prSet presAssocID="{0FC6B131-D8A7-4C60-807A-5808A1607300}"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Upward trend"/>
        </a:ext>
      </dgm:extLst>
    </dgm:pt>
    <dgm:pt modelId="{CC8F266F-6309-400E-88B8-8A3CB9153E89}" type="pres">
      <dgm:prSet presAssocID="{0FC6B131-D8A7-4C60-807A-5808A1607300}" presName="spaceRect" presStyleCnt="0"/>
      <dgm:spPr/>
    </dgm:pt>
    <dgm:pt modelId="{7C78F896-1FFA-4F84-AA66-D77FEB7A5981}" type="pres">
      <dgm:prSet presAssocID="{0FC6B131-D8A7-4C60-807A-5808A1607300}" presName="parTx" presStyleLbl="revTx" presStyleIdx="0" presStyleCnt="6">
        <dgm:presLayoutVars>
          <dgm:chMax val="0"/>
          <dgm:chPref val="0"/>
        </dgm:presLayoutVars>
      </dgm:prSet>
      <dgm:spPr/>
    </dgm:pt>
    <dgm:pt modelId="{55AC0C8E-DA74-4A9E-9B03-07A57F7CEF79}" type="pres">
      <dgm:prSet presAssocID="{0DAF6BE6-98DB-4626-87C6-E493CA1BEB79}" presName="sibTrans" presStyleCnt="0"/>
      <dgm:spPr/>
    </dgm:pt>
    <dgm:pt modelId="{D0CBBC5B-903B-4412-BADF-8CF950787293}" type="pres">
      <dgm:prSet presAssocID="{74E9CE17-0927-4725-86D8-7803531C02E3}" presName="compNode" presStyleCnt="0"/>
      <dgm:spPr/>
    </dgm:pt>
    <dgm:pt modelId="{1DE1E28B-1EBE-4AD4-B5D6-BA01A27F9181}" type="pres">
      <dgm:prSet presAssocID="{74E9CE17-0927-4725-86D8-7803531C02E3}" presName="bgRect" presStyleLbl="bgShp" presStyleIdx="1" presStyleCnt="6"/>
      <dgm:spPr/>
    </dgm:pt>
    <dgm:pt modelId="{A99FA4F1-8FAA-4DBF-A9FF-189A16FA8426}" type="pres">
      <dgm:prSet presAssocID="{74E9CE17-0927-4725-86D8-7803531C02E3}"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ourglass"/>
        </a:ext>
      </dgm:extLst>
    </dgm:pt>
    <dgm:pt modelId="{E1A3BD4D-D776-4DAC-8AD4-66AF564B213F}" type="pres">
      <dgm:prSet presAssocID="{74E9CE17-0927-4725-86D8-7803531C02E3}" presName="spaceRect" presStyleCnt="0"/>
      <dgm:spPr/>
    </dgm:pt>
    <dgm:pt modelId="{10307872-FCC6-4872-B50E-DD131F5FA509}" type="pres">
      <dgm:prSet presAssocID="{74E9CE17-0927-4725-86D8-7803531C02E3}" presName="parTx" presStyleLbl="revTx" presStyleIdx="1" presStyleCnt="6">
        <dgm:presLayoutVars>
          <dgm:chMax val="0"/>
          <dgm:chPref val="0"/>
        </dgm:presLayoutVars>
      </dgm:prSet>
      <dgm:spPr/>
    </dgm:pt>
    <dgm:pt modelId="{7C8CA047-D5E6-4BAE-ADFE-2165DAF2D358}" type="pres">
      <dgm:prSet presAssocID="{7050819C-E4EA-412C-AE85-8C39972A0A88}" presName="sibTrans" presStyleCnt="0"/>
      <dgm:spPr/>
    </dgm:pt>
    <dgm:pt modelId="{A7E6E487-7D06-4BDE-ACD4-8089EE03CC81}" type="pres">
      <dgm:prSet presAssocID="{0FE04A74-FEF9-4CCD-8DF4-A63ACA225388}" presName="compNode" presStyleCnt="0"/>
      <dgm:spPr/>
    </dgm:pt>
    <dgm:pt modelId="{DAA2C3E0-1010-4258-A584-049BC01D6B8A}" type="pres">
      <dgm:prSet presAssocID="{0FE04A74-FEF9-4CCD-8DF4-A63ACA225388}" presName="bgRect" presStyleLbl="bgShp" presStyleIdx="2" presStyleCnt="6"/>
      <dgm:spPr/>
    </dgm:pt>
    <dgm:pt modelId="{AED441F8-6221-4642-80AF-83D1870AF2B3}" type="pres">
      <dgm:prSet presAssocID="{0FE04A74-FEF9-4CCD-8DF4-A63ACA225388}" presName="iconRect" presStyleLbl="node1" presStyleIdx="2" presStyleCnt="6"/>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Clock outline"/>
        </a:ext>
      </dgm:extLst>
    </dgm:pt>
    <dgm:pt modelId="{C96F15EA-4FD8-40AD-B030-0DFF79A2C4C7}" type="pres">
      <dgm:prSet presAssocID="{0FE04A74-FEF9-4CCD-8DF4-A63ACA225388}" presName="spaceRect" presStyleCnt="0"/>
      <dgm:spPr/>
    </dgm:pt>
    <dgm:pt modelId="{8FD9AC48-7C53-434F-90D3-B04F0026FF9C}" type="pres">
      <dgm:prSet presAssocID="{0FE04A74-FEF9-4CCD-8DF4-A63ACA225388}" presName="parTx" presStyleLbl="revTx" presStyleIdx="2" presStyleCnt="6">
        <dgm:presLayoutVars>
          <dgm:chMax val="0"/>
          <dgm:chPref val="0"/>
        </dgm:presLayoutVars>
      </dgm:prSet>
      <dgm:spPr/>
    </dgm:pt>
    <dgm:pt modelId="{A31E2F70-19C0-452F-96E1-45F7E0FC5F89}" type="pres">
      <dgm:prSet presAssocID="{35718BD3-C58A-4354-A671-EB85D759194C}" presName="sibTrans" presStyleCnt="0"/>
      <dgm:spPr/>
    </dgm:pt>
    <dgm:pt modelId="{66AADA0B-61A2-4D60-A317-8E86A0E4AA2F}" type="pres">
      <dgm:prSet presAssocID="{FEF72380-6E43-4F05-88E3-8A0DF1A41F36}" presName="compNode" presStyleCnt="0"/>
      <dgm:spPr/>
    </dgm:pt>
    <dgm:pt modelId="{B7A5F4EC-2FBE-4547-BFED-C9F07643FE2B}" type="pres">
      <dgm:prSet presAssocID="{FEF72380-6E43-4F05-88E3-8A0DF1A41F36}" presName="bgRect" presStyleLbl="bgShp" presStyleIdx="3" presStyleCnt="6"/>
      <dgm:spPr/>
    </dgm:pt>
    <dgm:pt modelId="{693CD2FF-3C3C-4F1A-80A9-9BFA7E8C2DFB}" type="pres">
      <dgm:prSet presAssocID="{FEF72380-6E43-4F05-88E3-8A0DF1A41F36}" presName="iconRect" presStyleLbl="node1" presStyleIdx="3" presStyleCnt="6"/>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Money outline"/>
        </a:ext>
      </dgm:extLst>
    </dgm:pt>
    <dgm:pt modelId="{5CD48141-F0F7-45ED-B050-387785D14DDA}" type="pres">
      <dgm:prSet presAssocID="{FEF72380-6E43-4F05-88E3-8A0DF1A41F36}" presName="spaceRect" presStyleCnt="0"/>
      <dgm:spPr/>
    </dgm:pt>
    <dgm:pt modelId="{8D8F7F19-53E6-44E2-B7C3-A301B78465B9}" type="pres">
      <dgm:prSet presAssocID="{FEF72380-6E43-4F05-88E3-8A0DF1A41F36}" presName="parTx" presStyleLbl="revTx" presStyleIdx="3" presStyleCnt="6">
        <dgm:presLayoutVars>
          <dgm:chMax val="0"/>
          <dgm:chPref val="0"/>
        </dgm:presLayoutVars>
      </dgm:prSet>
      <dgm:spPr/>
    </dgm:pt>
    <dgm:pt modelId="{4BAD89B3-ACA3-4EC9-ADCB-954546681C7A}" type="pres">
      <dgm:prSet presAssocID="{95AE321E-27A8-4B19-8CAE-78AD9E81032B}" presName="sibTrans" presStyleCnt="0"/>
      <dgm:spPr/>
    </dgm:pt>
    <dgm:pt modelId="{CECEE94F-087C-4D83-9D7D-7BB92A922A35}" type="pres">
      <dgm:prSet presAssocID="{9EDE01CE-4482-43D0-8951-588FF0865CEC}" presName="compNode" presStyleCnt="0"/>
      <dgm:spPr/>
    </dgm:pt>
    <dgm:pt modelId="{8BCF4C5C-F0AC-4A86-9DC2-1A0C764A1652}" type="pres">
      <dgm:prSet presAssocID="{9EDE01CE-4482-43D0-8951-588FF0865CEC}" presName="bgRect" presStyleLbl="bgShp" presStyleIdx="4" presStyleCnt="6"/>
      <dgm:spPr/>
    </dgm:pt>
    <dgm:pt modelId="{D872D482-3E04-494C-91FA-A73CAFD0FEA7}" type="pres">
      <dgm:prSet presAssocID="{9EDE01CE-4482-43D0-8951-588FF0865CEC}" presName="iconRect" presStyleLbl="node1" presStyleIdx="4" presStyleCnt="6"/>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Ripple with solid fill"/>
        </a:ext>
      </dgm:extLst>
    </dgm:pt>
    <dgm:pt modelId="{1EF51779-8155-4939-9797-6EECA30679CA}" type="pres">
      <dgm:prSet presAssocID="{9EDE01CE-4482-43D0-8951-588FF0865CEC}" presName="spaceRect" presStyleCnt="0"/>
      <dgm:spPr/>
    </dgm:pt>
    <dgm:pt modelId="{7B51EDFB-5319-4CB7-A377-59C0E386D8D6}" type="pres">
      <dgm:prSet presAssocID="{9EDE01CE-4482-43D0-8951-588FF0865CEC}" presName="parTx" presStyleLbl="revTx" presStyleIdx="4" presStyleCnt="6">
        <dgm:presLayoutVars>
          <dgm:chMax val="0"/>
          <dgm:chPref val="0"/>
        </dgm:presLayoutVars>
      </dgm:prSet>
      <dgm:spPr/>
    </dgm:pt>
    <dgm:pt modelId="{02043FB6-EA85-4607-9ABE-A13DCFCC0683}" type="pres">
      <dgm:prSet presAssocID="{AEA63C52-A2E7-42AC-864D-0664E0C5988A}" presName="sibTrans" presStyleCnt="0"/>
      <dgm:spPr/>
    </dgm:pt>
    <dgm:pt modelId="{210FF5E1-BE01-47BF-B6F6-851FC36C349F}" type="pres">
      <dgm:prSet presAssocID="{63CDEB49-1B04-45CE-B219-356ADC269AB6}" presName="compNode" presStyleCnt="0"/>
      <dgm:spPr/>
    </dgm:pt>
    <dgm:pt modelId="{8DE34A0C-8E7F-4B57-8448-7930AE96EDB0}" type="pres">
      <dgm:prSet presAssocID="{63CDEB49-1B04-45CE-B219-356ADC269AB6}" presName="bgRect" presStyleLbl="bgShp" presStyleIdx="5" presStyleCnt="6"/>
      <dgm:spPr/>
    </dgm:pt>
    <dgm:pt modelId="{B88F0179-DBF2-43CB-8A1C-15D957B71E77}" type="pres">
      <dgm:prSet presAssocID="{63CDEB49-1B04-45CE-B219-356ADC269AB6}" presName="iconRect" presStyleLbl="node1" presStyleIdx="5" presStyleCnt="6"/>
      <dgm:spPr>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dgm:spPr>
      <dgm:extLst>
        <a:ext uri="{E40237B7-FDA0-4F09-8148-C483321AD2D9}">
          <dgm14:cNvPr xmlns:dgm14="http://schemas.microsoft.com/office/drawing/2010/diagram" id="0" name="" descr="Ui Ux with solid fill"/>
        </a:ext>
      </dgm:extLst>
    </dgm:pt>
    <dgm:pt modelId="{68623021-89AC-4620-A741-AD19196B6F3F}" type="pres">
      <dgm:prSet presAssocID="{63CDEB49-1B04-45CE-B219-356ADC269AB6}" presName="spaceRect" presStyleCnt="0"/>
      <dgm:spPr/>
    </dgm:pt>
    <dgm:pt modelId="{07886009-B3E5-4D9A-A355-ACAAFA24C318}" type="pres">
      <dgm:prSet presAssocID="{63CDEB49-1B04-45CE-B219-356ADC269AB6}" presName="parTx" presStyleLbl="revTx" presStyleIdx="5" presStyleCnt="6">
        <dgm:presLayoutVars>
          <dgm:chMax val="0"/>
          <dgm:chPref val="0"/>
        </dgm:presLayoutVars>
      </dgm:prSet>
      <dgm:spPr/>
    </dgm:pt>
  </dgm:ptLst>
  <dgm:cxnLst>
    <dgm:cxn modelId="{F711070C-DD2A-4B04-88B1-BC4F771B132D}" srcId="{A82BA8BD-A767-43C3-BD01-11DDC9E8AB63}" destId="{0FC6B131-D8A7-4C60-807A-5808A1607300}" srcOrd="0" destOrd="0" parTransId="{5424BEDA-F5BB-41A0-9ACB-B495F0F0020A}" sibTransId="{0DAF6BE6-98DB-4626-87C6-E493CA1BEB79}"/>
    <dgm:cxn modelId="{FF41CD1C-703B-4BBE-9632-EE3AA5ECAD55}" srcId="{A82BA8BD-A767-43C3-BD01-11DDC9E8AB63}" destId="{FEF72380-6E43-4F05-88E3-8A0DF1A41F36}" srcOrd="3" destOrd="0" parTransId="{2BB9EDD6-38B2-4008-8018-1D825D6EDE88}" sibTransId="{95AE321E-27A8-4B19-8CAE-78AD9E81032B}"/>
    <dgm:cxn modelId="{F9A2CA1F-5B05-4898-A136-5B96AEF321B2}" type="presOf" srcId="{A82BA8BD-A767-43C3-BD01-11DDC9E8AB63}" destId="{FB2B6674-B5A1-4DFF-A5FF-2BF5648C3604}" srcOrd="0" destOrd="0" presId="urn:microsoft.com/office/officeart/2018/2/layout/IconVerticalSolidList"/>
    <dgm:cxn modelId="{49E6E929-D52B-43EC-90A5-8AF1D6707D8E}" srcId="{A82BA8BD-A767-43C3-BD01-11DDC9E8AB63}" destId="{63CDEB49-1B04-45CE-B219-356ADC269AB6}" srcOrd="5" destOrd="0" parTransId="{48C69FBA-DAC3-4827-B0E8-E7DE0FB64544}" sibTransId="{049A7715-BFFF-4E90-8ABD-D4363AFD7B85}"/>
    <dgm:cxn modelId="{D6D9405B-5858-4612-8BFB-8963C4D1ABC2}" type="presOf" srcId="{9EDE01CE-4482-43D0-8951-588FF0865CEC}" destId="{7B51EDFB-5319-4CB7-A377-59C0E386D8D6}" srcOrd="0" destOrd="0" presId="urn:microsoft.com/office/officeart/2018/2/layout/IconVerticalSolidList"/>
    <dgm:cxn modelId="{EBDDD24B-B707-4633-9745-6C0618E56781}" srcId="{A82BA8BD-A767-43C3-BD01-11DDC9E8AB63}" destId="{9EDE01CE-4482-43D0-8951-588FF0865CEC}" srcOrd="4" destOrd="0" parTransId="{E39E02E9-BAD4-4C88-94CE-97471D08F39D}" sibTransId="{AEA63C52-A2E7-42AC-864D-0664E0C5988A}"/>
    <dgm:cxn modelId="{BC6B4A4E-CB27-4B64-AEB6-FAA35DCE487B}" type="presOf" srcId="{63CDEB49-1B04-45CE-B219-356ADC269AB6}" destId="{07886009-B3E5-4D9A-A355-ACAAFA24C318}" srcOrd="0" destOrd="0" presId="urn:microsoft.com/office/officeart/2018/2/layout/IconVerticalSolidList"/>
    <dgm:cxn modelId="{E4786C83-F522-4FAD-82EA-3AAB91FC184E}" srcId="{A82BA8BD-A767-43C3-BD01-11DDC9E8AB63}" destId="{0FE04A74-FEF9-4CCD-8DF4-A63ACA225388}" srcOrd="2" destOrd="0" parTransId="{5FDFFDA7-78B1-47B0-9F9F-FAC5F9E0E97B}" sibTransId="{35718BD3-C58A-4354-A671-EB85D759194C}"/>
    <dgm:cxn modelId="{068AEC9F-9D1C-4A35-B6A1-3BF5FB95206E}" type="presOf" srcId="{74E9CE17-0927-4725-86D8-7803531C02E3}" destId="{10307872-FCC6-4872-B50E-DD131F5FA509}" srcOrd="0" destOrd="0" presId="urn:microsoft.com/office/officeart/2018/2/layout/IconVerticalSolidList"/>
    <dgm:cxn modelId="{C2B74BA5-D9CF-41E7-B2BC-A590FD458A5E}" type="presOf" srcId="{FEF72380-6E43-4F05-88E3-8A0DF1A41F36}" destId="{8D8F7F19-53E6-44E2-B7C3-A301B78465B9}" srcOrd="0" destOrd="0" presId="urn:microsoft.com/office/officeart/2018/2/layout/IconVerticalSolidList"/>
    <dgm:cxn modelId="{D9E57FC2-FD91-4023-9978-10DEC204C2CC}" type="presOf" srcId="{0FC6B131-D8A7-4C60-807A-5808A1607300}" destId="{7C78F896-1FFA-4F84-AA66-D77FEB7A5981}" srcOrd="0" destOrd="0" presId="urn:microsoft.com/office/officeart/2018/2/layout/IconVerticalSolidList"/>
    <dgm:cxn modelId="{322D7BC6-50F1-46DB-B95F-1C13546EFE2B}" type="presOf" srcId="{0FE04A74-FEF9-4CCD-8DF4-A63ACA225388}" destId="{8FD9AC48-7C53-434F-90D3-B04F0026FF9C}" srcOrd="0" destOrd="0" presId="urn:microsoft.com/office/officeart/2018/2/layout/IconVerticalSolidList"/>
    <dgm:cxn modelId="{A615A0E2-542A-4497-AF95-68293E1D7162}" srcId="{A82BA8BD-A767-43C3-BD01-11DDC9E8AB63}" destId="{74E9CE17-0927-4725-86D8-7803531C02E3}" srcOrd="1" destOrd="0" parTransId="{BA2E0DC3-C833-4972-939F-4115A66FF5A8}" sibTransId="{7050819C-E4EA-412C-AE85-8C39972A0A88}"/>
    <dgm:cxn modelId="{34474CE2-83DC-432F-96A2-4BD54EC0DD5C}" type="presParOf" srcId="{FB2B6674-B5A1-4DFF-A5FF-2BF5648C3604}" destId="{910E2EF8-CAE3-4D3D-8C39-6D8ED6EC78A8}" srcOrd="0" destOrd="0" presId="urn:microsoft.com/office/officeart/2018/2/layout/IconVerticalSolidList"/>
    <dgm:cxn modelId="{1383A7ED-084B-4717-B096-216938C6FDD4}" type="presParOf" srcId="{910E2EF8-CAE3-4D3D-8C39-6D8ED6EC78A8}" destId="{5C3A0692-EC72-45AF-9C27-25AF5258BDFB}" srcOrd="0" destOrd="0" presId="urn:microsoft.com/office/officeart/2018/2/layout/IconVerticalSolidList"/>
    <dgm:cxn modelId="{E8BF7FA4-F2AA-47CC-9CE7-B3C050C98179}" type="presParOf" srcId="{910E2EF8-CAE3-4D3D-8C39-6D8ED6EC78A8}" destId="{94302898-68A4-4B80-A5D4-97C28D340DA5}" srcOrd="1" destOrd="0" presId="urn:microsoft.com/office/officeart/2018/2/layout/IconVerticalSolidList"/>
    <dgm:cxn modelId="{823BD129-B055-4AF1-B7A1-7F170597233F}" type="presParOf" srcId="{910E2EF8-CAE3-4D3D-8C39-6D8ED6EC78A8}" destId="{CC8F266F-6309-400E-88B8-8A3CB9153E89}" srcOrd="2" destOrd="0" presId="urn:microsoft.com/office/officeart/2018/2/layout/IconVerticalSolidList"/>
    <dgm:cxn modelId="{A5C49051-ADCE-4274-8557-B26D8C461D20}" type="presParOf" srcId="{910E2EF8-CAE3-4D3D-8C39-6D8ED6EC78A8}" destId="{7C78F896-1FFA-4F84-AA66-D77FEB7A5981}" srcOrd="3" destOrd="0" presId="urn:microsoft.com/office/officeart/2018/2/layout/IconVerticalSolidList"/>
    <dgm:cxn modelId="{CA1761B8-C595-460B-948B-1019DB08CCB3}" type="presParOf" srcId="{FB2B6674-B5A1-4DFF-A5FF-2BF5648C3604}" destId="{55AC0C8E-DA74-4A9E-9B03-07A57F7CEF79}" srcOrd="1" destOrd="0" presId="urn:microsoft.com/office/officeart/2018/2/layout/IconVerticalSolidList"/>
    <dgm:cxn modelId="{F4B9EFC2-9BFA-41DF-8778-8A6176D24E43}" type="presParOf" srcId="{FB2B6674-B5A1-4DFF-A5FF-2BF5648C3604}" destId="{D0CBBC5B-903B-4412-BADF-8CF950787293}" srcOrd="2" destOrd="0" presId="urn:microsoft.com/office/officeart/2018/2/layout/IconVerticalSolidList"/>
    <dgm:cxn modelId="{30ADC452-43B7-4B6A-8298-54B1A236D80E}" type="presParOf" srcId="{D0CBBC5B-903B-4412-BADF-8CF950787293}" destId="{1DE1E28B-1EBE-4AD4-B5D6-BA01A27F9181}" srcOrd="0" destOrd="0" presId="urn:microsoft.com/office/officeart/2018/2/layout/IconVerticalSolidList"/>
    <dgm:cxn modelId="{5F57C01B-5F21-497E-86D9-283718F37B49}" type="presParOf" srcId="{D0CBBC5B-903B-4412-BADF-8CF950787293}" destId="{A99FA4F1-8FAA-4DBF-A9FF-189A16FA8426}" srcOrd="1" destOrd="0" presId="urn:microsoft.com/office/officeart/2018/2/layout/IconVerticalSolidList"/>
    <dgm:cxn modelId="{18401DC3-F997-479F-83FB-EACCEEFCE927}" type="presParOf" srcId="{D0CBBC5B-903B-4412-BADF-8CF950787293}" destId="{E1A3BD4D-D776-4DAC-8AD4-66AF564B213F}" srcOrd="2" destOrd="0" presId="urn:microsoft.com/office/officeart/2018/2/layout/IconVerticalSolidList"/>
    <dgm:cxn modelId="{60174039-E3F8-45A1-A575-B12DEE89CAB2}" type="presParOf" srcId="{D0CBBC5B-903B-4412-BADF-8CF950787293}" destId="{10307872-FCC6-4872-B50E-DD131F5FA509}" srcOrd="3" destOrd="0" presId="urn:microsoft.com/office/officeart/2018/2/layout/IconVerticalSolidList"/>
    <dgm:cxn modelId="{642ECBC5-472F-4A8E-A75E-1D66443ACFD9}" type="presParOf" srcId="{FB2B6674-B5A1-4DFF-A5FF-2BF5648C3604}" destId="{7C8CA047-D5E6-4BAE-ADFE-2165DAF2D358}" srcOrd="3" destOrd="0" presId="urn:microsoft.com/office/officeart/2018/2/layout/IconVerticalSolidList"/>
    <dgm:cxn modelId="{B2D548E3-76AA-4512-8D20-51AEF435D6DE}" type="presParOf" srcId="{FB2B6674-B5A1-4DFF-A5FF-2BF5648C3604}" destId="{A7E6E487-7D06-4BDE-ACD4-8089EE03CC81}" srcOrd="4" destOrd="0" presId="urn:microsoft.com/office/officeart/2018/2/layout/IconVerticalSolidList"/>
    <dgm:cxn modelId="{AD8F3AAB-4422-4A03-83D5-7B394ACB16A7}" type="presParOf" srcId="{A7E6E487-7D06-4BDE-ACD4-8089EE03CC81}" destId="{DAA2C3E0-1010-4258-A584-049BC01D6B8A}" srcOrd="0" destOrd="0" presId="urn:microsoft.com/office/officeart/2018/2/layout/IconVerticalSolidList"/>
    <dgm:cxn modelId="{BA40716D-3DC0-4A4B-BB2A-A87E695DD4C6}" type="presParOf" srcId="{A7E6E487-7D06-4BDE-ACD4-8089EE03CC81}" destId="{AED441F8-6221-4642-80AF-83D1870AF2B3}" srcOrd="1" destOrd="0" presId="urn:microsoft.com/office/officeart/2018/2/layout/IconVerticalSolidList"/>
    <dgm:cxn modelId="{0C2861F0-F78D-4CAC-8B44-805949E2E897}" type="presParOf" srcId="{A7E6E487-7D06-4BDE-ACD4-8089EE03CC81}" destId="{C96F15EA-4FD8-40AD-B030-0DFF79A2C4C7}" srcOrd="2" destOrd="0" presId="urn:microsoft.com/office/officeart/2018/2/layout/IconVerticalSolidList"/>
    <dgm:cxn modelId="{6ED38CDC-BAB9-4992-9515-7264F3F93EFB}" type="presParOf" srcId="{A7E6E487-7D06-4BDE-ACD4-8089EE03CC81}" destId="{8FD9AC48-7C53-434F-90D3-B04F0026FF9C}" srcOrd="3" destOrd="0" presId="urn:microsoft.com/office/officeart/2018/2/layout/IconVerticalSolidList"/>
    <dgm:cxn modelId="{97C47874-5202-4881-8115-BCEF84AC9797}" type="presParOf" srcId="{FB2B6674-B5A1-4DFF-A5FF-2BF5648C3604}" destId="{A31E2F70-19C0-452F-96E1-45F7E0FC5F89}" srcOrd="5" destOrd="0" presId="urn:microsoft.com/office/officeart/2018/2/layout/IconVerticalSolidList"/>
    <dgm:cxn modelId="{949E0E3A-1603-433C-B644-2BB0D4BF3A01}" type="presParOf" srcId="{FB2B6674-B5A1-4DFF-A5FF-2BF5648C3604}" destId="{66AADA0B-61A2-4D60-A317-8E86A0E4AA2F}" srcOrd="6" destOrd="0" presId="urn:microsoft.com/office/officeart/2018/2/layout/IconVerticalSolidList"/>
    <dgm:cxn modelId="{CCFC2092-7DC3-4D14-B755-A2300610A99D}" type="presParOf" srcId="{66AADA0B-61A2-4D60-A317-8E86A0E4AA2F}" destId="{B7A5F4EC-2FBE-4547-BFED-C9F07643FE2B}" srcOrd="0" destOrd="0" presId="urn:microsoft.com/office/officeart/2018/2/layout/IconVerticalSolidList"/>
    <dgm:cxn modelId="{0BD71856-993A-4E00-93F7-E1D5864E3F01}" type="presParOf" srcId="{66AADA0B-61A2-4D60-A317-8E86A0E4AA2F}" destId="{693CD2FF-3C3C-4F1A-80A9-9BFA7E8C2DFB}" srcOrd="1" destOrd="0" presId="urn:microsoft.com/office/officeart/2018/2/layout/IconVerticalSolidList"/>
    <dgm:cxn modelId="{B0966521-9707-44BC-B844-7A256965A92B}" type="presParOf" srcId="{66AADA0B-61A2-4D60-A317-8E86A0E4AA2F}" destId="{5CD48141-F0F7-45ED-B050-387785D14DDA}" srcOrd="2" destOrd="0" presId="urn:microsoft.com/office/officeart/2018/2/layout/IconVerticalSolidList"/>
    <dgm:cxn modelId="{E0F62084-5BD2-464E-8D84-0A10DDC12D9A}" type="presParOf" srcId="{66AADA0B-61A2-4D60-A317-8E86A0E4AA2F}" destId="{8D8F7F19-53E6-44E2-B7C3-A301B78465B9}" srcOrd="3" destOrd="0" presId="urn:microsoft.com/office/officeart/2018/2/layout/IconVerticalSolidList"/>
    <dgm:cxn modelId="{D02C1284-0860-4EA4-BE3B-19DBB306EBC6}" type="presParOf" srcId="{FB2B6674-B5A1-4DFF-A5FF-2BF5648C3604}" destId="{4BAD89B3-ACA3-4EC9-ADCB-954546681C7A}" srcOrd="7" destOrd="0" presId="urn:microsoft.com/office/officeart/2018/2/layout/IconVerticalSolidList"/>
    <dgm:cxn modelId="{4BB64F63-C6F8-4E55-BDA6-BFB45DE00A76}" type="presParOf" srcId="{FB2B6674-B5A1-4DFF-A5FF-2BF5648C3604}" destId="{CECEE94F-087C-4D83-9D7D-7BB92A922A35}" srcOrd="8" destOrd="0" presId="urn:microsoft.com/office/officeart/2018/2/layout/IconVerticalSolidList"/>
    <dgm:cxn modelId="{566BEFA3-C1BB-44F1-BEC4-06369E3295AF}" type="presParOf" srcId="{CECEE94F-087C-4D83-9D7D-7BB92A922A35}" destId="{8BCF4C5C-F0AC-4A86-9DC2-1A0C764A1652}" srcOrd="0" destOrd="0" presId="urn:microsoft.com/office/officeart/2018/2/layout/IconVerticalSolidList"/>
    <dgm:cxn modelId="{0EC72B2F-EBC5-47A9-BF91-4F3F5C7B040A}" type="presParOf" srcId="{CECEE94F-087C-4D83-9D7D-7BB92A922A35}" destId="{D872D482-3E04-494C-91FA-A73CAFD0FEA7}" srcOrd="1" destOrd="0" presId="urn:microsoft.com/office/officeart/2018/2/layout/IconVerticalSolidList"/>
    <dgm:cxn modelId="{C25E0436-17A2-4791-8BFB-A841819FEF62}" type="presParOf" srcId="{CECEE94F-087C-4D83-9D7D-7BB92A922A35}" destId="{1EF51779-8155-4939-9797-6EECA30679CA}" srcOrd="2" destOrd="0" presId="urn:microsoft.com/office/officeart/2018/2/layout/IconVerticalSolidList"/>
    <dgm:cxn modelId="{602589C6-E126-4084-8ED8-F81AA7E63112}" type="presParOf" srcId="{CECEE94F-087C-4D83-9D7D-7BB92A922A35}" destId="{7B51EDFB-5319-4CB7-A377-59C0E386D8D6}" srcOrd="3" destOrd="0" presId="urn:microsoft.com/office/officeart/2018/2/layout/IconVerticalSolidList"/>
    <dgm:cxn modelId="{D21D5598-643F-4489-AA73-6F27DD89052D}" type="presParOf" srcId="{FB2B6674-B5A1-4DFF-A5FF-2BF5648C3604}" destId="{02043FB6-EA85-4607-9ABE-A13DCFCC0683}" srcOrd="9" destOrd="0" presId="urn:microsoft.com/office/officeart/2018/2/layout/IconVerticalSolidList"/>
    <dgm:cxn modelId="{AD07DA5E-E8F5-4A67-812F-6133C9E91417}" type="presParOf" srcId="{FB2B6674-B5A1-4DFF-A5FF-2BF5648C3604}" destId="{210FF5E1-BE01-47BF-B6F6-851FC36C349F}" srcOrd="10" destOrd="0" presId="urn:microsoft.com/office/officeart/2018/2/layout/IconVerticalSolidList"/>
    <dgm:cxn modelId="{9585DD84-41D7-4FC4-A83D-7E882ECEA3DA}" type="presParOf" srcId="{210FF5E1-BE01-47BF-B6F6-851FC36C349F}" destId="{8DE34A0C-8E7F-4B57-8448-7930AE96EDB0}" srcOrd="0" destOrd="0" presId="urn:microsoft.com/office/officeart/2018/2/layout/IconVerticalSolidList"/>
    <dgm:cxn modelId="{651A6A4D-1338-4858-8E74-EAC39CF63C30}" type="presParOf" srcId="{210FF5E1-BE01-47BF-B6F6-851FC36C349F}" destId="{B88F0179-DBF2-43CB-8A1C-15D957B71E77}" srcOrd="1" destOrd="0" presId="urn:microsoft.com/office/officeart/2018/2/layout/IconVerticalSolidList"/>
    <dgm:cxn modelId="{273F8F70-2467-4F04-90D0-A6EEB53F9B26}" type="presParOf" srcId="{210FF5E1-BE01-47BF-B6F6-851FC36C349F}" destId="{68623021-89AC-4620-A741-AD19196B6F3F}" srcOrd="2" destOrd="0" presId="urn:microsoft.com/office/officeart/2018/2/layout/IconVerticalSolidList"/>
    <dgm:cxn modelId="{2C4805EE-39D5-4E35-9BD0-70FCC8D47F83}" type="presParOf" srcId="{210FF5E1-BE01-47BF-B6F6-851FC36C349F}" destId="{07886009-B3E5-4D9A-A355-ACAAFA24C318}"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ED74123-9BD1-459B-86A3-C8544A52580E}"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AFBCA986-AFC6-410F-AFFB-916E6747E85F}">
      <dgm:prSet custT="1"/>
      <dgm:spPr/>
      <dgm:t>
        <a:bodyPr/>
        <a:lstStyle/>
        <a:p>
          <a:pPr>
            <a:lnSpc>
              <a:spcPct val="100000"/>
            </a:lnSpc>
            <a:defRPr cap="all"/>
          </a:pPr>
          <a:r>
            <a:rPr lang="en-US" sz="4000" dirty="0"/>
            <a:t>Need Analysis</a:t>
          </a:r>
        </a:p>
      </dgm:t>
    </dgm:pt>
    <dgm:pt modelId="{9B8B7530-20DF-447A-951F-2717D1028EA1}" type="parTrans" cxnId="{52D46DAE-5EBE-477F-8E00-CB3A8388A199}">
      <dgm:prSet/>
      <dgm:spPr/>
      <dgm:t>
        <a:bodyPr/>
        <a:lstStyle/>
        <a:p>
          <a:endParaRPr lang="en-US"/>
        </a:p>
      </dgm:t>
    </dgm:pt>
    <dgm:pt modelId="{24D0A4B0-8834-4310-A41C-CB46D0AC8490}" type="sibTrans" cxnId="{52D46DAE-5EBE-477F-8E00-CB3A8388A199}">
      <dgm:prSet/>
      <dgm:spPr/>
      <dgm:t>
        <a:bodyPr/>
        <a:lstStyle/>
        <a:p>
          <a:endParaRPr lang="en-US"/>
        </a:p>
      </dgm:t>
    </dgm:pt>
    <dgm:pt modelId="{07335EEF-7F4D-4DBE-BA9C-9686D6828904}">
      <dgm:prSet custT="1"/>
      <dgm:spPr/>
      <dgm:t>
        <a:bodyPr/>
        <a:lstStyle/>
        <a:p>
          <a:pPr>
            <a:lnSpc>
              <a:spcPct val="100000"/>
            </a:lnSpc>
            <a:defRPr cap="all"/>
          </a:pPr>
          <a:r>
            <a:rPr lang="en-US" sz="4000" dirty="0"/>
            <a:t>Process</a:t>
          </a:r>
        </a:p>
      </dgm:t>
    </dgm:pt>
    <dgm:pt modelId="{C8824361-C141-4A64-B38B-55AA00BC37EF}" type="parTrans" cxnId="{DFF5A065-3079-4199-891C-585333048A4F}">
      <dgm:prSet/>
      <dgm:spPr/>
      <dgm:t>
        <a:bodyPr/>
        <a:lstStyle/>
        <a:p>
          <a:endParaRPr lang="en-US"/>
        </a:p>
      </dgm:t>
    </dgm:pt>
    <dgm:pt modelId="{ABFDB197-7C89-49AB-86D0-51C5D6A7DCD5}" type="sibTrans" cxnId="{DFF5A065-3079-4199-891C-585333048A4F}">
      <dgm:prSet/>
      <dgm:spPr/>
      <dgm:t>
        <a:bodyPr/>
        <a:lstStyle/>
        <a:p>
          <a:endParaRPr lang="en-US"/>
        </a:p>
      </dgm:t>
    </dgm:pt>
    <dgm:pt modelId="{638BDC76-9F95-49C2-9EDC-D4AAEC9EE289}" type="pres">
      <dgm:prSet presAssocID="{4ED74123-9BD1-459B-86A3-C8544A52580E}" presName="root" presStyleCnt="0">
        <dgm:presLayoutVars>
          <dgm:dir/>
          <dgm:resizeHandles val="exact"/>
        </dgm:presLayoutVars>
      </dgm:prSet>
      <dgm:spPr/>
    </dgm:pt>
    <dgm:pt modelId="{5F628433-68A4-4BBD-9AC8-1B817E2A50EB}" type="pres">
      <dgm:prSet presAssocID="{07335EEF-7F4D-4DBE-BA9C-9686D6828904}" presName="compNode" presStyleCnt="0"/>
      <dgm:spPr/>
    </dgm:pt>
    <dgm:pt modelId="{0C94B3DE-7C15-4F8E-B590-2B283E6F1202}" type="pres">
      <dgm:prSet presAssocID="{07335EEF-7F4D-4DBE-BA9C-9686D6828904}" presName="iconBgRect" presStyleLbl="bgShp" presStyleIdx="0" presStyleCnt="2"/>
      <dgm:spPr/>
    </dgm:pt>
    <dgm:pt modelId="{039DC8DC-DDE7-4879-AE20-D4AC1C56C691}" type="pres">
      <dgm:prSet presAssocID="{07335EEF-7F4D-4DBE-BA9C-9686D6828904}"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Workflow"/>
        </a:ext>
      </dgm:extLst>
    </dgm:pt>
    <dgm:pt modelId="{2A9FE535-8556-4AD5-8E6F-3564DDD64E51}" type="pres">
      <dgm:prSet presAssocID="{07335EEF-7F4D-4DBE-BA9C-9686D6828904}" presName="spaceRect" presStyleCnt="0"/>
      <dgm:spPr/>
    </dgm:pt>
    <dgm:pt modelId="{75986B43-CCCE-48D2-BBF8-0F1F93DCB679}" type="pres">
      <dgm:prSet presAssocID="{07335EEF-7F4D-4DBE-BA9C-9686D6828904}" presName="textRect" presStyleLbl="revTx" presStyleIdx="0" presStyleCnt="2">
        <dgm:presLayoutVars>
          <dgm:chMax val="1"/>
          <dgm:chPref val="1"/>
        </dgm:presLayoutVars>
      </dgm:prSet>
      <dgm:spPr/>
    </dgm:pt>
    <dgm:pt modelId="{96F11F28-46CB-4B88-894C-BE13F354B82F}" type="pres">
      <dgm:prSet presAssocID="{ABFDB197-7C89-49AB-86D0-51C5D6A7DCD5}" presName="sibTrans" presStyleCnt="0"/>
      <dgm:spPr/>
    </dgm:pt>
    <dgm:pt modelId="{CCF1B80F-4162-42A3-A1E6-BEB0C8183F89}" type="pres">
      <dgm:prSet presAssocID="{AFBCA986-AFC6-410F-AFFB-916E6747E85F}" presName="compNode" presStyleCnt="0"/>
      <dgm:spPr/>
    </dgm:pt>
    <dgm:pt modelId="{66B311C0-ABD2-4109-A349-27AB114C8C70}" type="pres">
      <dgm:prSet presAssocID="{AFBCA986-AFC6-410F-AFFB-916E6747E85F}" presName="iconBgRect" presStyleLbl="bgShp" presStyleIdx="1" presStyleCnt="2"/>
      <dgm:spPr/>
    </dgm:pt>
    <dgm:pt modelId="{67413BB1-944D-431D-AE7C-D8F0895A23E8}" type="pres">
      <dgm:prSet presAssocID="{AFBCA986-AFC6-410F-AFFB-916E6747E85F}"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977BD35B-2494-4E43-9FA8-6D70046EB79A}" type="pres">
      <dgm:prSet presAssocID="{AFBCA986-AFC6-410F-AFFB-916E6747E85F}" presName="spaceRect" presStyleCnt="0"/>
      <dgm:spPr/>
    </dgm:pt>
    <dgm:pt modelId="{6FA16B36-3E25-45EA-BBCD-C112A61CB6C8}" type="pres">
      <dgm:prSet presAssocID="{AFBCA986-AFC6-410F-AFFB-916E6747E85F}" presName="textRect" presStyleLbl="revTx" presStyleIdx="1" presStyleCnt="2">
        <dgm:presLayoutVars>
          <dgm:chMax val="1"/>
          <dgm:chPref val="1"/>
        </dgm:presLayoutVars>
      </dgm:prSet>
      <dgm:spPr/>
    </dgm:pt>
  </dgm:ptLst>
  <dgm:cxnLst>
    <dgm:cxn modelId="{0E2FF607-5C67-451A-9D44-E59574A8B6BC}" type="presOf" srcId="{AFBCA986-AFC6-410F-AFFB-916E6747E85F}" destId="{6FA16B36-3E25-45EA-BBCD-C112A61CB6C8}" srcOrd="0" destOrd="0" presId="urn:microsoft.com/office/officeart/2018/5/layout/IconCircleLabelList"/>
    <dgm:cxn modelId="{5BFABD41-2ABC-4EAD-97A7-6E265C15AC45}" type="presOf" srcId="{07335EEF-7F4D-4DBE-BA9C-9686D6828904}" destId="{75986B43-CCCE-48D2-BBF8-0F1F93DCB679}" srcOrd="0" destOrd="0" presId="urn:microsoft.com/office/officeart/2018/5/layout/IconCircleLabelList"/>
    <dgm:cxn modelId="{DFF5A065-3079-4199-891C-585333048A4F}" srcId="{4ED74123-9BD1-459B-86A3-C8544A52580E}" destId="{07335EEF-7F4D-4DBE-BA9C-9686D6828904}" srcOrd="0" destOrd="0" parTransId="{C8824361-C141-4A64-B38B-55AA00BC37EF}" sibTransId="{ABFDB197-7C89-49AB-86D0-51C5D6A7DCD5}"/>
    <dgm:cxn modelId="{0198656E-2AED-4A00-B4AB-166B30FA1FA1}" type="presOf" srcId="{4ED74123-9BD1-459B-86A3-C8544A52580E}" destId="{638BDC76-9F95-49C2-9EDC-D4AAEC9EE289}" srcOrd="0" destOrd="0" presId="urn:microsoft.com/office/officeart/2018/5/layout/IconCircleLabelList"/>
    <dgm:cxn modelId="{52D46DAE-5EBE-477F-8E00-CB3A8388A199}" srcId="{4ED74123-9BD1-459B-86A3-C8544A52580E}" destId="{AFBCA986-AFC6-410F-AFFB-916E6747E85F}" srcOrd="1" destOrd="0" parTransId="{9B8B7530-20DF-447A-951F-2717D1028EA1}" sibTransId="{24D0A4B0-8834-4310-A41C-CB46D0AC8490}"/>
    <dgm:cxn modelId="{A910267E-9B52-40A2-8AF9-F77D1609BEE8}" type="presParOf" srcId="{638BDC76-9F95-49C2-9EDC-D4AAEC9EE289}" destId="{5F628433-68A4-4BBD-9AC8-1B817E2A50EB}" srcOrd="0" destOrd="0" presId="urn:microsoft.com/office/officeart/2018/5/layout/IconCircleLabelList"/>
    <dgm:cxn modelId="{4DEFD688-0258-4560-9D33-CC8AA6302B76}" type="presParOf" srcId="{5F628433-68A4-4BBD-9AC8-1B817E2A50EB}" destId="{0C94B3DE-7C15-4F8E-B590-2B283E6F1202}" srcOrd="0" destOrd="0" presId="urn:microsoft.com/office/officeart/2018/5/layout/IconCircleLabelList"/>
    <dgm:cxn modelId="{2E0437F0-04F3-4CF6-AC18-75427C348239}" type="presParOf" srcId="{5F628433-68A4-4BBD-9AC8-1B817E2A50EB}" destId="{039DC8DC-DDE7-4879-AE20-D4AC1C56C691}" srcOrd="1" destOrd="0" presId="urn:microsoft.com/office/officeart/2018/5/layout/IconCircleLabelList"/>
    <dgm:cxn modelId="{34D841C0-9B04-407C-8316-D520B45D3E6C}" type="presParOf" srcId="{5F628433-68A4-4BBD-9AC8-1B817E2A50EB}" destId="{2A9FE535-8556-4AD5-8E6F-3564DDD64E51}" srcOrd="2" destOrd="0" presId="urn:microsoft.com/office/officeart/2018/5/layout/IconCircleLabelList"/>
    <dgm:cxn modelId="{F1B7B663-7BDE-4393-8A24-6C074A885C0D}" type="presParOf" srcId="{5F628433-68A4-4BBD-9AC8-1B817E2A50EB}" destId="{75986B43-CCCE-48D2-BBF8-0F1F93DCB679}" srcOrd="3" destOrd="0" presId="urn:microsoft.com/office/officeart/2018/5/layout/IconCircleLabelList"/>
    <dgm:cxn modelId="{DBC2DC5F-32BC-4942-A420-A450705995D8}" type="presParOf" srcId="{638BDC76-9F95-49C2-9EDC-D4AAEC9EE289}" destId="{96F11F28-46CB-4B88-894C-BE13F354B82F}" srcOrd="1" destOrd="0" presId="urn:microsoft.com/office/officeart/2018/5/layout/IconCircleLabelList"/>
    <dgm:cxn modelId="{6DF11574-CFA8-412C-8B7E-445E83F0967E}" type="presParOf" srcId="{638BDC76-9F95-49C2-9EDC-D4AAEC9EE289}" destId="{CCF1B80F-4162-42A3-A1E6-BEB0C8183F89}" srcOrd="2" destOrd="0" presId="urn:microsoft.com/office/officeart/2018/5/layout/IconCircleLabelList"/>
    <dgm:cxn modelId="{514D0369-3282-4A8D-9327-3C77214AF1B4}" type="presParOf" srcId="{CCF1B80F-4162-42A3-A1E6-BEB0C8183F89}" destId="{66B311C0-ABD2-4109-A349-27AB114C8C70}" srcOrd="0" destOrd="0" presId="urn:microsoft.com/office/officeart/2018/5/layout/IconCircleLabelList"/>
    <dgm:cxn modelId="{C66A6C2C-16B6-4076-875D-1A1FE6A0CCD5}" type="presParOf" srcId="{CCF1B80F-4162-42A3-A1E6-BEB0C8183F89}" destId="{67413BB1-944D-431D-AE7C-D8F0895A23E8}" srcOrd="1" destOrd="0" presId="urn:microsoft.com/office/officeart/2018/5/layout/IconCircleLabelList"/>
    <dgm:cxn modelId="{5C2CFE47-FF91-4EFD-AABF-252FDDFD7A5C}" type="presParOf" srcId="{CCF1B80F-4162-42A3-A1E6-BEB0C8183F89}" destId="{977BD35B-2494-4E43-9FA8-6D70046EB79A}" srcOrd="2" destOrd="0" presId="urn:microsoft.com/office/officeart/2018/5/layout/IconCircleLabelList"/>
    <dgm:cxn modelId="{586082D9-6CDC-41CA-B2D6-64005AB06C83}" type="presParOf" srcId="{CCF1B80F-4162-42A3-A1E6-BEB0C8183F89}" destId="{6FA16B36-3E25-45EA-BBCD-C112A61CB6C8}"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EF5B3E-2F90-4555-890F-A182B1FF20F0}"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US"/>
        </a:p>
      </dgm:t>
    </dgm:pt>
    <dgm:pt modelId="{71C54DFB-3A0D-47C8-8E99-538D04A1D1B0}">
      <dgm:prSet/>
      <dgm:spPr/>
      <dgm:t>
        <a:bodyPr/>
        <a:lstStyle/>
        <a:p>
          <a:r>
            <a:rPr lang="en-US" dirty="0"/>
            <a:t>Criteria to exempt some students/families from asset reporting modified:</a:t>
          </a:r>
        </a:p>
      </dgm:t>
    </dgm:pt>
    <dgm:pt modelId="{81FCAAF6-BEEF-45DC-8E9C-5EBAC569057B}" type="parTrans" cxnId="{0964DF32-5210-4102-9937-C9DD202DE791}">
      <dgm:prSet/>
      <dgm:spPr/>
      <dgm:t>
        <a:bodyPr/>
        <a:lstStyle/>
        <a:p>
          <a:endParaRPr lang="en-US"/>
        </a:p>
      </dgm:t>
    </dgm:pt>
    <dgm:pt modelId="{965FF3B2-7BA9-49DD-B240-429889968892}" type="sibTrans" cxnId="{0964DF32-5210-4102-9937-C9DD202DE791}">
      <dgm:prSet/>
      <dgm:spPr/>
      <dgm:t>
        <a:bodyPr/>
        <a:lstStyle/>
        <a:p>
          <a:endParaRPr lang="en-US"/>
        </a:p>
      </dgm:t>
    </dgm:pt>
    <dgm:pt modelId="{0583A70F-F5E2-4236-84A0-1B0B6A6B57D1}">
      <dgm:prSet/>
      <dgm:spPr/>
      <dgm:t>
        <a:bodyPr/>
        <a:lstStyle/>
        <a:p>
          <a:r>
            <a:rPr lang="en-US" dirty="0"/>
            <a:t>AGI threshold increases to 60,000</a:t>
          </a:r>
        </a:p>
      </dgm:t>
    </dgm:pt>
    <dgm:pt modelId="{69FDA802-1DDA-48AD-992B-4CE607CE0984}" type="parTrans" cxnId="{40089383-0E4B-4680-9C96-6EB5EC451BB1}">
      <dgm:prSet/>
      <dgm:spPr/>
      <dgm:t>
        <a:bodyPr/>
        <a:lstStyle/>
        <a:p>
          <a:endParaRPr lang="en-US"/>
        </a:p>
      </dgm:t>
    </dgm:pt>
    <dgm:pt modelId="{4B326AB8-4865-4491-8716-60F3ABD45BB9}" type="sibTrans" cxnId="{40089383-0E4B-4680-9C96-6EB5EC451BB1}">
      <dgm:prSet/>
      <dgm:spPr/>
      <dgm:t>
        <a:bodyPr/>
        <a:lstStyle/>
        <a:p>
          <a:endParaRPr lang="en-US"/>
        </a:p>
      </dgm:t>
    </dgm:pt>
    <dgm:pt modelId="{3E945259-6A7C-4280-AB67-C5682F3612FD}">
      <dgm:prSet/>
      <dgm:spPr/>
      <dgm:t>
        <a:bodyPr/>
        <a:lstStyle/>
        <a:p>
          <a:r>
            <a:rPr lang="en-US" dirty="0"/>
            <a:t>No schedules filed or only with certain parameters</a:t>
          </a:r>
        </a:p>
      </dgm:t>
    </dgm:pt>
    <dgm:pt modelId="{E08EF0AB-EA34-4B85-B1FC-CD36AAC8AD2C}" type="parTrans" cxnId="{15BAB536-AB64-4E4E-AE04-0FCB8A613981}">
      <dgm:prSet/>
      <dgm:spPr/>
      <dgm:t>
        <a:bodyPr/>
        <a:lstStyle/>
        <a:p>
          <a:endParaRPr lang="en-US"/>
        </a:p>
      </dgm:t>
    </dgm:pt>
    <dgm:pt modelId="{4576B6AA-F6D5-4EBD-9D1E-C2CD0DD0D57D}" type="sibTrans" cxnId="{15BAB536-AB64-4E4E-AE04-0FCB8A613981}">
      <dgm:prSet/>
      <dgm:spPr/>
      <dgm:t>
        <a:bodyPr/>
        <a:lstStyle/>
        <a:p>
          <a:endParaRPr lang="en-US"/>
        </a:p>
      </dgm:t>
    </dgm:pt>
    <dgm:pt modelId="{49FF842A-CFBA-4DC4-BD2C-46A9D714469D}">
      <dgm:prSet/>
      <dgm:spPr/>
      <dgm:t>
        <a:bodyPr/>
        <a:lstStyle/>
        <a:p>
          <a:r>
            <a:rPr lang="en-US" dirty="0"/>
            <a:t>Exemption based on federal means-tested benefit to continue</a:t>
          </a:r>
        </a:p>
      </dgm:t>
    </dgm:pt>
    <dgm:pt modelId="{77AFEFD7-A0A6-4E46-BDFC-4FB8926E116F}" type="parTrans" cxnId="{04B70CBD-5836-4B3F-8EF0-41D87675A3A5}">
      <dgm:prSet/>
      <dgm:spPr/>
      <dgm:t>
        <a:bodyPr/>
        <a:lstStyle/>
        <a:p>
          <a:endParaRPr lang="en-US"/>
        </a:p>
      </dgm:t>
    </dgm:pt>
    <dgm:pt modelId="{046E4DB2-6CAC-4385-8809-7DEAD20AB90E}" type="sibTrans" cxnId="{04B70CBD-5836-4B3F-8EF0-41D87675A3A5}">
      <dgm:prSet/>
      <dgm:spPr/>
      <dgm:t>
        <a:bodyPr/>
        <a:lstStyle/>
        <a:p>
          <a:endParaRPr lang="en-US"/>
        </a:p>
      </dgm:t>
    </dgm:pt>
    <dgm:pt modelId="{E59E2D2E-6877-409C-ADED-FC7CD1B50C99}">
      <dgm:prSet/>
      <dgm:spPr/>
      <dgm:t>
        <a:bodyPr/>
        <a:lstStyle/>
        <a:p>
          <a:r>
            <a:rPr lang="en-US" dirty="0"/>
            <a:t>Asset changes</a:t>
          </a:r>
        </a:p>
      </dgm:t>
    </dgm:pt>
    <dgm:pt modelId="{36A2179D-376A-4354-BE83-5AF527450203}" type="parTrans" cxnId="{357A026F-B2A8-4A81-A9C5-6F8C01FB5A1D}">
      <dgm:prSet/>
      <dgm:spPr/>
      <dgm:t>
        <a:bodyPr/>
        <a:lstStyle/>
        <a:p>
          <a:endParaRPr lang="en-US"/>
        </a:p>
      </dgm:t>
    </dgm:pt>
    <dgm:pt modelId="{E0D385FB-4F45-4377-A0F0-ADAB02796700}" type="sibTrans" cxnId="{357A026F-B2A8-4A81-A9C5-6F8C01FB5A1D}">
      <dgm:prSet/>
      <dgm:spPr/>
      <dgm:t>
        <a:bodyPr/>
        <a:lstStyle/>
        <a:p>
          <a:endParaRPr lang="en-US"/>
        </a:p>
      </dgm:t>
    </dgm:pt>
    <dgm:pt modelId="{57CF1505-5C3C-49C1-A5EA-6ABDDDF91806}">
      <dgm:prSet/>
      <dgm:spPr/>
      <dgm:t>
        <a:bodyPr/>
        <a:lstStyle/>
        <a:p>
          <a:r>
            <a:rPr lang="en-US" dirty="0"/>
            <a:t>Child Support</a:t>
          </a:r>
        </a:p>
      </dgm:t>
    </dgm:pt>
    <dgm:pt modelId="{1BD9B049-8FFD-477C-85F5-A7B1061D87B2}" type="parTrans" cxnId="{09474B11-6FD1-403B-91E3-17A9CDE0B706}">
      <dgm:prSet/>
      <dgm:spPr/>
      <dgm:t>
        <a:bodyPr/>
        <a:lstStyle/>
        <a:p>
          <a:endParaRPr lang="en-US"/>
        </a:p>
      </dgm:t>
    </dgm:pt>
    <dgm:pt modelId="{83FA0F39-BCB2-4F5A-B493-B54A3EA2FEC1}" type="sibTrans" cxnId="{09474B11-6FD1-403B-91E3-17A9CDE0B706}">
      <dgm:prSet/>
      <dgm:spPr/>
      <dgm:t>
        <a:bodyPr/>
        <a:lstStyle/>
        <a:p>
          <a:endParaRPr lang="en-US"/>
        </a:p>
      </dgm:t>
    </dgm:pt>
    <dgm:pt modelId="{3AB80262-A31C-414A-969F-188ED59590CE}">
      <dgm:prSet/>
      <dgm:spPr/>
      <dgm:t>
        <a:bodyPr/>
        <a:lstStyle/>
        <a:p>
          <a:r>
            <a:rPr lang="en-US" dirty="0"/>
            <a:t>Net worth of family farms and small businesses</a:t>
          </a:r>
        </a:p>
      </dgm:t>
    </dgm:pt>
    <dgm:pt modelId="{AC59ADCB-4845-47B3-A3DF-8951A7AA1904}" type="parTrans" cxnId="{C85945CF-A394-480F-B4C1-EEF3C3F10DAC}">
      <dgm:prSet/>
      <dgm:spPr/>
      <dgm:t>
        <a:bodyPr/>
        <a:lstStyle/>
        <a:p>
          <a:endParaRPr lang="en-US"/>
        </a:p>
      </dgm:t>
    </dgm:pt>
    <dgm:pt modelId="{76882AEF-798F-4AE9-814A-D4A5116B54F2}" type="sibTrans" cxnId="{C85945CF-A394-480F-B4C1-EEF3C3F10DAC}">
      <dgm:prSet/>
      <dgm:spPr/>
      <dgm:t>
        <a:bodyPr/>
        <a:lstStyle/>
        <a:p>
          <a:endParaRPr lang="en-US"/>
        </a:p>
      </dgm:t>
    </dgm:pt>
    <dgm:pt modelId="{40623D7E-44AA-4FF6-90AE-2CC291B25CF6}" type="pres">
      <dgm:prSet presAssocID="{18EF5B3E-2F90-4555-890F-A182B1FF20F0}" presName="linear" presStyleCnt="0">
        <dgm:presLayoutVars>
          <dgm:dir/>
          <dgm:animLvl val="lvl"/>
          <dgm:resizeHandles val="exact"/>
        </dgm:presLayoutVars>
      </dgm:prSet>
      <dgm:spPr/>
    </dgm:pt>
    <dgm:pt modelId="{3B84DBE6-4E3D-4FE9-9441-F07919DE5620}" type="pres">
      <dgm:prSet presAssocID="{71C54DFB-3A0D-47C8-8E99-538D04A1D1B0}" presName="parentLin" presStyleCnt="0"/>
      <dgm:spPr/>
    </dgm:pt>
    <dgm:pt modelId="{991A6D67-5F01-4A7C-A005-49D03C29735D}" type="pres">
      <dgm:prSet presAssocID="{71C54DFB-3A0D-47C8-8E99-538D04A1D1B0}" presName="parentLeftMargin" presStyleLbl="node1" presStyleIdx="0" presStyleCnt="3"/>
      <dgm:spPr/>
    </dgm:pt>
    <dgm:pt modelId="{965608AC-9AE5-4AB1-8FD6-80A9DD02C8B7}" type="pres">
      <dgm:prSet presAssocID="{71C54DFB-3A0D-47C8-8E99-538D04A1D1B0}" presName="parentText" presStyleLbl="node1" presStyleIdx="0" presStyleCnt="3">
        <dgm:presLayoutVars>
          <dgm:chMax val="0"/>
          <dgm:bulletEnabled val="1"/>
        </dgm:presLayoutVars>
      </dgm:prSet>
      <dgm:spPr/>
    </dgm:pt>
    <dgm:pt modelId="{2EE43630-8F89-4267-B0CD-41DEA9BB0737}" type="pres">
      <dgm:prSet presAssocID="{71C54DFB-3A0D-47C8-8E99-538D04A1D1B0}" presName="negativeSpace" presStyleCnt="0"/>
      <dgm:spPr/>
    </dgm:pt>
    <dgm:pt modelId="{E0899E2E-6C50-4AF1-8267-91176F30B0C8}" type="pres">
      <dgm:prSet presAssocID="{71C54DFB-3A0D-47C8-8E99-538D04A1D1B0}" presName="childText" presStyleLbl="conFgAcc1" presStyleIdx="0" presStyleCnt="3">
        <dgm:presLayoutVars>
          <dgm:bulletEnabled val="1"/>
        </dgm:presLayoutVars>
      </dgm:prSet>
      <dgm:spPr/>
    </dgm:pt>
    <dgm:pt modelId="{8229591C-E2FC-45AB-8B65-61B49695B7DA}" type="pres">
      <dgm:prSet presAssocID="{965FF3B2-7BA9-49DD-B240-429889968892}" presName="spaceBetweenRectangles" presStyleCnt="0"/>
      <dgm:spPr/>
    </dgm:pt>
    <dgm:pt modelId="{160A6625-7B83-4F04-931C-A804314AC4E4}" type="pres">
      <dgm:prSet presAssocID="{49FF842A-CFBA-4DC4-BD2C-46A9D714469D}" presName="parentLin" presStyleCnt="0"/>
      <dgm:spPr/>
    </dgm:pt>
    <dgm:pt modelId="{8B434C7E-9EE8-4A19-A64A-CCF07324656E}" type="pres">
      <dgm:prSet presAssocID="{49FF842A-CFBA-4DC4-BD2C-46A9D714469D}" presName="parentLeftMargin" presStyleLbl="node1" presStyleIdx="0" presStyleCnt="3"/>
      <dgm:spPr/>
    </dgm:pt>
    <dgm:pt modelId="{EDE2BB4C-6DCA-4EF6-80CE-86A65BA10BDB}" type="pres">
      <dgm:prSet presAssocID="{49FF842A-CFBA-4DC4-BD2C-46A9D714469D}" presName="parentText" presStyleLbl="node1" presStyleIdx="1" presStyleCnt="3">
        <dgm:presLayoutVars>
          <dgm:chMax val="0"/>
          <dgm:bulletEnabled val="1"/>
        </dgm:presLayoutVars>
      </dgm:prSet>
      <dgm:spPr/>
    </dgm:pt>
    <dgm:pt modelId="{9ECDE996-ACD3-429C-ABFF-1E792D25C10D}" type="pres">
      <dgm:prSet presAssocID="{49FF842A-CFBA-4DC4-BD2C-46A9D714469D}" presName="negativeSpace" presStyleCnt="0"/>
      <dgm:spPr/>
    </dgm:pt>
    <dgm:pt modelId="{D354548F-C492-4970-A9FE-8D0190C2FD4B}" type="pres">
      <dgm:prSet presAssocID="{49FF842A-CFBA-4DC4-BD2C-46A9D714469D}" presName="childText" presStyleLbl="conFgAcc1" presStyleIdx="1" presStyleCnt="3">
        <dgm:presLayoutVars>
          <dgm:bulletEnabled val="1"/>
        </dgm:presLayoutVars>
      </dgm:prSet>
      <dgm:spPr/>
    </dgm:pt>
    <dgm:pt modelId="{356B1890-E6F8-4B9F-88A4-A1B223D8E8FF}" type="pres">
      <dgm:prSet presAssocID="{046E4DB2-6CAC-4385-8809-7DEAD20AB90E}" presName="spaceBetweenRectangles" presStyleCnt="0"/>
      <dgm:spPr/>
    </dgm:pt>
    <dgm:pt modelId="{9CDDA63C-A3CB-4965-9FB4-7C947C883AFC}" type="pres">
      <dgm:prSet presAssocID="{E59E2D2E-6877-409C-ADED-FC7CD1B50C99}" presName="parentLin" presStyleCnt="0"/>
      <dgm:spPr/>
    </dgm:pt>
    <dgm:pt modelId="{103A591A-D5CF-46CA-A78B-5203FA5770C6}" type="pres">
      <dgm:prSet presAssocID="{E59E2D2E-6877-409C-ADED-FC7CD1B50C99}" presName="parentLeftMargin" presStyleLbl="node1" presStyleIdx="1" presStyleCnt="3"/>
      <dgm:spPr/>
    </dgm:pt>
    <dgm:pt modelId="{FE3E9CB8-1D77-4EB4-AF75-12D1FF52B4D2}" type="pres">
      <dgm:prSet presAssocID="{E59E2D2E-6877-409C-ADED-FC7CD1B50C99}" presName="parentText" presStyleLbl="node1" presStyleIdx="2" presStyleCnt="3">
        <dgm:presLayoutVars>
          <dgm:chMax val="0"/>
          <dgm:bulletEnabled val="1"/>
        </dgm:presLayoutVars>
      </dgm:prSet>
      <dgm:spPr/>
    </dgm:pt>
    <dgm:pt modelId="{0C9B42AF-3913-441E-89C5-8EE491161CC8}" type="pres">
      <dgm:prSet presAssocID="{E59E2D2E-6877-409C-ADED-FC7CD1B50C99}" presName="negativeSpace" presStyleCnt="0"/>
      <dgm:spPr/>
    </dgm:pt>
    <dgm:pt modelId="{AF2B60D2-D1F8-4AA1-8843-CA33D3382744}" type="pres">
      <dgm:prSet presAssocID="{E59E2D2E-6877-409C-ADED-FC7CD1B50C99}" presName="childText" presStyleLbl="conFgAcc1" presStyleIdx="2" presStyleCnt="3">
        <dgm:presLayoutVars>
          <dgm:bulletEnabled val="1"/>
        </dgm:presLayoutVars>
      </dgm:prSet>
      <dgm:spPr/>
    </dgm:pt>
  </dgm:ptLst>
  <dgm:cxnLst>
    <dgm:cxn modelId="{B1C4FE07-D4C7-46AA-B4C1-A0CE236D31C0}" type="presOf" srcId="{71C54DFB-3A0D-47C8-8E99-538D04A1D1B0}" destId="{965608AC-9AE5-4AB1-8FD6-80A9DD02C8B7}" srcOrd="1" destOrd="0" presId="urn:microsoft.com/office/officeart/2005/8/layout/list1"/>
    <dgm:cxn modelId="{B7665410-4A07-4C69-8AB0-59A0D2A60FA7}" type="presOf" srcId="{18EF5B3E-2F90-4555-890F-A182B1FF20F0}" destId="{40623D7E-44AA-4FF6-90AE-2CC291B25CF6}" srcOrd="0" destOrd="0" presId="urn:microsoft.com/office/officeart/2005/8/layout/list1"/>
    <dgm:cxn modelId="{09474B11-6FD1-403B-91E3-17A9CDE0B706}" srcId="{E59E2D2E-6877-409C-ADED-FC7CD1B50C99}" destId="{57CF1505-5C3C-49C1-A5EA-6ABDDDF91806}" srcOrd="0" destOrd="0" parTransId="{1BD9B049-8FFD-477C-85F5-A7B1061D87B2}" sibTransId="{83FA0F39-BCB2-4F5A-B493-B54A3EA2FEC1}"/>
    <dgm:cxn modelId="{1F62C712-00E6-452F-BF79-EAE00DC95A53}" type="presOf" srcId="{71C54DFB-3A0D-47C8-8E99-538D04A1D1B0}" destId="{991A6D67-5F01-4A7C-A005-49D03C29735D}" srcOrd="0" destOrd="0" presId="urn:microsoft.com/office/officeart/2005/8/layout/list1"/>
    <dgm:cxn modelId="{0964DF32-5210-4102-9937-C9DD202DE791}" srcId="{18EF5B3E-2F90-4555-890F-A182B1FF20F0}" destId="{71C54DFB-3A0D-47C8-8E99-538D04A1D1B0}" srcOrd="0" destOrd="0" parTransId="{81FCAAF6-BEEF-45DC-8E9C-5EBAC569057B}" sibTransId="{965FF3B2-7BA9-49DD-B240-429889968892}"/>
    <dgm:cxn modelId="{15BAB536-AB64-4E4E-AE04-0FCB8A613981}" srcId="{0583A70F-F5E2-4236-84A0-1B0B6A6B57D1}" destId="{3E945259-6A7C-4280-AB67-C5682F3612FD}" srcOrd="0" destOrd="0" parTransId="{E08EF0AB-EA34-4B85-B1FC-CD36AAC8AD2C}" sibTransId="{4576B6AA-F6D5-4EBD-9D1E-C2CD0DD0D57D}"/>
    <dgm:cxn modelId="{3D807965-4473-485C-9C45-98863E5B291E}" type="presOf" srcId="{49FF842A-CFBA-4DC4-BD2C-46A9D714469D}" destId="{8B434C7E-9EE8-4A19-A64A-CCF07324656E}" srcOrd="0" destOrd="0" presId="urn:microsoft.com/office/officeart/2005/8/layout/list1"/>
    <dgm:cxn modelId="{357A026F-B2A8-4A81-A9C5-6F8C01FB5A1D}" srcId="{18EF5B3E-2F90-4555-890F-A182B1FF20F0}" destId="{E59E2D2E-6877-409C-ADED-FC7CD1B50C99}" srcOrd="2" destOrd="0" parTransId="{36A2179D-376A-4354-BE83-5AF527450203}" sibTransId="{E0D385FB-4F45-4377-A0F0-ADAB02796700}"/>
    <dgm:cxn modelId="{6465A571-0B96-4D8F-B362-765C896C9EE7}" type="presOf" srcId="{E59E2D2E-6877-409C-ADED-FC7CD1B50C99}" destId="{FE3E9CB8-1D77-4EB4-AF75-12D1FF52B4D2}" srcOrd="1" destOrd="0" presId="urn:microsoft.com/office/officeart/2005/8/layout/list1"/>
    <dgm:cxn modelId="{F157C27C-3812-4662-B5C7-F32584C6F2FF}" type="presOf" srcId="{3E945259-6A7C-4280-AB67-C5682F3612FD}" destId="{E0899E2E-6C50-4AF1-8267-91176F30B0C8}" srcOrd="0" destOrd="1" presId="urn:microsoft.com/office/officeart/2005/8/layout/list1"/>
    <dgm:cxn modelId="{40089383-0E4B-4680-9C96-6EB5EC451BB1}" srcId="{71C54DFB-3A0D-47C8-8E99-538D04A1D1B0}" destId="{0583A70F-F5E2-4236-84A0-1B0B6A6B57D1}" srcOrd="0" destOrd="0" parTransId="{69FDA802-1DDA-48AD-992B-4CE607CE0984}" sibTransId="{4B326AB8-4865-4491-8716-60F3ABD45BB9}"/>
    <dgm:cxn modelId="{FF284888-27AB-45F1-9A2C-8F6C7DBA30FF}" type="presOf" srcId="{E59E2D2E-6877-409C-ADED-FC7CD1B50C99}" destId="{103A591A-D5CF-46CA-A78B-5203FA5770C6}" srcOrd="0" destOrd="0" presId="urn:microsoft.com/office/officeart/2005/8/layout/list1"/>
    <dgm:cxn modelId="{F9C29DA5-A6AB-4900-B428-AE1982E3F4D7}" type="presOf" srcId="{57CF1505-5C3C-49C1-A5EA-6ABDDDF91806}" destId="{AF2B60D2-D1F8-4AA1-8843-CA33D3382744}" srcOrd="0" destOrd="0" presId="urn:microsoft.com/office/officeart/2005/8/layout/list1"/>
    <dgm:cxn modelId="{66F801AF-CBD6-4D2B-9E52-4882F8203E03}" type="presOf" srcId="{0583A70F-F5E2-4236-84A0-1B0B6A6B57D1}" destId="{E0899E2E-6C50-4AF1-8267-91176F30B0C8}" srcOrd="0" destOrd="0" presId="urn:microsoft.com/office/officeart/2005/8/layout/list1"/>
    <dgm:cxn modelId="{04B70CBD-5836-4B3F-8EF0-41D87675A3A5}" srcId="{18EF5B3E-2F90-4555-890F-A182B1FF20F0}" destId="{49FF842A-CFBA-4DC4-BD2C-46A9D714469D}" srcOrd="1" destOrd="0" parTransId="{77AFEFD7-A0A6-4E46-BDFC-4FB8926E116F}" sibTransId="{046E4DB2-6CAC-4385-8809-7DEAD20AB90E}"/>
    <dgm:cxn modelId="{ECC010CD-4971-475A-9E5A-1B0319FB263F}" type="presOf" srcId="{49FF842A-CFBA-4DC4-BD2C-46A9D714469D}" destId="{EDE2BB4C-6DCA-4EF6-80CE-86A65BA10BDB}" srcOrd="1" destOrd="0" presId="urn:microsoft.com/office/officeart/2005/8/layout/list1"/>
    <dgm:cxn modelId="{C85945CF-A394-480F-B4C1-EEF3C3F10DAC}" srcId="{E59E2D2E-6877-409C-ADED-FC7CD1B50C99}" destId="{3AB80262-A31C-414A-969F-188ED59590CE}" srcOrd="1" destOrd="0" parTransId="{AC59ADCB-4845-47B3-A3DF-8951A7AA1904}" sibTransId="{76882AEF-798F-4AE9-814A-D4A5116B54F2}"/>
    <dgm:cxn modelId="{A90367FC-E2DA-4768-ACB8-06F8F35E7393}" type="presOf" srcId="{3AB80262-A31C-414A-969F-188ED59590CE}" destId="{AF2B60D2-D1F8-4AA1-8843-CA33D3382744}" srcOrd="0" destOrd="1" presId="urn:microsoft.com/office/officeart/2005/8/layout/list1"/>
    <dgm:cxn modelId="{30897B09-8AAF-488D-88D3-02C45B944E32}" type="presParOf" srcId="{40623D7E-44AA-4FF6-90AE-2CC291B25CF6}" destId="{3B84DBE6-4E3D-4FE9-9441-F07919DE5620}" srcOrd="0" destOrd="0" presId="urn:microsoft.com/office/officeart/2005/8/layout/list1"/>
    <dgm:cxn modelId="{6A5439A4-1D22-4591-925E-80EE22EF28F9}" type="presParOf" srcId="{3B84DBE6-4E3D-4FE9-9441-F07919DE5620}" destId="{991A6D67-5F01-4A7C-A005-49D03C29735D}" srcOrd="0" destOrd="0" presId="urn:microsoft.com/office/officeart/2005/8/layout/list1"/>
    <dgm:cxn modelId="{3AC30E2D-2F6B-458C-A5F9-ED6509CDA170}" type="presParOf" srcId="{3B84DBE6-4E3D-4FE9-9441-F07919DE5620}" destId="{965608AC-9AE5-4AB1-8FD6-80A9DD02C8B7}" srcOrd="1" destOrd="0" presId="urn:microsoft.com/office/officeart/2005/8/layout/list1"/>
    <dgm:cxn modelId="{F569DFA5-7B19-490D-BADF-980A33B92612}" type="presParOf" srcId="{40623D7E-44AA-4FF6-90AE-2CC291B25CF6}" destId="{2EE43630-8F89-4267-B0CD-41DEA9BB0737}" srcOrd="1" destOrd="0" presId="urn:microsoft.com/office/officeart/2005/8/layout/list1"/>
    <dgm:cxn modelId="{F287FC96-9534-41F8-8846-F513C0AB10F9}" type="presParOf" srcId="{40623D7E-44AA-4FF6-90AE-2CC291B25CF6}" destId="{E0899E2E-6C50-4AF1-8267-91176F30B0C8}" srcOrd="2" destOrd="0" presId="urn:microsoft.com/office/officeart/2005/8/layout/list1"/>
    <dgm:cxn modelId="{06BC4066-D8DE-4469-9464-B7F903D1C4C5}" type="presParOf" srcId="{40623D7E-44AA-4FF6-90AE-2CC291B25CF6}" destId="{8229591C-E2FC-45AB-8B65-61B49695B7DA}" srcOrd="3" destOrd="0" presId="urn:microsoft.com/office/officeart/2005/8/layout/list1"/>
    <dgm:cxn modelId="{4DF4ADDA-6D5B-4852-8654-7349C6CEF758}" type="presParOf" srcId="{40623D7E-44AA-4FF6-90AE-2CC291B25CF6}" destId="{160A6625-7B83-4F04-931C-A804314AC4E4}" srcOrd="4" destOrd="0" presId="urn:microsoft.com/office/officeart/2005/8/layout/list1"/>
    <dgm:cxn modelId="{879D719F-BEFA-4E85-B6E6-40B9C5B4B3BE}" type="presParOf" srcId="{160A6625-7B83-4F04-931C-A804314AC4E4}" destId="{8B434C7E-9EE8-4A19-A64A-CCF07324656E}" srcOrd="0" destOrd="0" presId="urn:microsoft.com/office/officeart/2005/8/layout/list1"/>
    <dgm:cxn modelId="{ED4A4522-7598-471C-99DC-F9917F808798}" type="presParOf" srcId="{160A6625-7B83-4F04-931C-A804314AC4E4}" destId="{EDE2BB4C-6DCA-4EF6-80CE-86A65BA10BDB}" srcOrd="1" destOrd="0" presId="urn:microsoft.com/office/officeart/2005/8/layout/list1"/>
    <dgm:cxn modelId="{910D6BCE-6754-4952-AEF4-AF42E92B2291}" type="presParOf" srcId="{40623D7E-44AA-4FF6-90AE-2CC291B25CF6}" destId="{9ECDE996-ACD3-429C-ABFF-1E792D25C10D}" srcOrd="5" destOrd="0" presId="urn:microsoft.com/office/officeart/2005/8/layout/list1"/>
    <dgm:cxn modelId="{FD19FE13-2A66-4AAC-91F3-AD6F681490BC}" type="presParOf" srcId="{40623D7E-44AA-4FF6-90AE-2CC291B25CF6}" destId="{D354548F-C492-4970-A9FE-8D0190C2FD4B}" srcOrd="6" destOrd="0" presId="urn:microsoft.com/office/officeart/2005/8/layout/list1"/>
    <dgm:cxn modelId="{347EBDCE-F6A0-43C7-A8BA-A608E9F6C95E}" type="presParOf" srcId="{40623D7E-44AA-4FF6-90AE-2CC291B25CF6}" destId="{356B1890-E6F8-4B9F-88A4-A1B223D8E8FF}" srcOrd="7" destOrd="0" presId="urn:microsoft.com/office/officeart/2005/8/layout/list1"/>
    <dgm:cxn modelId="{881E6529-42B9-4B20-A800-217DF2E16818}" type="presParOf" srcId="{40623D7E-44AA-4FF6-90AE-2CC291B25CF6}" destId="{9CDDA63C-A3CB-4965-9FB4-7C947C883AFC}" srcOrd="8" destOrd="0" presId="urn:microsoft.com/office/officeart/2005/8/layout/list1"/>
    <dgm:cxn modelId="{62E60DAB-EAE2-48FC-8942-810E7397570A}" type="presParOf" srcId="{9CDDA63C-A3CB-4965-9FB4-7C947C883AFC}" destId="{103A591A-D5CF-46CA-A78B-5203FA5770C6}" srcOrd="0" destOrd="0" presId="urn:microsoft.com/office/officeart/2005/8/layout/list1"/>
    <dgm:cxn modelId="{0AB7D347-9A46-4B56-87A3-D1BA0EE84281}" type="presParOf" srcId="{9CDDA63C-A3CB-4965-9FB4-7C947C883AFC}" destId="{FE3E9CB8-1D77-4EB4-AF75-12D1FF52B4D2}" srcOrd="1" destOrd="0" presId="urn:microsoft.com/office/officeart/2005/8/layout/list1"/>
    <dgm:cxn modelId="{BAFCED10-2458-4662-81DA-19DD3C437BBE}" type="presParOf" srcId="{40623D7E-44AA-4FF6-90AE-2CC291B25CF6}" destId="{0C9B42AF-3913-441E-89C5-8EE491161CC8}" srcOrd="9" destOrd="0" presId="urn:microsoft.com/office/officeart/2005/8/layout/list1"/>
    <dgm:cxn modelId="{209523E2-9B39-425D-89A6-4E1382C50302}" type="presParOf" srcId="{40623D7E-44AA-4FF6-90AE-2CC291B25CF6}" destId="{AF2B60D2-D1F8-4AA1-8843-CA33D3382744}"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E7EBA7A-145D-40B0-B53C-F1E7574124AD}" type="doc">
      <dgm:prSet loTypeId="urn:microsoft.com/office/officeart/2005/8/layout/vList2" loCatId="list" qsTypeId="urn:microsoft.com/office/officeart/2005/8/quickstyle/simple1" qsCatId="simple" csTypeId="urn:microsoft.com/office/officeart/2005/8/colors/accent2_3" csCatId="accent2" phldr="1"/>
      <dgm:spPr/>
      <dgm:t>
        <a:bodyPr/>
        <a:lstStyle/>
        <a:p>
          <a:endParaRPr lang="en-US"/>
        </a:p>
      </dgm:t>
    </dgm:pt>
    <dgm:pt modelId="{900B4FD0-B84C-4D28-B9AE-192F8191AF0C}">
      <dgm:prSet phldrT="[Text]" custT="1"/>
      <dgm:spPr/>
      <dgm:t>
        <a:bodyPr/>
        <a:lstStyle/>
        <a:p>
          <a:pPr algn="ctr"/>
          <a:r>
            <a:rPr lang="en-US" sz="4000" dirty="0">
              <a:effectLst/>
              <a:latin typeface="+mn-lt"/>
              <a:ea typeface="Calibri" panose="020F0502020204030204" pitchFamily="34" charset="0"/>
              <a:cs typeface="Times New Roman" panose="02020603050405020304" pitchFamily="18" charset="0"/>
            </a:rPr>
            <a:t>COA – SAI – OFA = Need</a:t>
          </a:r>
          <a:endParaRPr lang="en-US" sz="4000" dirty="0">
            <a:latin typeface="+mn-lt"/>
          </a:endParaRPr>
        </a:p>
      </dgm:t>
    </dgm:pt>
    <dgm:pt modelId="{F3011171-5D64-436B-BABD-88752C2EADFB}" type="parTrans" cxnId="{4DA8DCF3-69B9-4B7F-9873-B5F864AA2F6B}">
      <dgm:prSet/>
      <dgm:spPr/>
      <dgm:t>
        <a:bodyPr/>
        <a:lstStyle/>
        <a:p>
          <a:endParaRPr lang="en-US"/>
        </a:p>
      </dgm:t>
    </dgm:pt>
    <dgm:pt modelId="{510F9167-3817-4F61-9EC6-116034380CE1}" type="sibTrans" cxnId="{4DA8DCF3-69B9-4B7F-9873-B5F864AA2F6B}">
      <dgm:prSet/>
      <dgm:spPr/>
      <dgm:t>
        <a:bodyPr/>
        <a:lstStyle/>
        <a:p>
          <a:endParaRPr lang="en-US"/>
        </a:p>
      </dgm:t>
    </dgm:pt>
    <dgm:pt modelId="{1723F026-3134-4E07-9914-C3E9C1BAB1E3}" type="pres">
      <dgm:prSet presAssocID="{0E7EBA7A-145D-40B0-B53C-F1E7574124AD}" presName="linear" presStyleCnt="0">
        <dgm:presLayoutVars>
          <dgm:animLvl val="lvl"/>
          <dgm:resizeHandles val="exact"/>
        </dgm:presLayoutVars>
      </dgm:prSet>
      <dgm:spPr/>
    </dgm:pt>
    <dgm:pt modelId="{38830FD7-60E2-4971-9ED7-04FB3A0BBAA4}" type="pres">
      <dgm:prSet presAssocID="{900B4FD0-B84C-4D28-B9AE-192F8191AF0C}" presName="parentText" presStyleLbl="node1" presStyleIdx="0" presStyleCnt="1" custLinFactNeighborX="2560" custLinFactNeighborY="17305">
        <dgm:presLayoutVars>
          <dgm:chMax val="0"/>
          <dgm:bulletEnabled val="1"/>
        </dgm:presLayoutVars>
      </dgm:prSet>
      <dgm:spPr/>
    </dgm:pt>
  </dgm:ptLst>
  <dgm:cxnLst>
    <dgm:cxn modelId="{AF10C021-4B7B-467B-AA38-AB67D267E322}" type="presOf" srcId="{900B4FD0-B84C-4D28-B9AE-192F8191AF0C}" destId="{38830FD7-60E2-4971-9ED7-04FB3A0BBAA4}" srcOrd="0" destOrd="0" presId="urn:microsoft.com/office/officeart/2005/8/layout/vList2"/>
    <dgm:cxn modelId="{988FA8BB-1E8E-4935-935A-71D6319C3AF2}" type="presOf" srcId="{0E7EBA7A-145D-40B0-B53C-F1E7574124AD}" destId="{1723F026-3134-4E07-9914-C3E9C1BAB1E3}" srcOrd="0" destOrd="0" presId="urn:microsoft.com/office/officeart/2005/8/layout/vList2"/>
    <dgm:cxn modelId="{4DA8DCF3-69B9-4B7F-9873-B5F864AA2F6B}" srcId="{0E7EBA7A-145D-40B0-B53C-F1E7574124AD}" destId="{900B4FD0-B84C-4D28-B9AE-192F8191AF0C}" srcOrd="0" destOrd="0" parTransId="{F3011171-5D64-436B-BABD-88752C2EADFB}" sibTransId="{510F9167-3817-4F61-9EC6-116034380CE1}"/>
    <dgm:cxn modelId="{22D3B696-88AC-4E64-8F6C-807D0DDEDEAE}" type="presParOf" srcId="{1723F026-3134-4E07-9914-C3E9C1BAB1E3}" destId="{38830FD7-60E2-4971-9ED7-04FB3A0BBAA4}"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497578A-1111-432E-84FC-1A92AC5C776F}"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9DD20B2C-E742-4D12-A7DF-91FB4F353FF7}">
      <dgm:prSet/>
      <dgm:spPr/>
      <dgm:t>
        <a:bodyPr/>
        <a:lstStyle/>
        <a:p>
          <a:r>
            <a:rPr lang="en-US" dirty="0"/>
            <a:t>Dependent students with married parents</a:t>
          </a:r>
        </a:p>
      </dgm:t>
    </dgm:pt>
    <dgm:pt modelId="{065DA1AF-5AED-4B76-BD43-48028086DDB0}" type="parTrans" cxnId="{C53FC89F-5FBF-44A2-9279-0B375516D4A4}">
      <dgm:prSet/>
      <dgm:spPr/>
      <dgm:t>
        <a:bodyPr/>
        <a:lstStyle/>
        <a:p>
          <a:endParaRPr lang="en-US"/>
        </a:p>
      </dgm:t>
    </dgm:pt>
    <dgm:pt modelId="{15BD2F75-BD86-47E7-B0E2-1A0CCE025D68}" type="sibTrans" cxnId="{C53FC89F-5FBF-44A2-9279-0B375516D4A4}">
      <dgm:prSet/>
      <dgm:spPr/>
      <dgm:t>
        <a:bodyPr/>
        <a:lstStyle/>
        <a:p>
          <a:endParaRPr lang="en-US"/>
        </a:p>
      </dgm:t>
    </dgm:pt>
    <dgm:pt modelId="{8A2D71DC-A58E-4D8C-81DA-FB60A02D1AAB}">
      <dgm:prSet custT="1"/>
      <dgm:spPr/>
      <dgm:t>
        <a:bodyPr/>
        <a:lstStyle/>
        <a:p>
          <a:r>
            <a:rPr lang="en-US" sz="1800" dirty="0"/>
            <a:t>Student will report information on the parent who provides the greater portion of the student’s financial support</a:t>
          </a:r>
        </a:p>
      </dgm:t>
    </dgm:pt>
    <dgm:pt modelId="{DEBCB9F5-02E4-465B-BD6B-88E7837D665B}" type="parTrans" cxnId="{69B4247B-11BC-40C0-B976-4E1312651045}">
      <dgm:prSet/>
      <dgm:spPr/>
      <dgm:t>
        <a:bodyPr/>
        <a:lstStyle/>
        <a:p>
          <a:endParaRPr lang="en-US"/>
        </a:p>
      </dgm:t>
    </dgm:pt>
    <dgm:pt modelId="{B35CA396-88BE-46D7-8F54-97707C6C07D8}" type="sibTrans" cxnId="{69B4247B-11BC-40C0-B976-4E1312651045}">
      <dgm:prSet/>
      <dgm:spPr/>
      <dgm:t>
        <a:bodyPr/>
        <a:lstStyle/>
        <a:p>
          <a:endParaRPr lang="en-US"/>
        </a:p>
      </dgm:t>
    </dgm:pt>
    <dgm:pt modelId="{FCC75911-2546-4824-95BD-19627F5DDCED}">
      <dgm:prSet/>
      <dgm:spPr/>
      <dgm:t>
        <a:bodyPr/>
        <a:lstStyle/>
        <a:p>
          <a:r>
            <a:rPr lang="en-US" dirty="0"/>
            <a:t>Dependent students with remarried parent</a:t>
          </a:r>
        </a:p>
      </dgm:t>
    </dgm:pt>
    <dgm:pt modelId="{AA52F79C-876E-4200-B8C7-44E3B491D54A}" type="parTrans" cxnId="{B7134728-B12A-4BD3-8346-906FBAE7E0F6}">
      <dgm:prSet/>
      <dgm:spPr/>
      <dgm:t>
        <a:bodyPr/>
        <a:lstStyle/>
        <a:p>
          <a:endParaRPr lang="en-US"/>
        </a:p>
      </dgm:t>
    </dgm:pt>
    <dgm:pt modelId="{B2C04572-E778-401D-BD8E-C805A87AF191}" type="sibTrans" cxnId="{B7134728-B12A-4BD3-8346-906FBAE7E0F6}">
      <dgm:prSet/>
      <dgm:spPr/>
      <dgm:t>
        <a:bodyPr/>
        <a:lstStyle/>
        <a:p>
          <a:endParaRPr lang="en-US"/>
        </a:p>
      </dgm:t>
    </dgm:pt>
    <dgm:pt modelId="{C2834557-E120-43AB-B3D1-3CD603E5F3D1}">
      <dgm:prSet custT="1"/>
      <dgm:spPr/>
      <dgm:t>
        <a:bodyPr/>
        <a:lstStyle/>
        <a:p>
          <a:r>
            <a:rPr lang="en-US" sz="1800" dirty="0"/>
            <a:t>Students will continue to provide information about parent and stepparent</a:t>
          </a:r>
        </a:p>
      </dgm:t>
    </dgm:pt>
    <dgm:pt modelId="{65A68157-BFB0-405D-96C8-88958F864A4A}" type="parTrans" cxnId="{E81203DD-4B5D-4618-96ED-CF288B1F814A}">
      <dgm:prSet/>
      <dgm:spPr/>
      <dgm:t>
        <a:bodyPr/>
        <a:lstStyle/>
        <a:p>
          <a:endParaRPr lang="en-US"/>
        </a:p>
      </dgm:t>
    </dgm:pt>
    <dgm:pt modelId="{125DCFF5-1D53-4FDA-B8A9-D5CE5D50A37A}" type="sibTrans" cxnId="{E81203DD-4B5D-4618-96ED-CF288B1F814A}">
      <dgm:prSet/>
      <dgm:spPr/>
      <dgm:t>
        <a:bodyPr/>
        <a:lstStyle/>
        <a:p>
          <a:endParaRPr lang="en-US"/>
        </a:p>
      </dgm:t>
    </dgm:pt>
    <dgm:pt modelId="{42E9C726-9BE2-414B-915A-62ED7CFCE708}">
      <dgm:prSet/>
      <dgm:spPr/>
      <dgm:t>
        <a:bodyPr/>
        <a:lstStyle/>
        <a:p>
          <a:r>
            <a:rPr lang="en-US" dirty="0"/>
            <a:t>Unable to provide parent information</a:t>
          </a:r>
        </a:p>
      </dgm:t>
    </dgm:pt>
    <dgm:pt modelId="{A13A3B43-3335-439A-8DF9-85A7FFD7A3AA}" type="parTrans" cxnId="{3987046D-EA6E-49C6-932C-DD822226F75A}">
      <dgm:prSet/>
      <dgm:spPr/>
      <dgm:t>
        <a:bodyPr/>
        <a:lstStyle/>
        <a:p>
          <a:endParaRPr lang="en-US"/>
        </a:p>
      </dgm:t>
    </dgm:pt>
    <dgm:pt modelId="{8E8FCC4C-0538-4A8A-9B5D-8042DAF4A135}" type="sibTrans" cxnId="{3987046D-EA6E-49C6-932C-DD822226F75A}">
      <dgm:prSet/>
      <dgm:spPr/>
      <dgm:t>
        <a:bodyPr/>
        <a:lstStyle/>
        <a:p>
          <a:endParaRPr lang="en-US"/>
        </a:p>
      </dgm:t>
    </dgm:pt>
    <dgm:pt modelId="{ED76B2B8-3386-497D-9177-CA34DF7C3555}">
      <dgm:prSet custT="1"/>
      <dgm:spPr/>
      <dgm:t>
        <a:bodyPr/>
        <a:lstStyle/>
        <a:p>
          <a:r>
            <a:rPr lang="en-US" sz="1800" dirty="0"/>
            <a:t>ED to establish procedures where household size not accurately reflected</a:t>
          </a:r>
        </a:p>
      </dgm:t>
    </dgm:pt>
    <dgm:pt modelId="{733EE58F-F52F-4157-A7C1-B4F0FD06199E}" type="parTrans" cxnId="{EBC7FEE5-882D-4005-AF3B-EBC873281970}">
      <dgm:prSet/>
      <dgm:spPr/>
      <dgm:t>
        <a:bodyPr/>
        <a:lstStyle/>
        <a:p>
          <a:endParaRPr lang="en-US"/>
        </a:p>
      </dgm:t>
    </dgm:pt>
    <dgm:pt modelId="{139EF8BE-18E7-4F3B-BD99-096CE4D35E58}" type="sibTrans" cxnId="{EBC7FEE5-882D-4005-AF3B-EBC873281970}">
      <dgm:prSet/>
      <dgm:spPr/>
      <dgm:t>
        <a:bodyPr/>
        <a:lstStyle/>
        <a:p>
          <a:endParaRPr lang="en-US"/>
        </a:p>
      </dgm:t>
    </dgm:pt>
    <dgm:pt modelId="{C50279FD-373C-4AA7-9378-2A3D65A99C91}">
      <dgm:prSet/>
      <dgm:spPr/>
      <dgm:t>
        <a:bodyPr/>
        <a:lstStyle/>
        <a:p>
          <a:r>
            <a:rPr lang="en-US" dirty="0"/>
            <a:t>Dependent students with divorced or separated parents</a:t>
          </a:r>
        </a:p>
      </dgm:t>
    </dgm:pt>
    <dgm:pt modelId="{2782D428-79E5-419C-BEC2-ADC0E9378146}" type="parTrans" cxnId="{E1D986F9-1C52-42C2-ABBF-998B8F30EFA4}">
      <dgm:prSet/>
      <dgm:spPr/>
      <dgm:t>
        <a:bodyPr/>
        <a:lstStyle/>
        <a:p>
          <a:endParaRPr lang="en-US"/>
        </a:p>
      </dgm:t>
    </dgm:pt>
    <dgm:pt modelId="{16E45D5F-F8F9-4621-8580-54B4044478BA}" type="sibTrans" cxnId="{E1D986F9-1C52-42C2-ABBF-998B8F30EFA4}">
      <dgm:prSet/>
      <dgm:spPr/>
      <dgm:t>
        <a:bodyPr/>
        <a:lstStyle/>
        <a:p>
          <a:endParaRPr lang="en-US"/>
        </a:p>
      </dgm:t>
    </dgm:pt>
    <dgm:pt modelId="{26852868-B54A-49AC-9AD9-CDB29F05E950}">
      <dgm:prSet custT="1"/>
      <dgm:spPr/>
      <dgm:t>
        <a:bodyPr/>
        <a:lstStyle/>
        <a:p>
          <a:r>
            <a:rPr lang="en-US" sz="1800" dirty="0"/>
            <a:t>Students will provide information about both parents</a:t>
          </a:r>
        </a:p>
      </dgm:t>
    </dgm:pt>
    <dgm:pt modelId="{A8031975-A0C3-4FBD-A543-50B5C16B5441}" type="parTrans" cxnId="{552E184E-1B79-40E7-B0D0-C282664CEB99}">
      <dgm:prSet/>
      <dgm:spPr/>
      <dgm:t>
        <a:bodyPr/>
        <a:lstStyle/>
        <a:p>
          <a:endParaRPr lang="en-US"/>
        </a:p>
      </dgm:t>
    </dgm:pt>
    <dgm:pt modelId="{4C7378F3-9FDB-434C-A84C-6D77BD1A1F05}" type="sibTrans" cxnId="{552E184E-1B79-40E7-B0D0-C282664CEB99}">
      <dgm:prSet/>
      <dgm:spPr/>
      <dgm:t>
        <a:bodyPr/>
        <a:lstStyle/>
        <a:p>
          <a:endParaRPr lang="en-US"/>
        </a:p>
      </dgm:t>
    </dgm:pt>
    <dgm:pt modelId="{106BF96D-8B64-419D-BBCC-B20DA62833F6}">
      <dgm:prSet custT="1"/>
      <dgm:spPr/>
      <dgm:t>
        <a:bodyPr/>
        <a:lstStyle/>
        <a:p>
          <a:r>
            <a:rPr lang="en-US" sz="1800" dirty="0"/>
            <a:t>Students will receive a provisional SAI</a:t>
          </a:r>
        </a:p>
      </dgm:t>
    </dgm:pt>
    <dgm:pt modelId="{7727736A-E2A9-4EC3-B0D9-A8F231779E55}" type="parTrans" cxnId="{796AC5B2-4B02-41F7-93C4-29847A14A23F}">
      <dgm:prSet/>
      <dgm:spPr/>
      <dgm:t>
        <a:bodyPr/>
        <a:lstStyle/>
        <a:p>
          <a:endParaRPr lang="en-US"/>
        </a:p>
      </dgm:t>
    </dgm:pt>
    <dgm:pt modelId="{728861E6-9EA2-471A-9ACC-16AFAD629D79}" type="sibTrans" cxnId="{796AC5B2-4B02-41F7-93C4-29847A14A23F}">
      <dgm:prSet/>
      <dgm:spPr/>
      <dgm:t>
        <a:bodyPr/>
        <a:lstStyle/>
        <a:p>
          <a:endParaRPr lang="en-US"/>
        </a:p>
      </dgm:t>
    </dgm:pt>
    <dgm:pt modelId="{0739A0AC-D5F8-4963-B351-7B3305E26906}">
      <dgm:prSet/>
      <dgm:spPr/>
      <dgm:t>
        <a:bodyPr/>
        <a:lstStyle/>
        <a:p>
          <a:r>
            <a:rPr lang="en-US"/>
            <a:t>Family </a:t>
          </a:r>
          <a:r>
            <a:rPr lang="en-US" dirty="0"/>
            <a:t>size will be determined by the tax return</a:t>
          </a:r>
        </a:p>
      </dgm:t>
    </dgm:pt>
    <dgm:pt modelId="{A2240EEE-CF8A-4B17-A39A-954CE8082E84}" type="parTrans" cxnId="{201404B2-588F-4B83-BFEE-4A19356061AC}">
      <dgm:prSet/>
      <dgm:spPr/>
      <dgm:t>
        <a:bodyPr/>
        <a:lstStyle/>
        <a:p>
          <a:endParaRPr lang="en-US"/>
        </a:p>
      </dgm:t>
    </dgm:pt>
    <dgm:pt modelId="{1E8D0313-781B-431E-A25C-30DFBEF694E8}" type="sibTrans" cxnId="{201404B2-588F-4B83-BFEE-4A19356061AC}">
      <dgm:prSet/>
      <dgm:spPr/>
      <dgm:t>
        <a:bodyPr/>
        <a:lstStyle/>
        <a:p>
          <a:endParaRPr lang="en-US"/>
        </a:p>
      </dgm:t>
    </dgm:pt>
    <dgm:pt modelId="{5570A96D-040C-43BF-9F80-E5B7484E21BF}" type="pres">
      <dgm:prSet presAssocID="{8497578A-1111-432E-84FC-1A92AC5C776F}" presName="linear" presStyleCnt="0">
        <dgm:presLayoutVars>
          <dgm:animLvl val="lvl"/>
          <dgm:resizeHandles val="exact"/>
        </dgm:presLayoutVars>
      </dgm:prSet>
      <dgm:spPr/>
    </dgm:pt>
    <dgm:pt modelId="{2D392A0A-82FC-4BD3-BA88-414478AD5EA9}" type="pres">
      <dgm:prSet presAssocID="{9DD20B2C-E742-4D12-A7DF-91FB4F353FF7}" presName="parentText" presStyleLbl="node1" presStyleIdx="0" presStyleCnt="5">
        <dgm:presLayoutVars>
          <dgm:chMax val="0"/>
          <dgm:bulletEnabled val="1"/>
        </dgm:presLayoutVars>
      </dgm:prSet>
      <dgm:spPr/>
    </dgm:pt>
    <dgm:pt modelId="{7D76E052-F5F2-43ED-B5DF-6652B2B63B48}" type="pres">
      <dgm:prSet presAssocID="{9DD20B2C-E742-4D12-A7DF-91FB4F353FF7}" presName="childText" presStyleLbl="revTx" presStyleIdx="0" presStyleCnt="5">
        <dgm:presLayoutVars>
          <dgm:bulletEnabled val="1"/>
        </dgm:presLayoutVars>
      </dgm:prSet>
      <dgm:spPr/>
    </dgm:pt>
    <dgm:pt modelId="{66383D12-589F-437F-8267-70544D1019FA}" type="pres">
      <dgm:prSet presAssocID="{C50279FD-373C-4AA7-9378-2A3D65A99C91}" presName="parentText" presStyleLbl="node1" presStyleIdx="1" presStyleCnt="5">
        <dgm:presLayoutVars>
          <dgm:chMax val="0"/>
          <dgm:bulletEnabled val="1"/>
        </dgm:presLayoutVars>
      </dgm:prSet>
      <dgm:spPr/>
    </dgm:pt>
    <dgm:pt modelId="{8E63F228-6D11-4048-85E6-C65E2A47CB46}" type="pres">
      <dgm:prSet presAssocID="{C50279FD-373C-4AA7-9378-2A3D65A99C91}" presName="childText" presStyleLbl="revTx" presStyleIdx="1" presStyleCnt="5">
        <dgm:presLayoutVars>
          <dgm:bulletEnabled val="1"/>
        </dgm:presLayoutVars>
      </dgm:prSet>
      <dgm:spPr/>
    </dgm:pt>
    <dgm:pt modelId="{F0C5C5E6-577A-43E1-AA99-5C33E00E2C01}" type="pres">
      <dgm:prSet presAssocID="{FCC75911-2546-4824-95BD-19627F5DDCED}" presName="parentText" presStyleLbl="node1" presStyleIdx="2" presStyleCnt="5">
        <dgm:presLayoutVars>
          <dgm:chMax val="0"/>
          <dgm:bulletEnabled val="1"/>
        </dgm:presLayoutVars>
      </dgm:prSet>
      <dgm:spPr/>
    </dgm:pt>
    <dgm:pt modelId="{2CEE43F4-D183-4B3A-97E9-47000759D364}" type="pres">
      <dgm:prSet presAssocID="{FCC75911-2546-4824-95BD-19627F5DDCED}" presName="childText" presStyleLbl="revTx" presStyleIdx="2" presStyleCnt="5">
        <dgm:presLayoutVars>
          <dgm:bulletEnabled val="1"/>
        </dgm:presLayoutVars>
      </dgm:prSet>
      <dgm:spPr/>
    </dgm:pt>
    <dgm:pt modelId="{CBB2715A-A520-4A6A-BDBB-5500CE0A51A1}" type="pres">
      <dgm:prSet presAssocID="{42E9C726-9BE2-414B-915A-62ED7CFCE708}" presName="parentText" presStyleLbl="node1" presStyleIdx="3" presStyleCnt="5">
        <dgm:presLayoutVars>
          <dgm:chMax val="0"/>
          <dgm:bulletEnabled val="1"/>
        </dgm:presLayoutVars>
      </dgm:prSet>
      <dgm:spPr/>
    </dgm:pt>
    <dgm:pt modelId="{E53AA878-96CE-4483-9678-097627B06283}" type="pres">
      <dgm:prSet presAssocID="{42E9C726-9BE2-414B-915A-62ED7CFCE708}" presName="childText" presStyleLbl="revTx" presStyleIdx="3" presStyleCnt="5">
        <dgm:presLayoutVars>
          <dgm:bulletEnabled val="1"/>
        </dgm:presLayoutVars>
      </dgm:prSet>
      <dgm:spPr/>
    </dgm:pt>
    <dgm:pt modelId="{FDE9FC3B-B5A1-47DC-9DA0-E93536F47152}" type="pres">
      <dgm:prSet presAssocID="{0739A0AC-D5F8-4963-B351-7B3305E26906}" presName="parentText" presStyleLbl="node1" presStyleIdx="4" presStyleCnt="5">
        <dgm:presLayoutVars>
          <dgm:chMax val="0"/>
          <dgm:bulletEnabled val="1"/>
        </dgm:presLayoutVars>
      </dgm:prSet>
      <dgm:spPr/>
    </dgm:pt>
    <dgm:pt modelId="{CE625ABC-A958-4F03-9A33-AB90C680C79A}" type="pres">
      <dgm:prSet presAssocID="{0739A0AC-D5F8-4963-B351-7B3305E26906}" presName="childText" presStyleLbl="revTx" presStyleIdx="4" presStyleCnt="5">
        <dgm:presLayoutVars>
          <dgm:bulletEnabled val="1"/>
        </dgm:presLayoutVars>
      </dgm:prSet>
      <dgm:spPr/>
    </dgm:pt>
  </dgm:ptLst>
  <dgm:cxnLst>
    <dgm:cxn modelId="{FC281C03-D633-4035-BC30-F9EE992A31CD}" type="presOf" srcId="{C2834557-E120-43AB-B3D1-3CD603E5F3D1}" destId="{2CEE43F4-D183-4B3A-97E9-47000759D364}" srcOrd="0" destOrd="0" presId="urn:microsoft.com/office/officeart/2005/8/layout/vList2"/>
    <dgm:cxn modelId="{EAA81113-EDB5-4C50-8A19-51A65ACE9286}" type="presOf" srcId="{C50279FD-373C-4AA7-9378-2A3D65A99C91}" destId="{66383D12-589F-437F-8267-70544D1019FA}" srcOrd="0" destOrd="0" presId="urn:microsoft.com/office/officeart/2005/8/layout/vList2"/>
    <dgm:cxn modelId="{D5AC151B-5104-4665-B021-3CA8B5882A9B}" type="presOf" srcId="{106BF96D-8B64-419D-BBCC-B20DA62833F6}" destId="{E53AA878-96CE-4483-9678-097627B06283}" srcOrd="0" destOrd="0" presId="urn:microsoft.com/office/officeart/2005/8/layout/vList2"/>
    <dgm:cxn modelId="{B7134728-B12A-4BD3-8346-906FBAE7E0F6}" srcId="{8497578A-1111-432E-84FC-1A92AC5C776F}" destId="{FCC75911-2546-4824-95BD-19627F5DDCED}" srcOrd="2" destOrd="0" parTransId="{AA52F79C-876E-4200-B8C7-44E3B491D54A}" sibTransId="{B2C04572-E778-401D-BD8E-C805A87AF191}"/>
    <dgm:cxn modelId="{344F932F-1C01-4CD7-9FA0-5693D9EC7E96}" type="presOf" srcId="{9DD20B2C-E742-4D12-A7DF-91FB4F353FF7}" destId="{2D392A0A-82FC-4BD3-BA88-414478AD5EA9}" srcOrd="0" destOrd="0" presId="urn:microsoft.com/office/officeart/2005/8/layout/vList2"/>
    <dgm:cxn modelId="{268BE441-84BD-4F9B-B38F-6A2495658A04}" type="presOf" srcId="{0739A0AC-D5F8-4963-B351-7B3305E26906}" destId="{FDE9FC3B-B5A1-47DC-9DA0-E93536F47152}" srcOrd="0" destOrd="0" presId="urn:microsoft.com/office/officeart/2005/8/layout/vList2"/>
    <dgm:cxn modelId="{8778CE64-9B52-49D5-9FCF-0D8BB742D837}" type="presOf" srcId="{ED76B2B8-3386-497D-9177-CA34DF7C3555}" destId="{CE625ABC-A958-4F03-9A33-AB90C680C79A}" srcOrd="0" destOrd="0" presId="urn:microsoft.com/office/officeart/2005/8/layout/vList2"/>
    <dgm:cxn modelId="{3987046D-EA6E-49C6-932C-DD822226F75A}" srcId="{8497578A-1111-432E-84FC-1A92AC5C776F}" destId="{42E9C726-9BE2-414B-915A-62ED7CFCE708}" srcOrd="3" destOrd="0" parTransId="{A13A3B43-3335-439A-8DF9-85A7FFD7A3AA}" sibTransId="{8E8FCC4C-0538-4A8A-9B5D-8042DAF4A135}"/>
    <dgm:cxn modelId="{552E184E-1B79-40E7-B0D0-C282664CEB99}" srcId="{9DD20B2C-E742-4D12-A7DF-91FB4F353FF7}" destId="{26852868-B54A-49AC-9AD9-CDB29F05E950}" srcOrd="0" destOrd="0" parTransId="{A8031975-A0C3-4FBD-A543-50B5C16B5441}" sibTransId="{4C7378F3-9FDB-434C-A84C-6D77BD1A1F05}"/>
    <dgm:cxn modelId="{98E2B56E-92FA-4C01-8D15-7EA48BFE40C6}" type="presOf" srcId="{42E9C726-9BE2-414B-915A-62ED7CFCE708}" destId="{CBB2715A-A520-4A6A-BDBB-5500CE0A51A1}" srcOrd="0" destOrd="0" presId="urn:microsoft.com/office/officeart/2005/8/layout/vList2"/>
    <dgm:cxn modelId="{6DB07052-3B01-4526-911D-260C74493FE6}" type="presOf" srcId="{26852868-B54A-49AC-9AD9-CDB29F05E950}" destId="{7D76E052-F5F2-43ED-B5DF-6652B2B63B48}" srcOrd="0" destOrd="0" presId="urn:microsoft.com/office/officeart/2005/8/layout/vList2"/>
    <dgm:cxn modelId="{69B4247B-11BC-40C0-B976-4E1312651045}" srcId="{C50279FD-373C-4AA7-9378-2A3D65A99C91}" destId="{8A2D71DC-A58E-4D8C-81DA-FB60A02D1AAB}" srcOrd="0" destOrd="0" parTransId="{DEBCB9F5-02E4-465B-BD6B-88E7837D665B}" sibTransId="{B35CA396-88BE-46D7-8F54-97707C6C07D8}"/>
    <dgm:cxn modelId="{EBFF5A82-0792-4FA1-8A7E-A509776111FB}" type="presOf" srcId="{8A2D71DC-A58E-4D8C-81DA-FB60A02D1AAB}" destId="{8E63F228-6D11-4048-85E6-C65E2A47CB46}" srcOrd="0" destOrd="0" presId="urn:microsoft.com/office/officeart/2005/8/layout/vList2"/>
    <dgm:cxn modelId="{C53FC89F-5FBF-44A2-9279-0B375516D4A4}" srcId="{8497578A-1111-432E-84FC-1A92AC5C776F}" destId="{9DD20B2C-E742-4D12-A7DF-91FB4F353FF7}" srcOrd="0" destOrd="0" parTransId="{065DA1AF-5AED-4B76-BD43-48028086DDB0}" sibTransId="{15BD2F75-BD86-47E7-B0E2-1A0CCE025D68}"/>
    <dgm:cxn modelId="{800163AC-16A1-4EE8-9443-BFA19732ABB1}" type="presOf" srcId="{FCC75911-2546-4824-95BD-19627F5DDCED}" destId="{F0C5C5E6-577A-43E1-AA99-5C33E00E2C01}" srcOrd="0" destOrd="0" presId="urn:microsoft.com/office/officeart/2005/8/layout/vList2"/>
    <dgm:cxn modelId="{201404B2-588F-4B83-BFEE-4A19356061AC}" srcId="{8497578A-1111-432E-84FC-1A92AC5C776F}" destId="{0739A0AC-D5F8-4963-B351-7B3305E26906}" srcOrd="4" destOrd="0" parTransId="{A2240EEE-CF8A-4B17-A39A-954CE8082E84}" sibTransId="{1E8D0313-781B-431E-A25C-30DFBEF694E8}"/>
    <dgm:cxn modelId="{796AC5B2-4B02-41F7-93C4-29847A14A23F}" srcId="{42E9C726-9BE2-414B-915A-62ED7CFCE708}" destId="{106BF96D-8B64-419D-BBCC-B20DA62833F6}" srcOrd="0" destOrd="0" parTransId="{7727736A-E2A9-4EC3-B0D9-A8F231779E55}" sibTransId="{728861E6-9EA2-471A-9ACC-16AFAD629D79}"/>
    <dgm:cxn modelId="{E81203DD-4B5D-4618-96ED-CF288B1F814A}" srcId="{FCC75911-2546-4824-95BD-19627F5DDCED}" destId="{C2834557-E120-43AB-B3D1-3CD603E5F3D1}" srcOrd="0" destOrd="0" parTransId="{65A68157-BFB0-405D-96C8-88958F864A4A}" sibTransId="{125DCFF5-1D53-4FDA-B8A9-D5CE5D50A37A}"/>
    <dgm:cxn modelId="{EBC7FEE5-882D-4005-AF3B-EBC873281970}" srcId="{0739A0AC-D5F8-4963-B351-7B3305E26906}" destId="{ED76B2B8-3386-497D-9177-CA34DF7C3555}" srcOrd="0" destOrd="0" parTransId="{733EE58F-F52F-4157-A7C1-B4F0FD06199E}" sibTransId="{139EF8BE-18E7-4F3B-BD99-096CE4D35E58}"/>
    <dgm:cxn modelId="{E1D986F9-1C52-42C2-ABBF-998B8F30EFA4}" srcId="{8497578A-1111-432E-84FC-1A92AC5C776F}" destId="{C50279FD-373C-4AA7-9378-2A3D65A99C91}" srcOrd="1" destOrd="0" parTransId="{2782D428-79E5-419C-BEC2-ADC0E9378146}" sibTransId="{16E45D5F-F8F9-4621-8580-54B4044478BA}"/>
    <dgm:cxn modelId="{D0B63DFC-D308-48A4-AF32-2022090BC9B6}" type="presOf" srcId="{8497578A-1111-432E-84FC-1A92AC5C776F}" destId="{5570A96D-040C-43BF-9F80-E5B7484E21BF}" srcOrd="0" destOrd="0" presId="urn:microsoft.com/office/officeart/2005/8/layout/vList2"/>
    <dgm:cxn modelId="{96EFAF5C-C283-4DEA-8975-7D2E0F7D2D5C}" type="presParOf" srcId="{5570A96D-040C-43BF-9F80-E5B7484E21BF}" destId="{2D392A0A-82FC-4BD3-BA88-414478AD5EA9}" srcOrd="0" destOrd="0" presId="urn:microsoft.com/office/officeart/2005/8/layout/vList2"/>
    <dgm:cxn modelId="{8FC3DE51-11A9-433B-9043-F2F2E0EA0A84}" type="presParOf" srcId="{5570A96D-040C-43BF-9F80-E5B7484E21BF}" destId="{7D76E052-F5F2-43ED-B5DF-6652B2B63B48}" srcOrd="1" destOrd="0" presId="urn:microsoft.com/office/officeart/2005/8/layout/vList2"/>
    <dgm:cxn modelId="{1FF906D9-D51F-46A5-BD37-EE8C007B73B6}" type="presParOf" srcId="{5570A96D-040C-43BF-9F80-E5B7484E21BF}" destId="{66383D12-589F-437F-8267-70544D1019FA}" srcOrd="2" destOrd="0" presId="urn:microsoft.com/office/officeart/2005/8/layout/vList2"/>
    <dgm:cxn modelId="{25264153-16AA-4DA5-8400-4CFBACF4A946}" type="presParOf" srcId="{5570A96D-040C-43BF-9F80-E5B7484E21BF}" destId="{8E63F228-6D11-4048-85E6-C65E2A47CB46}" srcOrd="3" destOrd="0" presId="urn:microsoft.com/office/officeart/2005/8/layout/vList2"/>
    <dgm:cxn modelId="{A66E5E52-7392-4854-BD55-FF3EA2CB6710}" type="presParOf" srcId="{5570A96D-040C-43BF-9F80-E5B7484E21BF}" destId="{F0C5C5E6-577A-43E1-AA99-5C33E00E2C01}" srcOrd="4" destOrd="0" presId="urn:microsoft.com/office/officeart/2005/8/layout/vList2"/>
    <dgm:cxn modelId="{F327E219-9F7E-450A-8D07-79E41873B123}" type="presParOf" srcId="{5570A96D-040C-43BF-9F80-E5B7484E21BF}" destId="{2CEE43F4-D183-4B3A-97E9-47000759D364}" srcOrd="5" destOrd="0" presId="urn:microsoft.com/office/officeart/2005/8/layout/vList2"/>
    <dgm:cxn modelId="{FA6BC72A-81E3-4FFC-BE3A-625880D27989}" type="presParOf" srcId="{5570A96D-040C-43BF-9F80-E5B7484E21BF}" destId="{CBB2715A-A520-4A6A-BDBB-5500CE0A51A1}" srcOrd="6" destOrd="0" presId="urn:microsoft.com/office/officeart/2005/8/layout/vList2"/>
    <dgm:cxn modelId="{945F73D3-A338-4981-A3BE-2FF144BFAE1E}" type="presParOf" srcId="{5570A96D-040C-43BF-9F80-E5B7484E21BF}" destId="{E53AA878-96CE-4483-9678-097627B06283}" srcOrd="7" destOrd="0" presId="urn:microsoft.com/office/officeart/2005/8/layout/vList2"/>
    <dgm:cxn modelId="{EACD2E4A-319E-44C1-A75E-061665A32060}" type="presParOf" srcId="{5570A96D-040C-43BF-9F80-E5B7484E21BF}" destId="{FDE9FC3B-B5A1-47DC-9DA0-E93536F47152}" srcOrd="8" destOrd="0" presId="urn:microsoft.com/office/officeart/2005/8/layout/vList2"/>
    <dgm:cxn modelId="{0788D4B1-50D9-4993-9BB9-70A0ECA69AD9}" type="presParOf" srcId="{5570A96D-040C-43BF-9F80-E5B7484E21BF}" destId="{CE625ABC-A958-4F03-9A33-AB90C680C79A}" srcOrd="9"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44C0534-2032-49F5-845F-760E07A36E42}"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en-US"/>
        </a:p>
      </dgm:t>
    </dgm:pt>
    <dgm:pt modelId="{726E801C-E5A0-4966-B7F9-09F1E0896554}">
      <dgm:prSet custT="1"/>
      <dgm:spPr/>
      <dgm:t>
        <a:bodyPr/>
        <a:lstStyle/>
        <a:p>
          <a:r>
            <a:rPr lang="en-US" sz="1600" dirty="0"/>
            <a:t>Increased with FAFSA Simplification</a:t>
          </a:r>
        </a:p>
      </dgm:t>
    </dgm:pt>
    <dgm:pt modelId="{13647286-829F-4653-B7A9-29C7BFDE483D}" type="parTrans" cxnId="{511656AF-7E26-405B-9644-184351E289BB}">
      <dgm:prSet/>
      <dgm:spPr/>
      <dgm:t>
        <a:bodyPr/>
        <a:lstStyle/>
        <a:p>
          <a:endParaRPr lang="en-US"/>
        </a:p>
      </dgm:t>
    </dgm:pt>
    <dgm:pt modelId="{BBCC06BD-6B0D-43CE-A059-F66638D9EF60}" type="sibTrans" cxnId="{511656AF-7E26-405B-9644-184351E289BB}">
      <dgm:prSet/>
      <dgm:spPr/>
      <dgm:t>
        <a:bodyPr/>
        <a:lstStyle/>
        <a:p>
          <a:endParaRPr lang="en-US"/>
        </a:p>
      </dgm:t>
    </dgm:pt>
    <dgm:pt modelId="{1C0A00BC-E579-4CF6-8D8F-94E6E04DBEEB}">
      <dgm:prSet/>
      <dgm:spPr/>
      <dgm:t>
        <a:bodyPr/>
        <a:lstStyle/>
        <a:p>
          <a:r>
            <a:rPr lang="en-US" dirty="0"/>
            <a:t>Reduces the amount of income considered in calculating SAI</a:t>
          </a:r>
        </a:p>
      </dgm:t>
    </dgm:pt>
    <dgm:pt modelId="{FC5292DC-7420-40DB-AD41-7D2C3C57837B}" type="parTrans" cxnId="{22FE4044-1456-4B45-9F05-085F5BE6BDD5}">
      <dgm:prSet/>
      <dgm:spPr/>
      <dgm:t>
        <a:bodyPr/>
        <a:lstStyle/>
        <a:p>
          <a:endParaRPr lang="en-US"/>
        </a:p>
      </dgm:t>
    </dgm:pt>
    <dgm:pt modelId="{81428F9D-5C33-4E6E-BA95-EDDDD9899C20}" type="sibTrans" cxnId="{22FE4044-1456-4B45-9F05-085F5BE6BDD5}">
      <dgm:prSet/>
      <dgm:spPr/>
      <dgm:t>
        <a:bodyPr/>
        <a:lstStyle/>
        <a:p>
          <a:endParaRPr lang="en-US"/>
        </a:p>
      </dgm:t>
    </dgm:pt>
    <dgm:pt modelId="{D0F841B1-F75F-4663-8B84-3FC0E20A3DCD}">
      <dgm:prSet custT="1"/>
      <dgm:spPr/>
      <dgm:t>
        <a:bodyPr/>
        <a:lstStyle/>
        <a:p>
          <a:r>
            <a:rPr lang="en-US" sz="1600" dirty="0"/>
            <a:t>Streamlined across number of dependents</a:t>
          </a:r>
        </a:p>
      </dgm:t>
    </dgm:pt>
    <dgm:pt modelId="{0126AC23-E837-4D10-B00A-EE5D4DFBFC1E}" type="parTrans" cxnId="{C7800E36-35A3-46E8-8F8E-07AEE3554799}">
      <dgm:prSet/>
      <dgm:spPr/>
      <dgm:t>
        <a:bodyPr/>
        <a:lstStyle/>
        <a:p>
          <a:endParaRPr lang="en-US"/>
        </a:p>
      </dgm:t>
    </dgm:pt>
    <dgm:pt modelId="{B79645B6-C538-4D5F-965B-91034C529A1F}" type="sibTrans" cxnId="{C7800E36-35A3-46E8-8F8E-07AEE3554799}">
      <dgm:prSet/>
      <dgm:spPr/>
      <dgm:t>
        <a:bodyPr/>
        <a:lstStyle/>
        <a:p>
          <a:endParaRPr lang="en-US"/>
        </a:p>
      </dgm:t>
    </dgm:pt>
    <dgm:pt modelId="{8C5C658D-3F6B-472A-A9B1-371C081C1B05}">
      <dgm:prSet/>
      <dgm:spPr/>
      <dgm:t>
        <a:bodyPr/>
        <a:lstStyle/>
        <a:p>
          <a:r>
            <a:rPr lang="en-US" dirty="0"/>
            <a:t>For parents of dependent students – IPA levels increased about 20% above current levels </a:t>
          </a:r>
        </a:p>
      </dgm:t>
    </dgm:pt>
    <dgm:pt modelId="{9C58A407-8EA3-4F9C-A591-041939CF3379}" type="parTrans" cxnId="{6CE6D92E-B1BE-46F5-9B68-6FB63423CD10}">
      <dgm:prSet/>
      <dgm:spPr/>
      <dgm:t>
        <a:bodyPr/>
        <a:lstStyle/>
        <a:p>
          <a:endParaRPr lang="en-US"/>
        </a:p>
      </dgm:t>
    </dgm:pt>
    <dgm:pt modelId="{A85455E2-97AE-4F5E-A8D6-C9770695FE0C}" type="sibTrans" cxnId="{6CE6D92E-B1BE-46F5-9B68-6FB63423CD10}">
      <dgm:prSet/>
      <dgm:spPr/>
      <dgm:t>
        <a:bodyPr/>
        <a:lstStyle/>
        <a:p>
          <a:endParaRPr lang="en-US"/>
        </a:p>
      </dgm:t>
    </dgm:pt>
    <dgm:pt modelId="{B3FD0528-A978-4675-82D3-CEFBF3B899D3}">
      <dgm:prSet/>
      <dgm:spPr/>
      <dgm:t>
        <a:bodyPr/>
        <a:lstStyle/>
        <a:p>
          <a:r>
            <a:rPr lang="en-US" dirty="0"/>
            <a:t>For students – IPA levels increased about 35% above current levels</a:t>
          </a:r>
        </a:p>
      </dgm:t>
    </dgm:pt>
    <dgm:pt modelId="{3A3AC736-C407-466D-B1BB-8D68EE9DD2CE}" type="parTrans" cxnId="{4A5917B0-2632-4728-9FBF-C0004E852EDA}">
      <dgm:prSet/>
      <dgm:spPr/>
      <dgm:t>
        <a:bodyPr/>
        <a:lstStyle/>
        <a:p>
          <a:endParaRPr lang="en-US"/>
        </a:p>
      </dgm:t>
    </dgm:pt>
    <dgm:pt modelId="{D2532F97-9D16-4590-93A6-EC20F4B8F929}" type="sibTrans" cxnId="{4A5917B0-2632-4728-9FBF-C0004E852EDA}">
      <dgm:prSet/>
      <dgm:spPr/>
      <dgm:t>
        <a:bodyPr/>
        <a:lstStyle/>
        <a:p>
          <a:endParaRPr lang="en-US"/>
        </a:p>
      </dgm:t>
    </dgm:pt>
    <dgm:pt modelId="{88B12C2C-16EA-4480-96A0-FC09EE702373}">
      <dgm:prSet/>
      <dgm:spPr/>
      <dgm:t>
        <a:bodyPr/>
        <a:lstStyle/>
        <a:p>
          <a:r>
            <a:rPr lang="en-US" dirty="0"/>
            <a:t>Independent students</a:t>
          </a:r>
        </a:p>
      </dgm:t>
    </dgm:pt>
    <dgm:pt modelId="{6B4CF7C9-41EA-47A4-BC2F-8ABB51082AAC}" type="parTrans" cxnId="{FA5FAE07-21E2-4F8C-8078-3D7EDB25A1C2}">
      <dgm:prSet/>
      <dgm:spPr/>
      <dgm:t>
        <a:bodyPr/>
        <a:lstStyle/>
        <a:p>
          <a:endParaRPr lang="en-US"/>
        </a:p>
      </dgm:t>
    </dgm:pt>
    <dgm:pt modelId="{75494007-9FAB-4595-B6A0-9C58D1CC7B93}" type="sibTrans" cxnId="{FA5FAE07-21E2-4F8C-8078-3D7EDB25A1C2}">
      <dgm:prSet/>
      <dgm:spPr/>
      <dgm:t>
        <a:bodyPr/>
        <a:lstStyle/>
        <a:p>
          <a:endParaRPr lang="en-US"/>
        </a:p>
      </dgm:t>
    </dgm:pt>
    <dgm:pt modelId="{29A041D8-42E3-4F3C-B094-E254B59A4001}">
      <dgm:prSet/>
      <dgm:spPr/>
      <dgm:t>
        <a:bodyPr/>
        <a:lstStyle/>
        <a:p>
          <a:r>
            <a:rPr lang="en-US" dirty="0"/>
            <a:t>Without dependents – IPA levels increased about 35% above current levels</a:t>
          </a:r>
        </a:p>
      </dgm:t>
    </dgm:pt>
    <dgm:pt modelId="{303220B1-A855-4B09-A8AF-965D41584783}" type="parTrans" cxnId="{B8F78C68-8F02-4826-802B-7E0E33365A06}">
      <dgm:prSet/>
      <dgm:spPr/>
      <dgm:t>
        <a:bodyPr/>
        <a:lstStyle/>
        <a:p>
          <a:endParaRPr lang="en-US"/>
        </a:p>
      </dgm:t>
    </dgm:pt>
    <dgm:pt modelId="{476CF5B1-5BBA-4CDD-B895-179D07E24E5E}" type="sibTrans" cxnId="{B8F78C68-8F02-4826-802B-7E0E33365A06}">
      <dgm:prSet/>
      <dgm:spPr/>
      <dgm:t>
        <a:bodyPr/>
        <a:lstStyle/>
        <a:p>
          <a:endParaRPr lang="en-US"/>
        </a:p>
      </dgm:t>
    </dgm:pt>
    <dgm:pt modelId="{9E274AD7-390C-435A-9147-F72F6DE7D4D9}">
      <dgm:prSet/>
      <dgm:spPr/>
      <dgm:t>
        <a:bodyPr/>
        <a:lstStyle/>
        <a:p>
          <a:r>
            <a:rPr lang="en-US" dirty="0"/>
            <a:t>With dependents:</a:t>
          </a:r>
        </a:p>
      </dgm:t>
    </dgm:pt>
    <dgm:pt modelId="{392F839C-8E6E-4505-94CF-A5D712A92749}" type="parTrans" cxnId="{762D2249-59CC-478B-BA54-FB550DC354F0}">
      <dgm:prSet/>
      <dgm:spPr/>
      <dgm:t>
        <a:bodyPr/>
        <a:lstStyle/>
        <a:p>
          <a:endParaRPr lang="en-US"/>
        </a:p>
      </dgm:t>
    </dgm:pt>
    <dgm:pt modelId="{0E3EDE12-709D-48BC-9D12-A2F00147F3D2}" type="sibTrans" cxnId="{762D2249-59CC-478B-BA54-FB550DC354F0}">
      <dgm:prSet/>
      <dgm:spPr/>
      <dgm:t>
        <a:bodyPr/>
        <a:lstStyle/>
        <a:p>
          <a:endParaRPr lang="en-US"/>
        </a:p>
      </dgm:t>
    </dgm:pt>
    <dgm:pt modelId="{79A97E19-CB02-40D0-84F7-0821544A0E00}">
      <dgm:prSet/>
      <dgm:spPr/>
      <dgm:t>
        <a:bodyPr/>
        <a:lstStyle/>
        <a:p>
          <a:r>
            <a:rPr lang="en-US" dirty="0"/>
            <a:t>Married – IPA levels increased about 35% above current levels</a:t>
          </a:r>
        </a:p>
      </dgm:t>
    </dgm:pt>
    <dgm:pt modelId="{11DE93E7-AEF4-440F-A9D2-FF7F83A5AA19}" type="parTrans" cxnId="{7C2744AE-8BBD-4322-BB0A-BEF3D1E0A5B9}">
      <dgm:prSet/>
      <dgm:spPr/>
      <dgm:t>
        <a:bodyPr/>
        <a:lstStyle/>
        <a:p>
          <a:endParaRPr lang="en-US"/>
        </a:p>
      </dgm:t>
    </dgm:pt>
    <dgm:pt modelId="{797BF35B-0340-4CF8-B9DA-09617DD3B64F}" type="sibTrans" cxnId="{7C2744AE-8BBD-4322-BB0A-BEF3D1E0A5B9}">
      <dgm:prSet/>
      <dgm:spPr/>
      <dgm:t>
        <a:bodyPr/>
        <a:lstStyle/>
        <a:p>
          <a:endParaRPr lang="en-US"/>
        </a:p>
      </dgm:t>
    </dgm:pt>
    <dgm:pt modelId="{7DDBD0D7-0703-424C-8F53-0FE87C0A583B}">
      <dgm:prSet/>
      <dgm:spPr/>
      <dgm:t>
        <a:bodyPr/>
        <a:lstStyle/>
        <a:p>
          <a:r>
            <a:rPr lang="en-US" dirty="0"/>
            <a:t>Single – IPA levels increased about 60% above current levels</a:t>
          </a:r>
        </a:p>
      </dgm:t>
    </dgm:pt>
    <dgm:pt modelId="{93D2867B-31BA-495C-92D5-8399E1C0E6D4}" type="parTrans" cxnId="{DF5B7BDD-199A-4AEE-84C7-32B8D5FBADCB}">
      <dgm:prSet/>
      <dgm:spPr/>
      <dgm:t>
        <a:bodyPr/>
        <a:lstStyle/>
        <a:p>
          <a:endParaRPr lang="en-US"/>
        </a:p>
      </dgm:t>
    </dgm:pt>
    <dgm:pt modelId="{2236B748-F56E-40A5-B5CD-FD2684DB4F2B}" type="sibTrans" cxnId="{DF5B7BDD-199A-4AEE-84C7-32B8D5FBADCB}">
      <dgm:prSet/>
      <dgm:spPr/>
      <dgm:t>
        <a:bodyPr/>
        <a:lstStyle/>
        <a:p>
          <a:endParaRPr lang="en-US"/>
        </a:p>
      </dgm:t>
    </dgm:pt>
    <dgm:pt modelId="{2C7948AB-8DD9-4729-8714-72E030DE0904}">
      <dgm:prSet/>
      <dgm:spPr/>
      <dgm:t>
        <a:bodyPr/>
        <a:lstStyle/>
        <a:p>
          <a:endParaRPr lang="en-US" dirty="0"/>
        </a:p>
      </dgm:t>
    </dgm:pt>
    <dgm:pt modelId="{3EB4A231-82E0-4CEF-85CC-738C462DEEDC}" type="parTrans" cxnId="{14260C84-0DF4-4C3E-A907-885043465109}">
      <dgm:prSet/>
      <dgm:spPr/>
      <dgm:t>
        <a:bodyPr/>
        <a:lstStyle/>
        <a:p>
          <a:endParaRPr lang="en-US"/>
        </a:p>
      </dgm:t>
    </dgm:pt>
    <dgm:pt modelId="{4232922E-C269-4AAA-AEA7-713FEF06F3BA}" type="sibTrans" cxnId="{14260C84-0DF4-4C3E-A907-885043465109}">
      <dgm:prSet/>
      <dgm:spPr/>
      <dgm:t>
        <a:bodyPr/>
        <a:lstStyle/>
        <a:p>
          <a:endParaRPr lang="en-US"/>
        </a:p>
      </dgm:t>
    </dgm:pt>
    <dgm:pt modelId="{84CE86AC-6F76-437B-A569-C24922DFD10C}" type="pres">
      <dgm:prSet presAssocID="{B44C0534-2032-49F5-845F-760E07A36E42}" presName="linear" presStyleCnt="0">
        <dgm:presLayoutVars>
          <dgm:dir/>
          <dgm:animLvl val="lvl"/>
          <dgm:resizeHandles val="exact"/>
        </dgm:presLayoutVars>
      </dgm:prSet>
      <dgm:spPr/>
    </dgm:pt>
    <dgm:pt modelId="{2B484E35-7BBD-4550-BCEC-A0895682C469}" type="pres">
      <dgm:prSet presAssocID="{726E801C-E5A0-4966-B7F9-09F1E0896554}" presName="parentLin" presStyleCnt="0"/>
      <dgm:spPr/>
    </dgm:pt>
    <dgm:pt modelId="{32B3DB2D-0978-4138-A06A-FF5E147C3322}" type="pres">
      <dgm:prSet presAssocID="{726E801C-E5A0-4966-B7F9-09F1E0896554}" presName="parentLeftMargin" presStyleLbl="node1" presStyleIdx="0" presStyleCnt="5"/>
      <dgm:spPr/>
    </dgm:pt>
    <dgm:pt modelId="{37A5F85A-DEDF-4219-B48D-387A985D2806}" type="pres">
      <dgm:prSet presAssocID="{726E801C-E5A0-4966-B7F9-09F1E0896554}" presName="parentText" presStyleLbl="node1" presStyleIdx="0" presStyleCnt="5" custScaleX="142857">
        <dgm:presLayoutVars>
          <dgm:chMax val="0"/>
          <dgm:bulletEnabled val="1"/>
        </dgm:presLayoutVars>
      </dgm:prSet>
      <dgm:spPr/>
    </dgm:pt>
    <dgm:pt modelId="{8184C5A9-2F05-4228-9342-BFDB91EBDF47}" type="pres">
      <dgm:prSet presAssocID="{726E801C-E5A0-4966-B7F9-09F1E0896554}" presName="negativeSpace" presStyleCnt="0"/>
      <dgm:spPr/>
    </dgm:pt>
    <dgm:pt modelId="{EE772359-304E-4F02-8C24-A524849A43AD}" type="pres">
      <dgm:prSet presAssocID="{726E801C-E5A0-4966-B7F9-09F1E0896554}" presName="childText" presStyleLbl="conFgAcc1" presStyleIdx="0" presStyleCnt="5">
        <dgm:presLayoutVars>
          <dgm:bulletEnabled val="1"/>
        </dgm:presLayoutVars>
      </dgm:prSet>
      <dgm:spPr/>
    </dgm:pt>
    <dgm:pt modelId="{9A1EF92F-492E-4CCD-947C-EC0B7F3495C1}" type="pres">
      <dgm:prSet presAssocID="{BBCC06BD-6B0D-43CE-A059-F66638D9EF60}" presName="spaceBetweenRectangles" presStyleCnt="0"/>
      <dgm:spPr/>
    </dgm:pt>
    <dgm:pt modelId="{B866B237-3A0E-40C9-AE9A-6A584A0277DB}" type="pres">
      <dgm:prSet presAssocID="{D0F841B1-F75F-4663-8B84-3FC0E20A3DCD}" presName="parentLin" presStyleCnt="0"/>
      <dgm:spPr/>
    </dgm:pt>
    <dgm:pt modelId="{50B89938-3B22-4F14-9BCB-B3D5B05C212D}" type="pres">
      <dgm:prSet presAssocID="{D0F841B1-F75F-4663-8B84-3FC0E20A3DCD}" presName="parentLeftMargin" presStyleLbl="node1" presStyleIdx="0" presStyleCnt="5"/>
      <dgm:spPr/>
    </dgm:pt>
    <dgm:pt modelId="{E1BAAEE5-45F5-4AF2-823E-CF6F0DE4CE8D}" type="pres">
      <dgm:prSet presAssocID="{D0F841B1-F75F-4663-8B84-3FC0E20A3DCD}" presName="parentText" presStyleLbl="node1" presStyleIdx="1" presStyleCnt="5" custScaleX="142857">
        <dgm:presLayoutVars>
          <dgm:chMax val="0"/>
          <dgm:bulletEnabled val="1"/>
        </dgm:presLayoutVars>
      </dgm:prSet>
      <dgm:spPr/>
    </dgm:pt>
    <dgm:pt modelId="{AF0DCAD9-277C-41B3-A55F-E26A9C19110C}" type="pres">
      <dgm:prSet presAssocID="{D0F841B1-F75F-4663-8B84-3FC0E20A3DCD}" presName="negativeSpace" presStyleCnt="0"/>
      <dgm:spPr/>
    </dgm:pt>
    <dgm:pt modelId="{7F352849-99AF-4398-A1C2-75956ADC3279}" type="pres">
      <dgm:prSet presAssocID="{D0F841B1-F75F-4663-8B84-3FC0E20A3DCD}" presName="childText" presStyleLbl="conFgAcc1" presStyleIdx="1" presStyleCnt="5">
        <dgm:presLayoutVars>
          <dgm:bulletEnabled val="1"/>
        </dgm:presLayoutVars>
      </dgm:prSet>
      <dgm:spPr/>
    </dgm:pt>
    <dgm:pt modelId="{E5AF9031-CFF8-459F-AE70-80C94EFF3220}" type="pres">
      <dgm:prSet presAssocID="{B79645B6-C538-4D5F-965B-91034C529A1F}" presName="spaceBetweenRectangles" presStyleCnt="0"/>
      <dgm:spPr/>
    </dgm:pt>
    <dgm:pt modelId="{B60E804F-C736-487C-9FB0-49592922B2AB}" type="pres">
      <dgm:prSet presAssocID="{8C5C658D-3F6B-472A-A9B1-371C081C1B05}" presName="parentLin" presStyleCnt="0"/>
      <dgm:spPr/>
    </dgm:pt>
    <dgm:pt modelId="{B36715F3-1C95-4BFF-A868-88B946D4BD54}" type="pres">
      <dgm:prSet presAssocID="{8C5C658D-3F6B-472A-A9B1-371C081C1B05}" presName="parentLeftMargin" presStyleLbl="node1" presStyleIdx="1" presStyleCnt="5"/>
      <dgm:spPr/>
    </dgm:pt>
    <dgm:pt modelId="{155A32F8-F9F0-4FA9-846F-82A4E7C15C30}" type="pres">
      <dgm:prSet presAssocID="{8C5C658D-3F6B-472A-A9B1-371C081C1B05}" presName="parentText" presStyleLbl="node1" presStyleIdx="2" presStyleCnt="5" custScaleX="136689">
        <dgm:presLayoutVars>
          <dgm:chMax val="0"/>
          <dgm:bulletEnabled val="1"/>
        </dgm:presLayoutVars>
      </dgm:prSet>
      <dgm:spPr/>
    </dgm:pt>
    <dgm:pt modelId="{AF08B37C-95B8-4686-99F4-C30A07069BD3}" type="pres">
      <dgm:prSet presAssocID="{8C5C658D-3F6B-472A-A9B1-371C081C1B05}" presName="negativeSpace" presStyleCnt="0"/>
      <dgm:spPr/>
    </dgm:pt>
    <dgm:pt modelId="{49F12DF1-F8CE-40A7-95FD-345FABF21A8C}" type="pres">
      <dgm:prSet presAssocID="{8C5C658D-3F6B-472A-A9B1-371C081C1B05}" presName="childText" presStyleLbl="conFgAcc1" presStyleIdx="2" presStyleCnt="5">
        <dgm:presLayoutVars>
          <dgm:bulletEnabled val="1"/>
        </dgm:presLayoutVars>
      </dgm:prSet>
      <dgm:spPr/>
    </dgm:pt>
    <dgm:pt modelId="{E2028F49-59CC-4862-9C03-F4F30FA7C43B}" type="pres">
      <dgm:prSet presAssocID="{A85455E2-97AE-4F5E-A8D6-C9770695FE0C}" presName="spaceBetweenRectangles" presStyleCnt="0"/>
      <dgm:spPr/>
    </dgm:pt>
    <dgm:pt modelId="{B2FA59C3-7C43-429E-8691-5267E94F36BD}" type="pres">
      <dgm:prSet presAssocID="{B3FD0528-A978-4675-82D3-CEFBF3B899D3}" presName="parentLin" presStyleCnt="0"/>
      <dgm:spPr/>
    </dgm:pt>
    <dgm:pt modelId="{54AB585E-20B2-40A3-8A94-FC6CFC672B85}" type="pres">
      <dgm:prSet presAssocID="{B3FD0528-A978-4675-82D3-CEFBF3B899D3}" presName="parentLeftMargin" presStyleLbl="node1" presStyleIdx="2" presStyleCnt="5"/>
      <dgm:spPr/>
    </dgm:pt>
    <dgm:pt modelId="{B4269C87-6DA6-4DBA-9AED-EF11520F225F}" type="pres">
      <dgm:prSet presAssocID="{B3FD0528-A978-4675-82D3-CEFBF3B899D3}" presName="parentText" presStyleLbl="node1" presStyleIdx="3" presStyleCnt="5" custScaleX="142857">
        <dgm:presLayoutVars>
          <dgm:chMax val="0"/>
          <dgm:bulletEnabled val="1"/>
        </dgm:presLayoutVars>
      </dgm:prSet>
      <dgm:spPr/>
    </dgm:pt>
    <dgm:pt modelId="{2CA8483B-4A09-45B3-A962-C1B2E4CDF6A6}" type="pres">
      <dgm:prSet presAssocID="{B3FD0528-A978-4675-82D3-CEFBF3B899D3}" presName="negativeSpace" presStyleCnt="0"/>
      <dgm:spPr/>
    </dgm:pt>
    <dgm:pt modelId="{A406CCDC-6984-48D0-A15D-ABBAEF021C85}" type="pres">
      <dgm:prSet presAssocID="{B3FD0528-A978-4675-82D3-CEFBF3B899D3}" presName="childText" presStyleLbl="conFgAcc1" presStyleIdx="3" presStyleCnt="5">
        <dgm:presLayoutVars>
          <dgm:bulletEnabled val="1"/>
        </dgm:presLayoutVars>
      </dgm:prSet>
      <dgm:spPr/>
    </dgm:pt>
    <dgm:pt modelId="{14E06E84-4B3C-4FB8-B441-FA448A49133B}" type="pres">
      <dgm:prSet presAssocID="{D2532F97-9D16-4590-93A6-EC20F4B8F929}" presName="spaceBetweenRectangles" presStyleCnt="0"/>
      <dgm:spPr/>
    </dgm:pt>
    <dgm:pt modelId="{D9ADBBC4-DCA4-4E85-BA9F-8CFCDA882158}" type="pres">
      <dgm:prSet presAssocID="{88B12C2C-16EA-4480-96A0-FC09EE702373}" presName="parentLin" presStyleCnt="0"/>
      <dgm:spPr/>
    </dgm:pt>
    <dgm:pt modelId="{D08EC87A-82B0-43D3-B899-73A8DEECBD04}" type="pres">
      <dgm:prSet presAssocID="{88B12C2C-16EA-4480-96A0-FC09EE702373}" presName="parentLeftMargin" presStyleLbl="node1" presStyleIdx="3" presStyleCnt="5"/>
      <dgm:spPr/>
    </dgm:pt>
    <dgm:pt modelId="{D5281AE5-C00B-4402-AE76-CE64D0F30F84}" type="pres">
      <dgm:prSet presAssocID="{88B12C2C-16EA-4480-96A0-FC09EE702373}" presName="parentText" presStyleLbl="node1" presStyleIdx="4" presStyleCnt="5" custScaleX="142857">
        <dgm:presLayoutVars>
          <dgm:chMax val="0"/>
          <dgm:bulletEnabled val="1"/>
        </dgm:presLayoutVars>
      </dgm:prSet>
      <dgm:spPr/>
    </dgm:pt>
    <dgm:pt modelId="{FCB5FC43-0DD8-487B-B450-BBF311714139}" type="pres">
      <dgm:prSet presAssocID="{88B12C2C-16EA-4480-96A0-FC09EE702373}" presName="negativeSpace" presStyleCnt="0"/>
      <dgm:spPr/>
    </dgm:pt>
    <dgm:pt modelId="{570EC460-4AB3-4179-9731-0887193F9945}" type="pres">
      <dgm:prSet presAssocID="{88B12C2C-16EA-4480-96A0-FC09EE702373}" presName="childText" presStyleLbl="conFgAcc1" presStyleIdx="4" presStyleCnt="5">
        <dgm:presLayoutVars>
          <dgm:bulletEnabled val="1"/>
        </dgm:presLayoutVars>
      </dgm:prSet>
      <dgm:spPr/>
    </dgm:pt>
  </dgm:ptLst>
  <dgm:cxnLst>
    <dgm:cxn modelId="{A8A2B102-6536-4A7F-821E-945F7526C092}" type="presOf" srcId="{1C0A00BC-E579-4CF6-8D8F-94E6E04DBEEB}" destId="{EE772359-304E-4F02-8C24-A524849A43AD}" srcOrd="0" destOrd="0" presId="urn:microsoft.com/office/officeart/2005/8/layout/list1"/>
    <dgm:cxn modelId="{FA5FAE07-21E2-4F8C-8078-3D7EDB25A1C2}" srcId="{B44C0534-2032-49F5-845F-760E07A36E42}" destId="{88B12C2C-16EA-4480-96A0-FC09EE702373}" srcOrd="4" destOrd="0" parTransId="{6B4CF7C9-41EA-47A4-BC2F-8ABB51082AAC}" sibTransId="{75494007-9FAB-4595-B6A0-9C58D1CC7B93}"/>
    <dgm:cxn modelId="{B8245A23-A965-4B05-9DE6-93E2FF493584}" type="presOf" srcId="{D0F841B1-F75F-4663-8B84-3FC0E20A3DCD}" destId="{E1BAAEE5-45F5-4AF2-823E-CF6F0DE4CE8D}" srcOrd="1" destOrd="0" presId="urn:microsoft.com/office/officeart/2005/8/layout/list1"/>
    <dgm:cxn modelId="{B18BDC25-D3E0-4F2C-995E-031BCAA7FC21}" type="presOf" srcId="{88B12C2C-16EA-4480-96A0-FC09EE702373}" destId="{D5281AE5-C00B-4402-AE76-CE64D0F30F84}" srcOrd="1" destOrd="0" presId="urn:microsoft.com/office/officeart/2005/8/layout/list1"/>
    <dgm:cxn modelId="{31533C2A-D2E6-474D-8DE6-E8F8D4D8EBAF}" type="presOf" srcId="{29A041D8-42E3-4F3C-B094-E254B59A4001}" destId="{570EC460-4AB3-4179-9731-0887193F9945}" srcOrd="0" destOrd="0" presId="urn:microsoft.com/office/officeart/2005/8/layout/list1"/>
    <dgm:cxn modelId="{6CE6D92E-B1BE-46F5-9B68-6FB63423CD10}" srcId="{B44C0534-2032-49F5-845F-760E07A36E42}" destId="{8C5C658D-3F6B-472A-A9B1-371C081C1B05}" srcOrd="2" destOrd="0" parTransId="{9C58A407-8EA3-4F9C-A591-041939CF3379}" sibTransId="{A85455E2-97AE-4F5E-A8D6-C9770695FE0C}"/>
    <dgm:cxn modelId="{C7800E36-35A3-46E8-8F8E-07AEE3554799}" srcId="{B44C0534-2032-49F5-845F-760E07A36E42}" destId="{D0F841B1-F75F-4663-8B84-3FC0E20A3DCD}" srcOrd="1" destOrd="0" parTransId="{0126AC23-E837-4D10-B00A-EE5D4DFBFC1E}" sibTransId="{B79645B6-C538-4D5F-965B-91034C529A1F}"/>
    <dgm:cxn modelId="{493F9C60-30B5-4F34-84C0-04B692EFABCE}" type="presOf" srcId="{2C7948AB-8DD9-4729-8714-72E030DE0904}" destId="{570EC460-4AB3-4179-9731-0887193F9945}" srcOrd="0" destOrd="4" presId="urn:microsoft.com/office/officeart/2005/8/layout/list1"/>
    <dgm:cxn modelId="{22FE4044-1456-4B45-9F05-085F5BE6BDD5}" srcId="{726E801C-E5A0-4966-B7F9-09F1E0896554}" destId="{1C0A00BC-E579-4CF6-8D8F-94E6E04DBEEB}" srcOrd="0" destOrd="0" parTransId="{FC5292DC-7420-40DB-AD41-7D2C3C57837B}" sibTransId="{81428F9D-5C33-4E6E-BA95-EDDDD9899C20}"/>
    <dgm:cxn modelId="{B8F78C68-8F02-4826-802B-7E0E33365A06}" srcId="{88B12C2C-16EA-4480-96A0-FC09EE702373}" destId="{29A041D8-42E3-4F3C-B094-E254B59A4001}" srcOrd="0" destOrd="0" parTransId="{303220B1-A855-4B09-A8AF-965D41584783}" sibTransId="{476CF5B1-5BBA-4CDD-B895-179D07E24E5E}"/>
    <dgm:cxn modelId="{762D2249-59CC-478B-BA54-FB550DC354F0}" srcId="{88B12C2C-16EA-4480-96A0-FC09EE702373}" destId="{9E274AD7-390C-435A-9147-F72F6DE7D4D9}" srcOrd="1" destOrd="0" parTransId="{392F839C-8E6E-4505-94CF-A5D712A92749}" sibTransId="{0E3EDE12-709D-48BC-9D12-A2F00147F3D2}"/>
    <dgm:cxn modelId="{2323A44D-90E7-4A6D-96FD-8D1B56CDAAC2}" type="presOf" srcId="{726E801C-E5A0-4966-B7F9-09F1E0896554}" destId="{32B3DB2D-0978-4138-A06A-FF5E147C3322}" srcOrd="0" destOrd="0" presId="urn:microsoft.com/office/officeart/2005/8/layout/list1"/>
    <dgm:cxn modelId="{BA551F74-A185-4755-8753-71E8355A35FF}" type="presOf" srcId="{8C5C658D-3F6B-472A-A9B1-371C081C1B05}" destId="{155A32F8-F9F0-4FA9-846F-82A4E7C15C30}" srcOrd="1" destOrd="0" presId="urn:microsoft.com/office/officeart/2005/8/layout/list1"/>
    <dgm:cxn modelId="{898A4B79-1025-4EC0-A2A7-07EF18E0C979}" type="presOf" srcId="{79A97E19-CB02-40D0-84F7-0821544A0E00}" destId="{570EC460-4AB3-4179-9731-0887193F9945}" srcOrd="0" destOrd="2" presId="urn:microsoft.com/office/officeart/2005/8/layout/list1"/>
    <dgm:cxn modelId="{14260C84-0DF4-4C3E-A907-885043465109}" srcId="{88B12C2C-16EA-4480-96A0-FC09EE702373}" destId="{2C7948AB-8DD9-4729-8714-72E030DE0904}" srcOrd="2" destOrd="0" parTransId="{3EB4A231-82E0-4CEF-85CC-738C462DEEDC}" sibTransId="{4232922E-C269-4AAA-AEA7-713FEF06F3BA}"/>
    <dgm:cxn modelId="{1EAAE184-D5B8-40E7-A88A-E7E3235E7A5E}" type="presOf" srcId="{9E274AD7-390C-435A-9147-F72F6DE7D4D9}" destId="{570EC460-4AB3-4179-9731-0887193F9945}" srcOrd="0" destOrd="1" presId="urn:microsoft.com/office/officeart/2005/8/layout/list1"/>
    <dgm:cxn modelId="{D831F291-FC55-4DE1-9FB1-5669417B9CC9}" type="presOf" srcId="{B3FD0528-A978-4675-82D3-CEFBF3B899D3}" destId="{B4269C87-6DA6-4DBA-9AED-EF11520F225F}" srcOrd="1" destOrd="0" presId="urn:microsoft.com/office/officeart/2005/8/layout/list1"/>
    <dgm:cxn modelId="{7C2744AE-8BBD-4322-BB0A-BEF3D1E0A5B9}" srcId="{9E274AD7-390C-435A-9147-F72F6DE7D4D9}" destId="{79A97E19-CB02-40D0-84F7-0821544A0E00}" srcOrd="0" destOrd="0" parTransId="{11DE93E7-AEF4-440F-A9D2-FF7F83A5AA19}" sibTransId="{797BF35B-0340-4CF8-B9DA-09617DD3B64F}"/>
    <dgm:cxn modelId="{511656AF-7E26-405B-9644-184351E289BB}" srcId="{B44C0534-2032-49F5-845F-760E07A36E42}" destId="{726E801C-E5A0-4966-B7F9-09F1E0896554}" srcOrd="0" destOrd="0" parTransId="{13647286-829F-4653-B7A9-29C7BFDE483D}" sibTransId="{BBCC06BD-6B0D-43CE-A059-F66638D9EF60}"/>
    <dgm:cxn modelId="{4A5917B0-2632-4728-9FBF-C0004E852EDA}" srcId="{B44C0534-2032-49F5-845F-760E07A36E42}" destId="{B3FD0528-A978-4675-82D3-CEFBF3B899D3}" srcOrd="3" destOrd="0" parTransId="{3A3AC736-C407-466D-B1BB-8D68EE9DD2CE}" sibTransId="{D2532F97-9D16-4590-93A6-EC20F4B8F929}"/>
    <dgm:cxn modelId="{AF9A78C4-CB35-482B-86CB-2BB2E13D7470}" type="presOf" srcId="{B3FD0528-A978-4675-82D3-CEFBF3B899D3}" destId="{54AB585E-20B2-40A3-8A94-FC6CFC672B85}" srcOrd="0" destOrd="0" presId="urn:microsoft.com/office/officeart/2005/8/layout/list1"/>
    <dgm:cxn modelId="{34B501D8-CC30-4EAB-9D56-FCC033BF9444}" type="presOf" srcId="{B44C0534-2032-49F5-845F-760E07A36E42}" destId="{84CE86AC-6F76-437B-A569-C24922DFD10C}" srcOrd="0" destOrd="0" presId="urn:microsoft.com/office/officeart/2005/8/layout/list1"/>
    <dgm:cxn modelId="{DF5B7BDD-199A-4AEE-84C7-32B8D5FBADCB}" srcId="{9E274AD7-390C-435A-9147-F72F6DE7D4D9}" destId="{7DDBD0D7-0703-424C-8F53-0FE87C0A583B}" srcOrd="1" destOrd="0" parTransId="{93D2867B-31BA-495C-92D5-8399E1C0E6D4}" sibTransId="{2236B748-F56E-40A5-B5CD-FD2684DB4F2B}"/>
    <dgm:cxn modelId="{A8E9C9DD-AD27-4618-AFA2-CA332D2FBFD2}" type="presOf" srcId="{8C5C658D-3F6B-472A-A9B1-371C081C1B05}" destId="{B36715F3-1C95-4BFF-A868-88B946D4BD54}" srcOrd="0" destOrd="0" presId="urn:microsoft.com/office/officeart/2005/8/layout/list1"/>
    <dgm:cxn modelId="{FA696CED-C9AD-4452-A720-25EC658C51EA}" type="presOf" srcId="{88B12C2C-16EA-4480-96A0-FC09EE702373}" destId="{D08EC87A-82B0-43D3-B899-73A8DEECBD04}" srcOrd="0" destOrd="0" presId="urn:microsoft.com/office/officeart/2005/8/layout/list1"/>
    <dgm:cxn modelId="{00BEC2F7-EB88-4596-9232-10128CB9D1BF}" type="presOf" srcId="{D0F841B1-F75F-4663-8B84-3FC0E20A3DCD}" destId="{50B89938-3B22-4F14-9BCB-B3D5B05C212D}" srcOrd="0" destOrd="0" presId="urn:microsoft.com/office/officeart/2005/8/layout/list1"/>
    <dgm:cxn modelId="{33F2F2FC-AFA4-40EB-892F-D012E83F3A5E}" type="presOf" srcId="{726E801C-E5A0-4966-B7F9-09F1E0896554}" destId="{37A5F85A-DEDF-4219-B48D-387A985D2806}" srcOrd="1" destOrd="0" presId="urn:microsoft.com/office/officeart/2005/8/layout/list1"/>
    <dgm:cxn modelId="{989260FF-8428-4EAB-A4D3-CD48A180F569}" type="presOf" srcId="{7DDBD0D7-0703-424C-8F53-0FE87C0A583B}" destId="{570EC460-4AB3-4179-9731-0887193F9945}" srcOrd="0" destOrd="3" presId="urn:microsoft.com/office/officeart/2005/8/layout/list1"/>
    <dgm:cxn modelId="{C9FEFCC2-C976-43FD-8154-BDF6EB629DEB}" type="presParOf" srcId="{84CE86AC-6F76-437B-A569-C24922DFD10C}" destId="{2B484E35-7BBD-4550-BCEC-A0895682C469}" srcOrd="0" destOrd="0" presId="urn:microsoft.com/office/officeart/2005/8/layout/list1"/>
    <dgm:cxn modelId="{3434DF49-D88C-490D-BB67-FB4232EBE2BE}" type="presParOf" srcId="{2B484E35-7BBD-4550-BCEC-A0895682C469}" destId="{32B3DB2D-0978-4138-A06A-FF5E147C3322}" srcOrd="0" destOrd="0" presId="urn:microsoft.com/office/officeart/2005/8/layout/list1"/>
    <dgm:cxn modelId="{074A4612-6018-47FA-B367-8DAAC63B4B22}" type="presParOf" srcId="{2B484E35-7BBD-4550-BCEC-A0895682C469}" destId="{37A5F85A-DEDF-4219-B48D-387A985D2806}" srcOrd="1" destOrd="0" presId="urn:microsoft.com/office/officeart/2005/8/layout/list1"/>
    <dgm:cxn modelId="{82D27DF4-53F5-4E40-AB4C-65F0D630236B}" type="presParOf" srcId="{84CE86AC-6F76-437B-A569-C24922DFD10C}" destId="{8184C5A9-2F05-4228-9342-BFDB91EBDF47}" srcOrd="1" destOrd="0" presId="urn:microsoft.com/office/officeart/2005/8/layout/list1"/>
    <dgm:cxn modelId="{F2D44F31-B5B1-49E5-B15F-4828A039F297}" type="presParOf" srcId="{84CE86AC-6F76-437B-A569-C24922DFD10C}" destId="{EE772359-304E-4F02-8C24-A524849A43AD}" srcOrd="2" destOrd="0" presId="urn:microsoft.com/office/officeart/2005/8/layout/list1"/>
    <dgm:cxn modelId="{09330A2F-18B7-4D91-BE36-F2E79D7E560D}" type="presParOf" srcId="{84CE86AC-6F76-437B-A569-C24922DFD10C}" destId="{9A1EF92F-492E-4CCD-947C-EC0B7F3495C1}" srcOrd="3" destOrd="0" presId="urn:microsoft.com/office/officeart/2005/8/layout/list1"/>
    <dgm:cxn modelId="{52FD2678-9BCB-4C24-91F3-5CA4B8C08284}" type="presParOf" srcId="{84CE86AC-6F76-437B-A569-C24922DFD10C}" destId="{B866B237-3A0E-40C9-AE9A-6A584A0277DB}" srcOrd="4" destOrd="0" presId="urn:microsoft.com/office/officeart/2005/8/layout/list1"/>
    <dgm:cxn modelId="{42DB7716-A0CD-407E-B18B-846A0676E829}" type="presParOf" srcId="{B866B237-3A0E-40C9-AE9A-6A584A0277DB}" destId="{50B89938-3B22-4F14-9BCB-B3D5B05C212D}" srcOrd="0" destOrd="0" presId="urn:microsoft.com/office/officeart/2005/8/layout/list1"/>
    <dgm:cxn modelId="{EBD5EB64-4CFA-41A1-9A1F-6AE56C9FAFFB}" type="presParOf" srcId="{B866B237-3A0E-40C9-AE9A-6A584A0277DB}" destId="{E1BAAEE5-45F5-4AF2-823E-CF6F0DE4CE8D}" srcOrd="1" destOrd="0" presId="urn:microsoft.com/office/officeart/2005/8/layout/list1"/>
    <dgm:cxn modelId="{343B9B08-C044-45C9-B7F9-72BC82964A98}" type="presParOf" srcId="{84CE86AC-6F76-437B-A569-C24922DFD10C}" destId="{AF0DCAD9-277C-41B3-A55F-E26A9C19110C}" srcOrd="5" destOrd="0" presId="urn:microsoft.com/office/officeart/2005/8/layout/list1"/>
    <dgm:cxn modelId="{C631546E-12D9-4BF1-B664-8C8269F80E00}" type="presParOf" srcId="{84CE86AC-6F76-437B-A569-C24922DFD10C}" destId="{7F352849-99AF-4398-A1C2-75956ADC3279}" srcOrd="6" destOrd="0" presId="urn:microsoft.com/office/officeart/2005/8/layout/list1"/>
    <dgm:cxn modelId="{ED4F6804-9D33-40D2-822E-9561DF9AB3A6}" type="presParOf" srcId="{84CE86AC-6F76-437B-A569-C24922DFD10C}" destId="{E5AF9031-CFF8-459F-AE70-80C94EFF3220}" srcOrd="7" destOrd="0" presId="urn:microsoft.com/office/officeart/2005/8/layout/list1"/>
    <dgm:cxn modelId="{5BC769C7-773A-48F3-BC15-617B1F28D349}" type="presParOf" srcId="{84CE86AC-6F76-437B-A569-C24922DFD10C}" destId="{B60E804F-C736-487C-9FB0-49592922B2AB}" srcOrd="8" destOrd="0" presId="urn:microsoft.com/office/officeart/2005/8/layout/list1"/>
    <dgm:cxn modelId="{AABAED56-A59A-49CA-84F9-61774D968297}" type="presParOf" srcId="{B60E804F-C736-487C-9FB0-49592922B2AB}" destId="{B36715F3-1C95-4BFF-A868-88B946D4BD54}" srcOrd="0" destOrd="0" presId="urn:microsoft.com/office/officeart/2005/8/layout/list1"/>
    <dgm:cxn modelId="{63E81A4A-DDA4-4BE2-991B-D344E10EC5F4}" type="presParOf" srcId="{B60E804F-C736-487C-9FB0-49592922B2AB}" destId="{155A32F8-F9F0-4FA9-846F-82A4E7C15C30}" srcOrd="1" destOrd="0" presId="urn:microsoft.com/office/officeart/2005/8/layout/list1"/>
    <dgm:cxn modelId="{3C6C06E9-37A9-4388-BA79-D34CB43E927C}" type="presParOf" srcId="{84CE86AC-6F76-437B-A569-C24922DFD10C}" destId="{AF08B37C-95B8-4686-99F4-C30A07069BD3}" srcOrd="9" destOrd="0" presId="urn:microsoft.com/office/officeart/2005/8/layout/list1"/>
    <dgm:cxn modelId="{2F9300CC-4554-4D51-8AB7-A783F9611149}" type="presParOf" srcId="{84CE86AC-6F76-437B-A569-C24922DFD10C}" destId="{49F12DF1-F8CE-40A7-95FD-345FABF21A8C}" srcOrd="10" destOrd="0" presId="urn:microsoft.com/office/officeart/2005/8/layout/list1"/>
    <dgm:cxn modelId="{4E332CF0-B172-4D55-97FA-E403035E9FC7}" type="presParOf" srcId="{84CE86AC-6F76-437B-A569-C24922DFD10C}" destId="{E2028F49-59CC-4862-9C03-F4F30FA7C43B}" srcOrd="11" destOrd="0" presId="urn:microsoft.com/office/officeart/2005/8/layout/list1"/>
    <dgm:cxn modelId="{52295796-BF00-4F49-AB2E-E34591092B3A}" type="presParOf" srcId="{84CE86AC-6F76-437B-A569-C24922DFD10C}" destId="{B2FA59C3-7C43-429E-8691-5267E94F36BD}" srcOrd="12" destOrd="0" presId="urn:microsoft.com/office/officeart/2005/8/layout/list1"/>
    <dgm:cxn modelId="{58F1C0A7-A334-4945-A1B0-09388E8F6B67}" type="presParOf" srcId="{B2FA59C3-7C43-429E-8691-5267E94F36BD}" destId="{54AB585E-20B2-40A3-8A94-FC6CFC672B85}" srcOrd="0" destOrd="0" presId="urn:microsoft.com/office/officeart/2005/8/layout/list1"/>
    <dgm:cxn modelId="{729FA45F-F0C8-4A4F-B0A8-ED5311C01C01}" type="presParOf" srcId="{B2FA59C3-7C43-429E-8691-5267E94F36BD}" destId="{B4269C87-6DA6-4DBA-9AED-EF11520F225F}" srcOrd="1" destOrd="0" presId="urn:microsoft.com/office/officeart/2005/8/layout/list1"/>
    <dgm:cxn modelId="{E0418B99-7112-41B4-9DA1-9CD6F43A4E7C}" type="presParOf" srcId="{84CE86AC-6F76-437B-A569-C24922DFD10C}" destId="{2CA8483B-4A09-45B3-A962-C1B2E4CDF6A6}" srcOrd="13" destOrd="0" presId="urn:microsoft.com/office/officeart/2005/8/layout/list1"/>
    <dgm:cxn modelId="{965036EB-3671-4C7A-A1EC-CC6D299C3FAB}" type="presParOf" srcId="{84CE86AC-6F76-437B-A569-C24922DFD10C}" destId="{A406CCDC-6984-48D0-A15D-ABBAEF021C85}" srcOrd="14" destOrd="0" presId="urn:microsoft.com/office/officeart/2005/8/layout/list1"/>
    <dgm:cxn modelId="{69A6CDC6-CF4E-4C2D-AE10-B182EA10FC61}" type="presParOf" srcId="{84CE86AC-6F76-437B-A569-C24922DFD10C}" destId="{14E06E84-4B3C-4FB8-B441-FA448A49133B}" srcOrd="15" destOrd="0" presId="urn:microsoft.com/office/officeart/2005/8/layout/list1"/>
    <dgm:cxn modelId="{30EF22C5-59D6-4093-8216-C157BD989A00}" type="presParOf" srcId="{84CE86AC-6F76-437B-A569-C24922DFD10C}" destId="{D9ADBBC4-DCA4-4E85-BA9F-8CFCDA882158}" srcOrd="16" destOrd="0" presId="urn:microsoft.com/office/officeart/2005/8/layout/list1"/>
    <dgm:cxn modelId="{34F372D2-8790-4414-96F9-FE6D205B863A}" type="presParOf" srcId="{D9ADBBC4-DCA4-4E85-BA9F-8CFCDA882158}" destId="{D08EC87A-82B0-43D3-B899-73A8DEECBD04}" srcOrd="0" destOrd="0" presId="urn:microsoft.com/office/officeart/2005/8/layout/list1"/>
    <dgm:cxn modelId="{F095EC4E-A529-4C16-BA50-A028DAA017EE}" type="presParOf" srcId="{D9ADBBC4-DCA4-4E85-BA9F-8CFCDA882158}" destId="{D5281AE5-C00B-4402-AE76-CE64D0F30F84}" srcOrd="1" destOrd="0" presId="urn:microsoft.com/office/officeart/2005/8/layout/list1"/>
    <dgm:cxn modelId="{984EC27F-3C06-48CC-84AC-E1CCD69F6100}" type="presParOf" srcId="{84CE86AC-6F76-437B-A569-C24922DFD10C}" destId="{FCB5FC43-0DD8-487B-B450-BBF311714139}" srcOrd="17" destOrd="0" presId="urn:microsoft.com/office/officeart/2005/8/layout/list1"/>
    <dgm:cxn modelId="{2D6F5801-EAF5-41BE-95C6-CD285719CD13}" type="presParOf" srcId="{84CE86AC-6F76-437B-A569-C24922DFD10C}" destId="{570EC460-4AB3-4179-9731-0887193F9945}"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3A0692-EC72-45AF-9C27-25AF5258BDFB}">
      <dsp:nvSpPr>
        <dsp:cNvPr id="0" name=""/>
        <dsp:cNvSpPr/>
      </dsp:nvSpPr>
      <dsp:spPr>
        <a:xfrm>
          <a:off x="0" y="1591"/>
          <a:ext cx="5641974" cy="678353"/>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4302898-68A4-4B80-A5D4-97C28D340DA5}">
      <dsp:nvSpPr>
        <dsp:cNvPr id="0" name=""/>
        <dsp:cNvSpPr/>
      </dsp:nvSpPr>
      <dsp:spPr>
        <a:xfrm>
          <a:off x="205202" y="154221"/>
          <a:ext cx="373094" cy="37309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C78F896-1FFA-4F84-AA66-D77FEB7A5981}">
      <dsp:nvSpPr>
        <dsp:cNvPr id="0" name=""/>
        <dsp:cNvSpPr/>
      </dsp:nvSpPr>
      <dsp:spPr>
        <a:xfrm>
          <a:off x="783498" y="1591"/>
          <a:ext cx="4858476" cy="6783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792" tIns="71792" rIns="71792" bIns="71792" numCol="1" spcCol="1270" anchor="ctr" anchorCtr="0">
          <a:noAutofit/>
        </a:bodyPr>
        <a:lstStyle/>
        <a:p>
          <a:pPr marL="0" lvl="0" indent="0" algn="l" defTabSz="844550">
            <a:lnSpc>
              <a:spcPct val="100000"/>
            </a:lnSpc>
            <a:spcBef>
              <a:spcPct val="0"/>
            </a:spcBef>
            <a:spcAft>
              <a:spcPct val="35000"/>
            </a:spcAft>
            <a:buNone/>
          </a:pPr>
          <a:r>
            <a:rPr lang="en-US" sz="1900" kern="1200" dirty="0"/>
            <a:t>Introduction to FAFSA Simplification</a:t>
          </a:r>
        </a:p>
      </dsp:txBody>
      <dsp:txXfrm>
        <a:off x="783498" y="1591"/>
        <a:ext cx="4858476" cy="678353"/>
      </dsp:txXfrm>
    </dsp:sp>
    <dsp:sp modelId="{1DE1E28B-1EBE-4AD4-B5D6-BA01A27F9181}">
      <dsp:nvSpPr>
        <dsp:cNvPr id="0" name=""/>
        <dsp:cNvSpPr/>
      </dsp:nvSpPr>
      <dsp:spPr>
        <a:xfrm>
          <a:off x="0" y="849534"/>
          <a:ext cx="5641974" cy="678353"/>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99FA4F1-8FAA-4DBF-A9FF-189A16FA8426}">
      <dsp:nvSpPr>
        <dsp:cNvPr id="0" name=""/>
        <dsp:cNvSpPr/>
      </dsp:nvSpPr>
      <dsp:spPr>
        <a:xfrm>
          <a:off x="205202" y="1002164"/>
          <a:ext cx="373094" cy="37309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0307872-FCC6-4872-B50E-DD131F5FA509}">
      <dsp:nvSpPr>
        <dsp:cNvPr id="0" name=""/>
        <dsp:cNvSpPr/>
      </dsp:nvSpPr>
      <dsp:spPr>
        <a:xfrm>
          <a:off x="783498" y="849534"/>
          <a:ext cx="4858476" cy="6783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792" tIns="71792" rIns="71792" bIns="71792" numCol="1" spcCol="1270" anchor="ctr" anchorCtr="0">
          <a:noAutofit/>
        </a:bodyPr>
        <a:lstStyle/>
        <a:p>
          <a:pPr marL="0" lvl="0" indent="0" algn="l" defTabSz="844550">
            <a:lnSpc>
              <a:spcPct val="100000"/>
            </a:lnSpc>
            <a:spcBef>
              <a:spcPct val="0"/>
            </a:spcBef>
            <a:spcAft>
              <a:spcPct val="35000"/>
            </a:spcAft>
            <a:buNone/>
          </a:pPr>
          <a:r>
            <a:rPr lang="en-US" sz="1900" kern="1200" dirty="0"/>
            <a:t>Changes </a:t>
          </a:r>
        </a:p>
      </dsp:txBody>
      <dsp:txXfrm>
        <a:off x="783498" y="849534"/>
        <a:ext cx="4858476" cy="678353"/>
      </dsp:txXfrm>
    </dsp:sp>
    <dsp:sp modelId="{DAA2C3E0-1010-4258-A584-049BC01D6B8A}">
      <dsp:nvSpPr>
        <dsp:cNvPr id="0" name=""/>
        <dsp:cNvSpPr/>
      </dsp:nvSpPr>
      <dsp:spPr>
        <a:xfrm>
          <a:off x="0" y="1697476"/>
          <a:ext cx="5641974" cy="678353"/>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D441F8-6221-4642-80AF-83D1870AF2B3}">
      <dsp:nvSpPr>
        <dsp:cNvPr id="0" name=""/>
        <dsp:cNvSpPr/>
      </dsp:nvSpPr>
      <dsp:spPr>
        <a:xfrm>
          <a:off x="205202" y="1850106"/>
          <a:ext cx="373094" cy="373094"/>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FD9AC48-7C53-434F-90D3-B04F0026FF9C}">
      <dsp:nvSpPr>
        <dsp:cNvPr id="0" name=""/>
        <dsp:cNvSpPr/>
      </dsp:nvSpPr>
      <dsp:spPr>
        <a:xfrm>
          <a:off x="783498" y="1697476"/>
          <a:ext cx="4858476" cy="6783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792" tIns="71792" rIns="71792" bIns="71792" numCol="1" spcCol="1270" anchor="ctr" anchorCtr="0">
          <a:noAutofit/>
        </a:bodyPr>
        <a:lstStyle/>
        <a:p>
          <a:pPr marL="0" lvl="0" indent="0" algn="l" defTabSz="844550">
            <a:lnSpc>
              <a:spcPct val="100000"/>
            </a:lnSpc>
            <a:spcBef>
              <a:spcPct val="0"/>
            </a:spcBef>
            <a:spcAft>
              <a:spcPct val="35000"/>
            </a:spcAft>
            <a:buNone/>
          </a:pPr>
          <a:r>
            <a:rPr lang="en-US" sz="1900" kern="1200" dirty="0"/>
            <a:t>New process and schedule for implementation</a:t>
          </a:r>
        </a:p>
      </dsp:txBody>
      <dsp:txXfrm>
        <a:off x="783498" y="1697476"/>
        <a:ext cx="4858476" cy="678353"/>
      </dsp:txXfrm>
    </dsp:sp>
    <dsp:sp modelId="{B7A5F4EC-2FBE-4547-BFED-C9F07643FE2B}">
      <dsp:nvSpPr>
        <dsp:cNvPr id="0" name=""/>
        <dsp:cNvSpPr/>
      </dsp:nvSpPr>
      <dsp:spPr>
        <a:xfrm>
          <a:off x="0" y="2545419"/>
          <a:ext cx="5641974" cy="678353"/>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93CD2FF-3C3C-4F1A-80A9-9BFA7E8C2DFB}">
      <dsp:nvSpPr>
        <dsp:cNvPr id="0" name=""/>
        <dsp:cNvSpPr/>
      </dsp:nvSpPr>
      <dsp:spPr>
        <a:xfrm>
          <a:off x="205202" y="2698048"/>
          <a:ext cx="373094" cy="373094"/>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D8F7F19-53E6-44E2-B7C3-A301B78465B9}">
      <dsp:nvSpPr>
        <dsp:cNvPr id="0" name=""/>
        <dsp:cNvSpPr/>
      </dsp:nvSpPr>
      <dsp:spPr>
        <a:xfrm>
          <a:off x="783498" y="2545419"/>
          <a:ext cx="4858476" cy="6783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792" tIns="71792" rIns="71792" bIns="71792" numCol="1" spcCol="1270" anchor="ctr" anchorCtr="0">
          <a:noAutofit/>
        </a:bodyPr>
        <a:lstStyle/>
        <a:p>
          <a:pPr marL="0" lvl="0" indent="0" algn="l" defTabSz="844550">
            <a:lnSpc>
              <a:spcPct val="100000"/>
            </a:lnSpc>
            <a:spcBef>
              <a:spcPct val="0"/>
            </a:spcBef>
            <a:spcAft>
              <a:spcPct val="35000"/>
            </a:spcAft>
            <a:buNone/>
          </a:pPr>
          <a:r>
            <a:rPr lang="en-US" sz="1900" kern="1200" dirty="0"/>
            <a:t>Need Analysis</a:t>
          </a:r>
        </a:p>
      </dsp:txBody>
      <dsp:txXfrm>
        <a:off x="783498" y="2545419"/>
        <a:ext cx="4858476" cy="678353"/>
      </dsp:txXfrm>
    </dsp:sp>
    <dsp:sp modelId="{8BCF4C5C-F0AC-4A86-9DC2-1A0C764A1652}">
      <dsp:nvSpPr>
        <dsp:cNvPr id="0" name=""/>
        <dsp:cNvSpPr/>
      </dsp:nvSpPr>
      <dsp:spPr>
        <a:xfrm>
          <a:off x="0" y="3393361"/>
          <a:ext cx="5641974" cy="678353"/>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72D482-3E04-494C-91FA-A73CAFD0FEA7}">
      <dsp:nvSpPr>
        <dsp:cNvPr id="0" name=""/>
        <dsp:cNvSpPr/>
      </dsp:nvSpPr>
      <dsp:spPr>
        <a:xfrm>
          <a:off x="205202" y="3545991"/>
          <a:ext cx="373094" cy="373094"/>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B51EDFB-5319-4CB7-A377-59C0E386D8D6}">
      <dsp:nvSpPr>
        <dsp:cNvPr id="0" name=""/>
        <dsp:cNvSpPr/>
      </dsp:nvSpPr>
      <dsp:spPr>
        <a:xfrm>
          <a:off x="783498" y="3393361"/>
          <a:ext cx="4858476" cy="6783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792" tIns="71792" rIns="71792" bIns="71792" numCol="1" spcCol="1270" anchor="ctr" anchorCtr="0">
          <a:noAutofit/>
        </a:bodyPr>
        <a:lstStyle/>
        <a:p>
          <a:pPr marL="0" lvl="0" indent="0" algn="l" defTabSz="844550">
            <a:lnSpc>
              <a:spcPct val="100000"/>
            </a:lnSpc>
            <a:spcBef>
              <a:spcPct val="0"/>
            </a:spcBef>
            <a:spcAft>
              <a:spcPct val="35000"/>
            </a:spcAft>
            <a:buNone/>
          </a:pPr>
          <a:r>
            <a:rPr lang="en-US" sz="1900" kern="1200" dirty="0"/>
            <a:t>Impact</a:t>
          </a:r>
        </a:p>
      </dsp:txBody>
      <dsp:txXfrm>
        <a:off x="783498" y="3393361"/>
        <a:ext cx="4858476" cy="678353"/>
      </dsp:txXfrm>
    </dsp:sp>
    <dsp:sp modelId="{8DE34A0C-8E7F-4B57-8448-7930AE96EDB0}">
      <dsp:nvSpPr>
        <dsp:cNvPr id="0" name=""/>
        <dsp:cNvSpPr/>
      </dsp:nvSpPr>
      <dsp:spPr>
        <a:xfrm>
          <a:off x="0" y="4241304"/>
          <a:ext cx="5641974" cy="678353"/>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8F0179-DBF2-43CB-8A1C-15D957B71E77}">
      <dsp:nvSpPr>
        <dsp:cNvPr id="0" name=""/>
        <dsp:cNvSpPr/>
      </dsp:nvSpPr>
      <dsp:spPr>
        <a:xfrm>
          <a:off x="205202" y="4393933"/>
          <a:ext cx="373094" cy="373094"/>
        </a:xfrm>
        <a:prstGeom prst="rect">
          <a:avLst/>
        </a:prstGeom>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7886009-B3E5-4D9A-A355-ACAAFA24C318}">
      <dsp:nvSpPr>
        <dsp:cNvPr id="0" name=""/>
        <dsp:cNvSpPr/>
      </dsp:nvSpPr>
      <dsp:spPr>
        <a:xfrm>
          <a:off x="783498" y="4241304"/>
          <a:ext cx="4858476" cy="6783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792" tIns="71792" rIns="71792" bIns="71792" numCol="1" spcCol="1270" anchor="ctr" anchorCtr="0">
          <a:noAutofit/>
        </a:bodyPr>
        <a:lstStyle/>
        <a:p>
          <a:pPr marL="0" lvl="0" indent="0" algn="l" defTabSz="844550">
            <a:lnSpc>
              <a:spcPct val="100000"/>
            </a:lnSpc>
            <a:spcBef>
              <a:spcPct val="0"/>
            </a:spcBef>
            <a:spcAft>
              <a:spcPct val="35000"/>
            </a:spcAft>
            <a:buNone/>
          </a:pPr>
          <a:r>
            <a:rPr lang="en-US" sz="1900" kern="1200" dirty="0"/>
            <a:t>Issues</a:t>
          </a:r>
        </a:p>
      </dsp:txBody>
      <dsp:txXfrm>
        <a:off x="783498" y="4241304"/>
        <a:ext cx="4858476" cy="67835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94B3DE-7C15-4F8E-B590-2B283E6F1202}">
      <dsp:nvSpPr>
        <dsp:cNvPr id="0" name=""/>
        <dsp:cNvSpPr/>
      </dsp:nvSpPr>
      <dsp:spPr>
        <a:xfrm>
          <a:off x="1647131" y="211362"/>
          <a:ext cx="2196000" cy="2196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39DC8DC-DDE7-4879-AE20-D4AC1C56C691}">
      <dsp:nvSpPr>
        <dsp:cNvPr id="0" name=""/>
        <dsp:cNvSpPr/>
      </dsp:nvSpPr>
      <dsp:spPr>
        <a:xfrm>
          <a:off x="2115131" y="679362"/>
          <a:ext cx="1260000" cy="126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5986B43-CCCE-48D2-BBF8-0F1F93DCB679}">
      <dsp:nvSpPr>
        <dsp:cNvPr id="0" name=""/>
        <dsp:cNvSpPr/>
      </dsp:nvSpPr>
      <dsp:spPr>
        <a:xfrm>
          <a:off x="945131" y="3091362"/>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78000">
            <a:lnSpc>
              <a:spcPct val="100000"/>
            </a:lnSpc>
            <a:spcBef>
              <a:spcPct val="0"/>
            </a:spcBef>
            <a:spcAft>
              <a:spcPct val="35000"/>
            </a:spcAft>
            <a:buNone/>
            <a:defRPr cap="all"/>
          </a:pPr>
          <a:r>
            <a:rPr lang="en-US" sz="4000" kern="1200" dirty="0"/>
            <a:t>Process</a:t>
          </a:r>
        </a:p>
      </dsp:txBody>
      <dsp:txXfrm>
        <a:off x="945131" y="3091362"/>
        <a:ext cx="3600000" cy="720000"/>
      </dsp:txXfrm>
    </dsp:sp>
    <dsp:sp modelId="{66B311C0-ABD2-4109-A349-27AB114C8C70}">
      <dsp:nvSpPr>
        <dsp:cNvPr id="0" name=""/>
        <dsp:cNvSpPr/>
      </dsp:nvSpPr>
      <dsp:spPr>
        <a:xfrm>
          <a:off x="5877131" y="211362"/>
          <a:ext cx="2196000" cy="21960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7413BB1-944D-431D-AE7C-D8F0895A23E8}">
      <dsp:nvSpPr>
        <dsp:cNvPr id="0" name=""/>
        <dsp:cNvSpPr/>
      </dsp:nvSpPr>
      <dsp:spPr>
        <a:xfrm>
          <a:off x="6345131" y="679362"/>
          <a:ext cx="1260000" cy="126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FA16B36-3E25-45EA-BBCD-C112A61CB6C8}">
      <dsp:nvSpPr>
        <dsp:cNvPr id="0" name=""/>
        <dsp:cNvSpPr/>
      </dsp:nvSpPr>
      <dsp:spPr>
        <a:xfrm>
          <a:off x="5175131" y="3091362"/>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78000">
            <a:lnSpc>
              <a:spcPct val="100000"/>
            </a:lnSpc>
            <a:spcBef>
              <a:spcPct val="0"/>
            </a:spcBef>
            <a:spcAft>
              <a:spcPct val="35000"/>
            </a:spcAft>
            <a:buNone/>
            <a:defRPr cap="all"/>
          </a:pPr>
          <a:r>
            <a:rPr lang="en-US" sz="4000" kern="1200" dirty="0"/>
            <a:t>Need Analysis</a:t>
          </a:r>
        </a:p>
      </dsp:txBody>
      <dsp:txXfrm>
        <a:off x="5175131" y="3091362"/>
        <a:ext cx="360000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899E2E-6C50-4AF1-8267-91176F30B0C8}">
      <dsp:nvSpPr>
        <dsp:cNvPr id="0" name=""/>
        <dsp:cNvSpPr/>
      </dsp:nvSpPr>
      <dsp:spPr>
        <a:xfrm>
          <a:off x="0" y="1011534"/>
          <a:ext cx="6057183" cy="992250"/>
        </a:xfrm>
        <a:prstGeom prst="rect">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70105" tIns="374904" rIns="470105"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AGI threshold increases to 60,000</a:t>
          </a:r>
        </a:p>
        <a:p>
          <a:pPr marL="342900" lvl="2" indent="-171450" algn="l" defTabSz="800100">
            <a:lnSpc>
              <a:spcPct val="90000"/>
            </a:lnSpc>
            <a:spcBef>
              <a:spcPct val="0"/>
            </a:spcBef>
            <a:spcAft>
              <a:spcPct val="15000"/>
            </a:spcAft>
            <a:buChar char="•"/>
          </a:pPr>
          <a:r>
            <a:rPr lang="en-US" sz="1800" kern="1200" dirty="0"/>
            <a:t>No schedules filed or only with certain parameters</a:t>
          </a:r>
        </a:p>
      </dsp:txBody>
      <dsp:txXfrm>
        <a:off x="0" y="1011534"/>
        <a:ext cx="6057183" cy="992250"/>
      </dsp:txXfrm>
    </dsp:sp>
    <dsp:sp modelId="{965608AC-9AE5-4AB1-8FD6-80A9DD02C8B7}">
      <dsp:nvSpPr>
        <dsp:cNvPr id="0" name=""/>
        <dsp:cNvSpPr/>
      </dsp:nvSpPr>
      <dsp:spPr>
        <a:xfrm>
          <a:off x="302859" y="745854"/>
          <a:ext cx="4240028" cy="53136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263" tIns="0" rIns="160263" bIns="0" numCol="1" spcCol="1270" anchor="ctr" anchorCtr="0">
          <a:noAutofit/>
        </a:bodyPr>
        <a:lstStyle/>
        <a:p>
          <a:pPr marL="0" lvl="0" indent="0" algn="l" defTabSz="800100">
            <a:lnSpc>
              <a:spcPct val="90000"/>
            </a:lnSpc>
            <a:spcBef>
              <a:spcPct val="0"/>
            </a:spcBef>
            <a:spcAft>
              <a:spcPct val="35000"/>
            </a:spcAft>
            <a:buNone/>
          </a:pPr>
          <a:r>
            <a:rPr lang="en-US" sz="1800" kern="1200" dirty="0"/>
            <a:t>Criteria to exempt some students/families from asset reporting modified:</a:t>
          </a:r>
        </a:p>
      </dsp:txBody>
      <dsp:txXfrm>
        <a:off x="328798" y="771793"/>
        <a:ext cx="4188150" cy="479482"/>
      </dsp:txXfrm>
    </dsp:sp>
    <dsp:sp modelId="{D354548F-C492-4970-A9FE-8D0190C2FD4B}">
      <dsp:nvSpPr>
        <dsp:cNvPr id="0" name=""/>
        <dsp:cNvSpPr/>
      </dsp:nvSpPr>
      <dsp:spPr>
        <a:xfrm>
          <a:off x="0" y="2366665"/>
          <a:ext cx="6057183" cy="453600"/>
        </a:xfrm>
        <a:prstGeom prst="rect">
          <a:avLst/>
        </a:prstGeom>
        <a:solidFill>
          <a:schemeClr val="lt1">
            <a:alpha val="90000"/>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DE2BB4C-6DCA-4EF6-80CE-86A65BA10BDB}">
      <dsp:nvSpPr>
        <dsp:cNvPr id="0" name=""/>
        <dsp:cNvSpPr/>
      </dsp:nvSpPr>
      <dsp:spPr>
        <a:xfrm>
          <a:off x="302859" y="2100985"/>
          <a:ext cx="4240028" cy="531360"/>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263" tIns="0" rIns="160263" bIns="0" numCol="1" spcCol="1270" anchor="ctr" anchorCtr="0">
          <a:noAutofit/>
        </a:bodyPr>
        <a:lstStyle/>
        <a:p>
          <a:pPr marL="0" lvl="0" indent="0" algn="l" defTabSz="800100">
            <a:lnSpc>
              <a:spcPct val="90000"/>
            </a:lnSpc>
            <a:spcBef>
              <a:spcPct val="0"/>
            </a:spcBef>
            <a:spcAft>
              <a:spcPct val="35000"/>
            </a:spcAft>
            <a:buNone/>
          </a:pPr>
          <a:r>
            <a:rPr lang="en-US" sz="1800" kern="1200" dirty="0"/>
            <a:t>Exemption based on federal means-tested benefit to continue</a:t>
          </a:r>
        </a:p>
      </dsp:txBody>
      <dsp:txXfrm>
        <a:off x="328798" y="2126924"/>
        <a:ext cx="4188150" cy="479482"/>
      </dsp:txXfrm>
    </dsp:sp>
    <dsp:sp modelId="{AF2B60D2-D1F8-4AA1-8843-CA33D3382744}">
      <dsp:nvSpPr>
        <dsp:cNvPr id="0" name=""/>
        <dsp:cNvSpPr/>
      </dsp:nvSpPr>
      <dsp:spPr>
        <a:xfrm>
          <a:off x="0" y="3183145"/>
          <a:ext cx="6057183" cy="992250"/>
        </a:xfrm>
        <a:prstGeom prst="rect">
          <a:avLst/>
        </a:prstGeom>
        <a:solidFill>
          <a:schemeClr val="lt1">
            <a:alpha val="90000"/>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70105" tIns="374904" rIns="470105"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Child Support</a:t>
          </a:r>
        </a:p>
        <a:p>
          <a:pPr marL="171450" lvl="1" indent="-171450" algn="l" defTabSz="800100">
            <a:lnSpc>
              <a:spcPct val="90000"/>
            </a:lnSpc>
            <a:spcBef>
              <a:spcPct val="0"/>
            </a:spcBef>
            <a:spcAft>
              <a:spcPct val="15000"/>
            </a:spcAft>
            <a:buChar char="•"/>
          </a:pPr>
          <a:r>
            <a:rPr lang="en-US" sz="1800" kern="1200" dirty="0"/>
            <a:t>Net worth of family farms and small businesses</a:t>
          </a:r>
        </a:p>
      </dsp:txBody>
      <dsp:txXfrm>
        <a:off x="0" y="3183145"/>
        <a:ext cx="6057183" cy="992250"/>
      </dsp:txXfrm>
    </dsp:sp>
    <dsp:sp modelId="{FE3E9CB8-1D77-4EB4-AF75-12D1FF52B4D2}">
      <dsp:nvSpPr>
        <dsp:cNvPr id="0" name=""/>
        <dsp:cNvSpPr/>
      </dsp:nvSpPr>
      <dsp:spPr>
        <a:xfrm>
          <a:off x="302859" y="2917465"/>
          <a:ext cx="4240028" cy="531360"/>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263" tIns="0" rIns="160263" bIns="0" numCol="1" spcCol="1270" anchor="ctr" anchorCtr="0">
          <a:noAutofit/>
        </a:bodyPr>
        <a:lstStyle/>
        <a:p>
          <a:pPr marL="0" lvl="0" indent="0" algn="l" defTabSz="800100">
            <a:lnSpc>
              <a:spcPct val="90000"/>
            </a:lnSpc>
            <a:spcBef>
              <a:spcPct val="0"/>
            </a:spcBef>
            <a:spcAft>
              <a:spcPct val="35000"/>
            </a:spcAft>
            <a:buNone/>
          </a:pPr>
          <a:r>
            <a:rPr lang="en-US" sz="1800" kern="1200" dirty="0"/>
            <a:t>Asset changes</a:t>
          </a:r>
        </a:p>
      </dsp:txBody>
      <dsp:txXfrm>
        <a:off x="328798" y="2943404"/>
        <a:ext cx="4188150" cy="47948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830FD7-60E2-4971-9ED7-04FB3A0BBAA4}">
      <dsp:nvSpPr>
        <dsp:cNvPr id="0" name=""/>
        <dsp:cNvSpPr/>
      </dsp:nvSpPr>
      <dsp:spPr>
        <a:xfrm>
          <a:off x="0" y="132605"/>
          <a:ext cx="5894771" cy="1216800"/>
        </a:xfrm>
        <a:prstGeom prst="roundRect">
          <a:avLst/>
        </a:prstGeom>
        <a:solidFill>
          <a:schemeClr val="accent2">
            <a:shade val="8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kern="1200" dirty="0">
              <a:effectLst/>
              <a:latin typeface="+mn-lt"/>
              <a:ea typeface="Calibri" panose="020F0502020204030204" pitchFamily="34" charset="0"/>
              <a:cs typeface="Times New Roman" panose="02020603050405020304" pitchFamily="18" charset="0"/>
            </a:rPr>
            <a:t>COA – SAI – OFA = Need</a:t>
          </a:r>
          <a:endParaRPr lang="en-US" sz="4000" kern="1200" dirty="0">
            <a:latin typeface="+mn-lt"/>
          </a:endParaRPr>
        </a:p>
      </dsp:txBody>
      <dsp:txXfrm>
        <a:off x="59399" y="192004"/>
        <a:ext cx="5775973" cy="109800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392A0A-82FC-4BD3-BA88-414478AD5EA9}">
      <dsp:nvSpPr>
        <dsp:cNvPr id="0" name=""/>
        <dsp:cNvSpPr/>
      </dsp:nvSpPr>
      <dsp:spPr>
        <a:xfrm>
          <a:off x="0" y="736327"/>
          <a:ext cx="6185002" cy="479114"/>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Dependent students with married parents</a:t>
          </a:r>
        </a:p>
      </dsp:txBody>
      <dsp:txXfrm>
        <a:off x="23388" y="759715"/>
        <a:ext cx="6138226" cy="432338"/>
      </dsp:txXfrm>
    </dsp:sp>
    <dsp:sp modelId="{7D76E052-F5F2-43ED-B5DF-6652B2B63B48}">
      <dsp:nvSpPr>
        <dsp:cNvPr id="0" name=""/>
        <dsp:cNvSpPr/>
      </dsp:nvSpPr>
      <dsp:spPr>
        <a:xfrm>
          <a:off x="0" y="1215442"/>
          <a:ext cx="6185002" cy="347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6374"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t>Students will provide information about both parents</a:t>
          </a:r>
        </a:p>
      </dsp:txBody>
      <dsp:txXfrm>
        <a:off x="0" y="1215442"/>
        <a:ext cx="6185002" cy="347760"/>
      </dsp:txXfrm>
    </dsp:sp>
    <dsp:sp modelId="{66383D12-589F-437F-8267-70544D1019FA}">
      <dsp:nvSpPr>
        <dsp:cNvPr id="0" name=""/>
        <dsp:cNvSpPr/>
      </dsp:nvSpPr>
      <dsp:spPr>
        <a:xfrm>
          <a:off x="0" y="1563202"/>
          <a:ext cx="6185002" cy="479114"/>
        </a:xfrm>
        <a:prstGeom prst="roundRect">
          <a:avLst/>
        </a:prstGeom>
        <a:solidFill>
          <a:schemeClr val="accent2">
            <a:hueOff val="-1835281"/>
            <a:satOff val="8098"/>
            <a:lumOff val="-137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Dependent students with divorced or separated parents</a:t>
          </a:r>
        </a:p>
      </dsp:txBody>
      <dsp:txXfrm>
        <a:off x="23388" y="1586590"/>
        <a:ext cx="6138226" cy="432338"/>
      </dsp:txXfrm>
    </dsp:sp>
    <dsp:sp modelId="{8E63F228-6D11-4048-85E6-C65E2A47CB46}">
      <dsp:nvSpPr>
        <dsp:cNvPr id="0" name=""/>
        <dsp:cNvSpPr/>
      </dsp:nvSpPr>
      <dsp:spPr>
        <a:xfrm>
          <a:off x="0" y="2042317"/>
          <a:ext cx="6185002" cy="499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6374"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t>Student will report information on the parent who provides the greater portion of the student’s financial support</a:t>
          </a:r>
        </a:p>
      </dsp:txBody>
      <dsp:txXfrm>
        <a:off x="0" y="2042317"/>
        <a:ext cx="6185002" cy="499904"/>
      </dsp:txXfrm>
    </dsp:sp>
    <dsp:sp modelId="{F0C5C5E6-577A-43E1-AA99-5C33E00E2C01}">
      <dsp:nvSpPr>
        <dsp:cNvPr id="0" name=""/>
        <dsp:cNvSpPr/>
      </dsp:nvSpPr>
      <dsp:spPr>
        <a:xfrm>
          <a:off x="0" y="2542222"/>
          <a:ext cx="6185002" cy="479114"/>
        </a:xfrm>
        <a:prstGeom prst="roundRect">
          <a:avLst/>
        </a:prstGeom>
        <a:solidFill>
          <a:schemeClr val="accent2">
            <a:hueOff val="-3670562"/>
            <a:satOff val="16196"/>
            <a:lumOff val="-274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Dependent students with remarried parent</a:t>
          </a:r>
        </a:p>
      </dsp:txBody>
      <dsp:txXfrm>
        <a:off x="23388" y="2565610"/>
        <a:ext cx="6138226" cy="432338"/>
      </dsp:txXfrm>
    </dsp:sp>
    <dsp:sp modelId="{2CEE43F4-D183-4B3A-97E9-47000759D364}">
      <dsp:nvSpPr>
        <dsp:cNvPr id="0" name=""/>
        <dsp:cNvSpPr/>
      </dsp:nvSpPr>
      <dsp:spPr>
        <a:xfrm>
          <a:off x="0" y="3021337"/>
          <a:ext cx="6185002" cy="499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6374"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t>Students will continue to provide information about parent and stepparent</a:t>
          </a:r>
        </a:p>
      </dsp:txBody>
      <dsp:txXfrm>
        <a:off x="0" y="3021337"/>
        <a:ext cx="6185002" cy="499904"/>
      </dsp:txXfrm>
    </dsp:sp>
    <dsp:sp modelId="{CBB2715A-A520-4A6A-BDBB-5500CE0A51A1}">
      <dsp:nvSpPr>
        <dsp:cNvPr id="0" name=""/>
        <dsp:cNvSpPr/>
      </dsp:nvSpPr>
      <dsp:spPr>
        <a:xfrm>
          <a:off x="0" y="3521242"/>
          <a:ext cx="6185002" cy="479114"/>
        </a:xfrm>
        <a:prstGeom prst="roundRect">
          <a:avLst/>
        </a:prstGeom>
        <a:solidFill>
          <a:schemeClr val="accent2">
            <a:hueOff val="-5505844"/>
            <a:satOff val="24295"/>
            <a:lumOff val="-411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Unable to provide parent information</a:t>
          </a:r>
        </a:p>
      </dsp:txBody>
      <dsp:txXfrm>
        <a:off x="23388" y="3544630"/>
        <a:ext cx="6138226" cy="432338"/>
      </dsp:txXfrm>
    </dsp:sp>
    <dsp:sp modelId="{E53AA878-96CE-4483-9678-097627B06283}">
      <dsp:nvSpPr>
        <dsp:cNvPr id="0" name=""/>
        <dsp:cNvSpPr/>
      </dsp:nvSpPr>
      <dsp:spPr>
        <a:xfrm>
          <a:off x="0" y="4000357"/>
          <a:ext cx="6185002" cy="347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6374"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t>Students will receive a provisional SAI</a:t>
          </a:r>
        </a:p>
      </dsp:txBody>
      <dsp:txXfrm>
        <a:off x="0" y="4000357"/>
        <a:ext cx="6185002" cy="347760"/>
      </dsp:txXfrm>
    </dsp:sp>
    <dsp:sp modelId="{FDE9FC3B-B5A1-47DC-9DA0-E93536F47152}">
      <dsp:nvSpPr>
        <dsp:cNvPr id="0" name=""/>
        <dsp:cNvSpPr/>
      </dsp:nvSpPr>
      <dsp:spPr>
        <a:xfrm>
          <a:off x="0" y="4348117"/>
          <a:ext cx="6185002" cy="479114"/>
        </a:xfrm>
        <a:prstGeom prst="roundRect">
          <a:avLst/>
        </a:prstGeom>
        <a:solidFill>
          <a:schemeClr val="accent2">
            <a:hueOff val="-7341125"/>
            <a:satOff val="32393"/>
            <a:lumOff val="-549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Family </a:t>
          </a:r>
          <a:r>
            <a:rPr lang="en-US" sz="2100" kern="1200" dirty="0"/>
            <a:t>size will be determined by the tax return</a:t>
          </a:r>
        </a:p>
      </dsp:txBody>
      <dsp:txXfrm>
        <a:off x="23388" y="4371505"/>
        <a:ext cx="6138226" cy="432338"/>
      </dsp:txXfrm>
    </dsp:sp>
    <dsp:sp modelId="{CE625ABC-A958-4F03-9A33-AB90C680C79A}">
      <dsp:nvSpPr>
        <dsp:cNvPr id="0" name=""/>
        <dsp:cNvSpPr/>
      </dsp:nvSpPr>
      <dsp:spPr>
        <a:xfrm>
          <a:off x="0" y="4827232"/>
          <a:ext cx="6185002" cy="499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6374"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t>ED to establish procedures where household size not accurately reflected</a:t>
          </a:r>
        </a:p>
      </dsp:txBody>
      <dsp:txXfrm>
        <a:off x="0" y="4827232"/>
        <a:ext cx="6185002" cy="49990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772359-304E-4F02-8C24-A524849A43AD}">
      <dsp:nvSpPr>
        <dsp:cNvPr id="0" name=""/>
        <dsp:cNvSpPr/>
      </dsp:nvSpPr>
      <dsp:spPr>
        <a:xfrm>
          <a:off x="0" y="371605"/>
          <a:ext cx="5944657" cy="655200"/>
        </a:xfrm>
        <a:prstGeom prst="rect">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61371" tIns="333248" rIns="461371"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a:t>Reduces the amount of income considered in calculating SAI</a:t>
          </a:r>
        </a:p>
      </dsp:txBody>
      <dsp:txXfrm>
        <a:off x="0" y="371605"/>
        <a:ext cx="5944657" cy="655200"/>
      </dsp:txXfrm>
    </dsp:sp>
    <dsp:sp modelId="{37A5F85A-DEDF-4219-B48D-387A985D2806}">
      <dsp:nvSpPr>
        <dsp:cNvPr id="0" name=""/>
        <dsp:cNvSpPr/>
      </dsp:nvSpPr>
      <dsp:spPr>
        <a:xfrm>
          <a:off x="283009" y="135445"/>
          <a:ext cx="5660190" cy="47232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7286" tIns="0" rIns="157286" bIns="0" numCol="1" spcCol="1270" anchor="ctr" anchorCtr="0">
          <a:noAutofit/>
        </a:bodyPr>
        <a:lstStyle/>
        <a:p>
          <a:pPr marL="0" lvl="0" indent="0" algn="l" defTabSz="711200">
            <a:lnSpc>
              <a:spcPct val="90000"/>
            </a:lnSpc>
            <a:spcBef>
              <a:spcPct val="0"/>
            </a:spcBef>
            <a:spcAft>
              <a:spcPct val="35000"/>
            </a:spcAft>
            <a:buNone/>
          </a:pPr>
          <a:r>
            <a:rPr lang="en-US" sz="1600" kern="1200" dirty="0"/>
            <a:t>Increased with FAFSA Simplification</a:t>
          </a:r>
        </a:p>
      </dsp:txBody>
      <dsp:txXfrm>
        <a:off x="306066" y="158502"/>
        <a:ext cx="5614076" cy="426206"/>
      </dsp:txXfrm>
    </dsp:sp>
    <dsp:sp modelId="{7F352849-99AF-4398-A1C2-75956ADC3279}">
      <dsp:nvSpPr>
        <dsp:cNvPr id="0" name=""/>
        <dsp:cNvSpPr/>
      </dsp:nvSpPr>
      <dsp:spPr>
        <a:xfrm>
          <a:off x="0" y="1349365"/>
          <a:ext cx="5944657" cy="403200"/>
        </a:xfrm>
        <a:prstGeom prst="rect">
          <a:avLst/>
        </a:prstGeom>
        <a:solidFill>
          <a:schemeClr val="lt1">
            <a:alpha val="90000"/>
            <a:hueOff val="0"/>
            <a:satOff val="0"/>
            <a:lumOff val="0"/>
            <a:alphaOff val="0"/>
          </a:schemeClr>
        </a:solidFill>
        <a:ln w="15875" cap="flat" cmpd="sng" algn="ctr">
          <a:solidFill>
            <a:schemeClr val="accent2">
              <a:hueOff val="-1835281"/>
              <a:satOff val="8098"/>
              <a:lumOff val="-1373"/>
              <a:alphaOff val="0"/>
            </a:schemeClr>
          </a:solidFill>
          <a:prstDash val="solid"/>
        </a:ln>
        <a:effectLst/>
      </dsp:spPr>
      <dsp:style>
        <a:lnRef idx="2">
          <a:scrgbClr r="0" g="0" b="0"/>
        </a:lnRef>
        <a:fillRef idx="1">
          <a:scrgbClr r="0" g="0" b="0"/>
        </a:fillRef>
        <a:effectRef idx="0">
          <a:scrgbClr r="0" g="0" b="0"/>
        </a:effectRef>
        <a:fontRef idx="minor"/>
      </dsp:style>
    </dsp:sp>
    <dsp:sp modelId="{E1BAAEE5-45F5-4AF2-823E-CF6F0DE4CE8D}">
      <dsp:nvSpPr>
        <dsp:cNvPr id="0" name=""/>
        <dsp:cNvSpPr/>
      </dsp:nvSpPr>
      <dsp:spPr>
        <a:xfrm>
          <a:off x="283009" y="1113205"/>
          <a:ext cx="5660190" cy="472320"/>
        </a:xfrm>
        <a:prstGeom prst="roundRect">
          <a:avLst/>
        </a:prstGeom>
        <a:solidFill>
          <a:schemeClr val="accent2">
            <a:hueOff val="-1835281"/>
            <a:satOff val="8098"/>
            <a:lumOff val="-137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7286" tIns="0" rIns="157286" bIns="0" numCol="1" spcCol="1270" anchor="ctr" anchorCtr="0">
          <a:noAutofit/>
        </a:bodyPr>
        <a:lstStyle/>
        <a:p>
          <a:pPr marL="0" lvl="0" indent="0" algn="l" defTabSz="711200">
            <a:lnSpc>
              <a:spcPct val="90000"/>
            </a:lnSpc>
            <a:spcBef>
              <a:spcPct val="0"/>
            </a:spcBef>
            <a:spcAft>
              <a:spcPct val="35000"/>
            </a:spcAft>
            <a:buNone/>
          </a:pPr>
          <a:r>
            <a:rPr lang="en-US" sz="1600" kern="1200" dirty="0"/>
            <a:t>Streamlined across number of dependents</a:t>
          </a:r>
        </a:p>
      </dsp:txBody>
      <dsp:txXfrm>
        <a:off x="306066" y="1136262"/>
        <a:ext cx="5614076" cy="426206"/>
      </dsp:txXfrm>
    </dsp:sp>
    <dsp:sp modelId="{49F12DF1-F8CE-40A7-95FD-345FABF21A8C}">
      <dsp:nvSpPr>
        <dsp:cNvPr id="0" name=""/>
        <dsp:cNvSpPr/>
      </dsp:nvSpPr>
      <dsp:spPr>
        <a:xfrm>
          <a:off x="0" y="2075125"/>
          <a:ext cx="5944657" cy="403200"/>
        </a:xfrm>
        <a:prstGeom prst="rect">
          <a:avLst/>
        </a:prstGeom>
        <a:solidFill>
          <a:schemeClr val="lt1">
            <a:alpha val="90000"/>
            <a:hueOff val="0"/>
            <a:satOff val="0"/>
            <a:lumOff val="0"/>
            <a:alphaOff val="0"/>
          </a:schemeClr>
        </a:solidFill>
        <a:ln w="15875" cap="flat" cmpd="sng" algn="ctr">
          <a:solidFill>
            <a:schemeClr val="accent2">
              <a:hueOff val="-3670562"/>
              <a:satOff val="16196"/>
              <a:lumOff val="-2745"/>
              <a:alphaOff val="0"/>
            </a:schemeClr>
          </a:solidFill>
          <a:prstDash val="solid"/>
        </a:ln>
        <a:effectLst/>
      </dsp:spPr>
      <dsp:style>
        <a:lnRef idx="2">
          <a:scrgbClr r="0" g="0" b="0"/>
        </a:lnRef>
        <a:fillRef idx="1">
          <a:scrgbClr r="0" g="0" b="0"/>
        </a:fillRef>
        <a:effectRef idx="0">
          <a:scrgbClr r="0" g="0" b="0"/>
        </a:effectRef>
        <a:fontRef idx="minor"/>
      </dsp:style>
    </dsp:sp>
    <dsp:sp modelId="{155A32F8-F9F0-4FA9-846F-82A4E7C15C30}">
      <dsp:nvSpPr>
        <dsp:cNvPr id="0" name=""/>
        <dsp:cNvSpPr/>
      </dsp:nvSpPr>
      <dsp:spPr>
        <a:xfrm>
          <a:off x="295200" y="1838965"/>
          <a:ext cx="5649101" cy="472320"/>
        </a:xfrm>
        <a:prstGeom prst="roundRect">
          <a:avLst/>
        </a:prstGeom>
        <a:solidFill>
          <a:schemeClr val="accent2">
            <a:hueOff val="-3670562"/>
            <a:satOff val="16196"/>
            <a:lumOff val="-274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7286" tIns="0" rIns="157286" bIns="0" numCol="1" spcCol="1270" anchor="ctr" anchorCtr="0">
          <a:noAutofit/>
        </a:bodyPr>
        <a:lstStyle/>
        <a:p>
          <a:pPr marL="0" lvl="0" indent="0" algn="l" defTabSz="711200">
            <a:lnSpc>
              <a:spcPct val="90000"/>
            </a:lnSpc>
            <a:spcBef>
              <a:spcPct val="0"/>
            </a:spcBef>
            <a:spcAft>
              <a:spcPct val="35000"/>
            </a:spcAft>
            <a:buNone/>
          </a:pPr>
          <a:r>
            <a:rPr lang="en-US" sz="1600" kern="1200" dirty="0"/>
            <a:t>For parents of dependent students – IPA levels increased about 20% above current levels </a:t>
          </a:r>
        </a:p>
      </dsp:txBody>
      <dsp:txXfrm>
        <a:off x="318257" y="1862022"/>
        <a:ext cx="5602987" cy="426206"/>
      </dsp:txXfrm>
    </dsp:sp>
    <dsp:sp modelId="{A406CCDC-6984-48D0-A15D-ABBAEF021C85}">
      <dsp:nvSpPr>
        <dsp:cNvPr id="0" name=""/>
        <dsp:cNvSpPr/>
      </dsp:nvSpPr>
      <dsp:spPr>
        <a:xfrm>
          <a:off x="0" y="2800885"/>
          <a:ext cx="5944657" cy="403200"/>
        </a:xfrm>
        <a:prstGeom prst="rect">
          <a:avLst/>
        </a:prstGeom>
        <a:solidFill>
          <a:schemeClr val="lt1">
            <a:alpha val="90000"/>
            <a:hueOff val="0"/>
            <a:satOff val="0"/>
            <a:lumOff val="0"/>
            <a:alphaOff val="0"/>
          </a:schemeClr>
        </a:solidFill>
        <a:ln w="15875" cap="flat" cmpd="sng" algn="ctr">
          <a:solidFill>
            <a:schemeClr val="accent2">
              <a:hueOff val="-5505844"/>
              <a:satOff val="24295"/>
              <a:lumOff val="-4118"/>
              <a:alphaOff val="0"/>
            </a:schemeClr>
          </a:solidFill>
          <a:prstDash val="solid"/>
        </a:ln>
        <a:effectLst/>
      </dsp:spPr>
      <dsp:style>
        <a:lnRef idx="2">
          <a:scrgbClr r="0" g="0" b="0"/>
        </a:lnRef>
        <a:fillRef idx="1">
          <a:scrgbClr r="0" g="0" b="0"/>
        </a:fillRef>
        <a:effectRef idx="0">
          <a:scrgbClr r="0" g="0" b="0"/>
        </a:effectRef>
        <a:fontRef idx="minor"/>
      </dsp:style>
    </dsp:sp>
    <dsp:sp modelId="{B4269C87-6DA6-4DBA-9AED-EF11520F225F}">
      <dsp:nvSpPr>
        <dsp:cNvPr id="0" name=""/>
        <dsp:cNvSpPr/>
      </dsp:nvSpPr>
      <dsp:spPr>
        <a:xfrm>
          <a:off x="283009" y="2564725"/>
          <a:ext cx="5660190" cy="472320"/>
        </a:xfrm>
        <a:prstGeom prst="roundRect">
          <a:avLst/>
        </a:prstGeom>
        <a:solidFill>
          <a:schemeClr val="accent2">
            <a:hueOff val="-5505844"/>
            <a:satOff val="24295"/>
            <a:lumOff val="-411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7286" tIns="0" rIns="157286" bIns="0" numCol="1" spcCol="1270" anchor="ctr" anchorCtr="0">
          <a:noAutofit/>
        </a:bodyPr>
        <a:lstStyle/>
        <a:p>
          <a:pPr marL="0" lvl="0" indent="0" algn="l" defTabSz="711200">
            <a:lnSpc>
              <a:spcPct val="90000"/>
            </a:lnSpc>
            <a:spcBef>
              <a:spcPct val="0"/>
            </a:spcBef>
            <a:spcAft>
              <a:spcPct val="35000"/>
            </a:spcAft>
            <a:buNone/>
          </a:pPr>
          <a:r>
            <a:rPr lang="en-US" sz="1600" kern="1200" dirty="0"/>
            <a:t>For students – IPA levels increased about 35% above current levels</a:t>
          </a:r>
        </a:p>
      </dsp:txBody>
      <dsp:txXfrm>
        <a:off x="306066" y="2587782"/>
        <a:ext cx="5614076" cy="426206"/>
      </dsp:txXfrm>
    </dsp:sp>
    <dsp:sp modelId="{570EC460-4AB3-4179-9731-0887193F9945}">
      <dsp:nvSpPr>
        <dsp:cNvPr id="0" name=""/>
        <dsp:cNvSpPr/>
      </dsp:nvSpPr>
      <dsp:spPr>
        <a:xfrm>
          <a:off x="0" y="3526645"/>
          <a:ext cx="5944657" cy="2217600"/>
        </a:xfrm>
        <a:prstGeom prst="rect">
          <a:avLst/>
        </a:prstGeom>
        <a:solidFill>
          <a:schemeClr val="lt1">
            <a:alpha val="90000"/>
            <a:hueOff val="0"/>
            <a:satOff val="0"/>
            <a:lumOff val="0"/>
            <a:alphaOff val="0"/>
          </a:schemeClr>
        </a:solidFill>
        <a:ln w="15875" cap="flat" cmpd="sng" algn="ctr">
          <a:solidFill>
            <a:schemeClr val="accent2">
              <a:hueOff val="-7341125"/>
              <a:satOff val="32393"/>
              <a:lumOff val="-549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61371" tIns="333248" rIns="461371"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a:t>Without dependents – IPA levels increased about 35% above current levels</a:t>
          </a:r>
        </a:p>
        <a:p>
          <a:pPr marL="171450" lvl="1" indent="-171450" algn="l" defTabSz="711200">
            <a:lnSpc>
              <a:spcPct val="90000"/>
            </a:lnSpc>
            <a:spcBef>
              <a:spcPct val="0"/>
            </a:spcBef>
            <a:spcAft>
              <a:spcPct val="15000"/>
            </a:spcAft>
            <a:buChar char="•"/>
          </a:pPr>
          <a:r>
            <a:rPr lang="en-US" sz="1600" kern="1200" dirty="0"/>
            <a:t>With dependents:</a:t>
          </a:r>
        </a:p>
        <a:p>
          <a:pPr marL="342900" lvl="2" indent="-171450" algn="l" defTabSz="711200">
            <a:lnSpc>
              <a:spcPct val="90000"/>
            </a:lnSpc>
            <a:spcBef>
              <a:spcPct val="0"/>
            </a:spcBef>
            <a:spcAft>
              <a:spcPct val="15000"/>
            </a:spcAft>
            <a:buChar char="•"/>
          </a:pPr>
          <a:r>
            <a:rPr lang="en-US" sz="1600" kern="1200" dirty="0"/>
            <a:t>Married – IPA levels increased about 35% above current levels</a:t>
          </a:r>
        </a:p>
        <a:p>
          <a:pPr marL="342900" lvl="2" indent="-171450" algn="l" defTabSz="711200">
            <a:lnSpc>
              <a:spcPct val="90000"/>
            </a:lnSpc>
            <a:spcBef>
              <a:spcPct val="0"/>
            </a:spcBef>
            <a:spcAft>
              <a:spcPct val="15000"/>
            </a:spcAft>
            <a:buChar char="•"/>
          </a:pPr>
          <a:r>
            <a:rPr lang="en-US" sz="1600" kern="1200" dirty="0"/>
            <a:t>Single – IPA levels increased about 60% above current levels</a:t>
          </a:r>
        </a:p>
        <a:p>
          <a:pPr marL="171450" lvl="1" indent="-171450" algn="l" defTabSz="711200">
            <a:lnSpc>
              <a:spcPct val="90000"/>
            </a:lnSpc>
            <a:spcBef>
              <a:spcPct val="0"/>
            </a:spcBef>
            <a:spcAft>
              <a:spcPct val="15000"/>
            </a:spcAft>
            <a:buChar char="•"/>
          </a:pPr>
          <a:endParaRPr lang="en-US" sz="1600" kern="1200" dirty="0"/>
        </a:p>
      </dsp:txBody>
      <dsp:txXfrm>
        <a:off x="0" y="3526645"/>
        <a:ext cx="5944657" cy="2217600"/>
      </dsp:txXfrm>
    </dsp:sp>
    <dsp:sp modelId="{D5281AE5-C00B-4402-AE76-CE64D0F30F84}">
      <dsp:nvSpPr>
        <dsp:cNvPr id="0" name=""/>
        <dsp:cNvSpPr/>
      </dsp:nvSpPr>
      <dsp:spPr>
        <a:xfrm>
          <a:off x="283009" y="3290485"/>
          <a:ext cx="5660190" cy="472320"/>
        </a:xfrm>
        <a:prstGeom prst="roundRect">
          <a:avLst/>
        </a:prstGeom>
        <a:solidFill>
          <a:schemeClr val="accent2">
            <a:hueOff val="-7341125"/>
            <a:satOff val="32393"/>
            <a:lumOff val="-549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7286" tIns="0" rIns="157286" bIns="0" numCol="1" spcCol="1270" anchor="ctr" anchorCtr="0">
          <a:noAutofit/>
        </a:bodyPr>
        <a:lstStyle/>
        <a:p>
          <a:pPr marL="0" lvl="0" indent="0" algn="l" defTabSz="711200">
            <a:lnSpc>
              <a:spcPct val="90000"/>
            </a:lnSpc>
            <a:spcBef>
              <a:spcPct val="0"/>
            </a:spcBef>
            <a:spcAft>
              <a:spcPct val="35000"/>
            </a:spcAft>
            <a:buNone/>
          </a:pPr>
          <a:r>
            <a:rPr lang="en-US" sz="1600" kern="1200" dirty="0"/>
            <a:t>Independent students</a:t>
          </a:r>
        </a:p>
      </dsp:txBody>
      <dsp:txXfrm>
        <a:off x="306066" y="3313542"/>
        <a:ext cx="5614076" cy="42620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idx="1"/>
          </p:nvPr>
        </p:nvSpPr>
        <p:spPr>
          <a:xfrm>
            <a:off x="4023092" y="1"/>
            <a:ext cx="3077739" cy="471054"/>
          </a:xfrm>
          <a:prstGeom prst="rect">
            <a:avLst/>
          </a:prstGeom>
        </p:spPr>
        <p:txBody>
          <a:bodyPr vert="horz" lIns="94229" tIns="47114" rIns="94229" bIns="47114" rtlCol="0"/>
          <a:lstStyle>
            <a:lvl1pPr algn="r">
              <a:defRPr sz="1200"/>
            </a:lvl1pPr>
          </a:lstStyle>
          <a:p>
            <a:fld id="{D121F96E-9DDD-4A9A-85A2-6AABACF1F82E}" type="datetimeFigureOut">
              <a:rPr lang="en-US" smtClean="0"/>
              <a:t>4/3/2023</a:t>
            </a:fld>
            <a:endParaRPr lang="en-US"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dirty="0"/>
          </a:p>
        </p:txBody>
      </p:sp>
      <p:sp>
        <p:nvSpPr>
          <p:cNvPr id="5" name="Notes Placeholder 4"/>
          <p:cNvSpPr>
            <a:spLocks noGrp="1"/>
          </p:cNvSpPr>
          <p:nvPr>
            <p:ph type="body" sz="quarter" idx="3"/>
          </p:nvPr>
        </p:nvSpPr>
        <p:spPr>
          <a:xfrm>
            <a:off x="710248" y="4518203"/>
            <a:ext cx="5681980" cy="3696713"/>
          </a:xfrm>
          <a:prstGeom prst="rect">
            <a:avLst/>
          </a:prstGeom>
        </p:spPr>
        <p:txBody>
          <a:bodyPr vert="horz" lIns="94229" tIns="47114" rIns="94229" bIns="4711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8A5ED155-9C81-463E-AB4A-F22727AA3B29}" type="slidenum">
              <a:rPr lang="en-US" smtClean="0"/>
              <a:t>‹#›</a:t>
            </a:fld>
            <a:endParaRPr lang="en-US" dirty="0"/>
          </a:p>
        </p:txBody>
      </p:sp>
    </p:spTree>
    <p:extLst>
      <p:ext uri="{BB962C8B-B14F-4D97-AF65-F5344CB8AC3E}">
        <p14:creationId xmlns:p14="http://schemas.microsoft.com/office/powerpoint/2010/main" val="23056662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5610" indent="-294465">
              <a:defRPr>
                <a:solidFill>
                  <a:schemeClr val="tx1"/>
                </a:solidFill>
                <a:latin typeface="Arial" panose="020B0604020202020204" pitchFamily="34" charset="0"/>
                <a:cs typeface="Arial" panose="020B0604020202020204" pitchFamily="34" charset="0"/>
              </a:defRPr>
            </a:lvl2pPr>
            <a:lvl3pPr marL="1177862" indent="-235572">
              <a:defRPr>
                <a:solidFill>
                  <a:schemeClr val="tx1"/>
                </a:solidFill>
                <a:latin typeface="Arial" panose="020B0604020202020204" pitchFamily="34" charset="0"/>
                <a:cs typeface="Arial" panose="020B0604020202020204" pitchFamily="34" charset="0"/>
              </a:defRPr>
            </a:lvl3pPr>
            <a:lvl4pPr marL="1649006" indent="-235572">
              <a:defRPr>
                <a:solidFill>
                  <a:schemeClr val="tx1"/>
                </a:solidFill>
                <a:latin typeface="Arial" panose="020B0604020202020204" pitchFamily="34" charset="0"/>
                <a:cs typeface="Arial" panose="020B0604020202020204" pitchFamily="34" charset="0"/>
              </a:defRPr>
            </a:lvl4pPr>
            <a:lvl5pPr marL="2120151" indent="-235572">
              <a:defRPr>
                <a:solidFill>
                  <a:schemeClr val="tx1"/>
                </a:solidFill>
                <a:latin typeface="Arial" panose="020B0604020202020204" pitchFamily="34" charset="0"/>
                <a:cs typeface="Arial" panose="020B0604020202020204" pitchFamily="34" charset="0"/>
              </a:defRPr>
            </a:lvl5pPr>
            <a:lvl6pPr marL="2591295" indent="-235572" defTabSz="47114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62440" indent="-235572" defTabSz="47114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33585" indent="-235572" defTabSz="47114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004729" indent="-235572" defTabSz="47114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2F35073-DA3A-4172-9EAB-F11137D65BAD}" type="slidenum">
              <a:rPr lang="en-US" altLang="en-US" smtClean="0">
                <a:latin typeface="Calibri" panose="020F0502020204030204" pitchFamily="34" charset="0"/>
              </a:rPr>
              <a:pPr/>
              <a:t>2</a:t>
            </a:fld>
            <a:endParaRPr lang="en-US" altLang="en-US" dirty="0">
              <a:latin typeface="Calibri" panose="020F0502020204030204" pitchFamily="34" charset="0"/>
            </a:endParaRPr>
          </a:p>
        </p:txBody>
      </p:sp>
    </p:spTree>
    <p:extLst>
      <p:ext uri="{BB962C8B-B14F-4D97-AF65-F5344CB8AC3E}">
        <p14:creationId xmlns:p14="http://schemas.microsoft.com/office/powerpoint/2010/main" val="11562372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5ED155-9C81-463E-AB4A-F22727AA3B29}" type="slidenum">
              <a:rPr lang="en-US" smtClean="0"/>
              <a:t>15</a:t>
            </a:fld>
            <a:endParaRPr lang="en-US" dirty="0"/>
          </a:p>
        </p:txBody>
      </p:sp>
    </p:spTree>
    <p:extLst>
      <p:ext uri="{BB962C8B-B14F-4D97-AF65-F5344CB8AC3E}">
        <p14:creationId xmlns:p14="http://schemas.microsoft.com/office/powerpoint/2010/main" val="39227332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5ED155-9C81-463E-AB4A-F22727AA3B29}" type="slidenum">
              <a:rPr lang="en-US" smtClean="0"/>
              <a:t>17</a:t>
            </a:fld>
            <a:endParaRPr lang="en-US" dirty="0"/>
          </a:p>
        </p:txBody>
      </p:sp>
    </p:spTree>
    <p:extLst>
      <p:ext uri="{BB962C8B-B14F-4D97-AF65-F5344CB8AC3E}">
        <p14:creationId xmlns:p14="http://schemas.microsoft.com/office/powerpoint/2010/main" val="38458638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5ED155-9C81-463E-AB4A-F22727AA3B29}" type="slidenum">
              <a:rPr lang="en-US" smtClean="0"/>
              <a:t>28</a:t>
            </a:fld>
            <a:endParaRPr lang="en-US" dirty="0"/>
          </a:p>
        </p:txBody>
      </p:sp>
    </p:spTree>
    <p:extLst>
      <p:ext uri="{BB962C8B-B14F-4D97-AF65-F5344CB8AC3E}">
        <p14:creationId xmlns:p14="http://schemas.microsoft.com/office/powerpoint/2010/main" val="21121753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5ED155-9C81-463E-AB4A-F22727AA3B29}" type="slidenum">
              <a:rPr lang="en-US" smtClean="0"/>
              <a:t>29</a:t>
            </a:fld>
            <a:endParaRPr lang="en-US" dirty="0"/>
          </a:p>
        </p:txBody>
      </p:sp>
    </p:spTree>
    <p:extLst>
      <p:ext uri="{BB962C8B-B14F-4D97-AF65-F5344CB8AC3E}">
        <p14:creationId xmlns:p14="http://schemas.microsoft.com/office/powerpoint/2010/main" val="42041345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5ED155-9C81-463E-AB4A-F22727AA3B29}" type="slidenum">
              <a:rPr lang="en-US" smtClean="0"/>
              <a:t>30</a:t>
            </a:fld>
            <a:endParaRPr lang="en-US" dirty="0"/>
          </a:p>
        </p:txBody>
      </p:sp>
    </p:spTree>
    <p:extLst>
      <p:ext uri="{BB962C8B-B14F-4D97-AF65-F5344CB8AC3E}">
        <p14:creationId xmlns:p14="http://schemas.microsoft.com/office/powerpoint/2010/main" val="35905892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5ED155-9C81-463E-AB4A-F22727AA3B29}" type="slidenum">
              <a:rPr lang="en-US" smtClean="0"/>
              <a:t>33</a:t>
            </a:fld>
            <a:endParaRPr lang="en-US" dirty="0"/>
          </a:p>
        </p:txBody>
      </p:sp>
    </p:spTree>
    <p:extLst>
      <p:ext uri="{BB962C8B-B14F-4D97-AF65-F5344CB8AC3E}">
        <p14:creationId xmlns:p14="http://schemas.microsoft.com/office/powerpoint/2010/main" val="7047058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5ED155-9C81-463E-AB4A-F22727AA3B29}" type="slidenum">
              <a:rPr lang="en-US" smtClean="0"/>
              <a:t>34</a:t>
            </a:fld>
            <a:endParaRPr lang="en-US" dirty="0"/>
          </a:p>
        </p:txBody>
      </p:sp>
    </p:spTree>
    <p:extLst>
      <p:ext uri="{BB962C8B-B14F-4D97-AF65-F5344CB8AC3E}">
        <p14:creationId xmlns:p14="http://schemas.microsoft.com/office/powerpoint/2010/main" val="2987166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cap="none" spc="200" baseline="0"/>
            </a:lvl1pPr>
          </a:lstStyle>
          <a:p>
            <a:r>
              <a:rPr lang="en-US" dirty="0"/>
              <a:t>Click to edit Master title style</a:t>
            </a:r>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0000"/>
                    <a:lumOff val="10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96DFF08F-DC6B-4601-B491-B0F83F6DD2DA}" type="datetimeFigureOut">
              <a:rPr lang="en-US" dirty="0"/>
              <a:pPr/>
              <a:t>4/3/2023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cap="none" baseline="0"/>
            </a:lvl1p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4/3/2023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1"/>
            <a:ext cx="12192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cap="none" spc="200" baseline="0"/>
            </a:lvl1pPr>
          </a:lstStyle>
          <a:p>
            <a:r>
              <a:rPr lang="en-US" dirty="0"/>
              <a:t>Click to edit Master title style</a:t>
            </a:r>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6DFF08F-DC6B-4601-B491-B0F83F6DD2DA}" type="datetimeFigureOut">
              <a:rPr lang="en-US" dirty="0"/>
              <a:t>4/3/2023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lvl1pPr>
              <a:defRPr cap="none" baseline="0"/>
            </a:lvl1pPr>
          </a:lstStyle>
          <a:p>
            <a:r>
              <a:rPr lang="en-US" dirty="0"/>
              <a:t>Click to edit Master title style</a:t>
            </a:r>
          </a:p>
        </p:txBody>
      </p:sp>
      <p:sp>
        <p:nvSpPr>
          <p:cNvPr id="3" name="Content Placeholder 2"/>
          <p:cNvSpPr>
            <a:spLocks noGrp="1"/>
          </p:cNvSpPr>
          <p:nvPr>
            <p:ph sz="half" idx="1"/>
          </p:nvPr>
        </p:nvSpPr>
        <p:spPr>
          <a:xfrm>
            <a:off x="1024128"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dirty="0"/>
              <a:t>4/3/2023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lvl1pPr>
              <a:defRPr cap="none" baseline="0"/>
            </a:lvl1pPr>
          </a:lstStyle>
          <a:p>
            <a:r>
              <a:rPr lang="en-US" dirty="0"/>
              <a:t>Click to edit Master title style</a:t>
            </a:r>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lumMod val="75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24128" y="2967788"/>
            <a:ext cx="4754880" cy="3341572"/>
          </a:xfrm>
        </p:spPr>
        <p:txBody>
          <a:bodyPr lIns="45720" rIns="4572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lumMod val="75000"/>
                  </a:scheme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Edit Master text styles</a:t>
            </a:r>
          </a:p>
        </p:txBody>
      </p:sp>
      <p:sp>
        <p:nvSpPr>
          <p:cNvPr id="6" name="Content Placeholder 5"/>
          <p:cNvSpPr>
            <a:spLocks noGrp="1"/>
          </p:cNvSpPr>
          <p:nvPr>
            <p:ph sz="quarter" idx="4"/>
          </p:nvPr>
        </p:nvSpPr>
        <p:spPr>
          <a:xfrm>
            <a:off x="5989320" y="2967788"/>
            <a:ext cx="4754880" cy="3341572"/>
          </a:xfrm>
        </p:spPr>
        <p:txBody>
          <a:bodyPr lIns="45720" rIns="4572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dirty="0"/>
              <a:t>4/3/2023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cap="none" baseline="0"/>
            </a:lvl1pPr>
          </a:lstStyle>
          <a:p>
            <a:r>
              <a:rPr lang="en-US" dirty="0"/>
              <a:t>Click to edit Master title style</a:t>
            </a:r>
          </a:p>
        </p:txBody>
      </p:sp>
      <p:sp>
        <p:nvSpPr>
          <p:cNvPr id="3" name="Date Placeholder 2"/>
          <p:cNvSpPr>
            <a:spLocks noGrp="1"/>
          </p:cNvSpPr>
          <p:nvPr>
            <p:ph type="dt" sz="half" idx="10"/>
          </p:nvPr>
        </p:nvSpPr>
        <p:spPr/>
        <p:txBody>
          <a:bodyPr/>
          <a:lstStyle/>
          <a:p>
            <a:fld id="{96DFF08F-DC6B-4601-B491-B0F83F6DD2DA}" type="datetimeFigureOut">
              <a:rPr lang="en-US" dirty="0"/>
              <a:t>4/3/2023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dirty="0"/>
              <a:t>4/3/2023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cap="none" baseline="0"/>
            </a:lvl1pPr>
          </a:lstStyle>
          <a:p>
            <a:r>
              <a:rPr lang="en-US" dirty="0"/>
              <a:t>Click to edit Master title style</a:t>
            </a:r>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4/3/2023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cap="none" spc="200" baseline="0"/>
            </a:lvl1pPr>
          </a:lstStyle>
          <a:p>
            <a:r>
              <a:rPr lang="en-US" dirty="0"/>
              <a:t>Click to edit Master title style</a:t>
            </a:r>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616CA0-919D-4A49-9C8A-62FDFB3A5183}" type="datetimeFigureOut">
              <a:rPr lang="en-US" dirty="0"/>
              <a:t>4/3/2023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a:t>
            </a:fld>
            <a:endParaRPr lang="en-US" dirty="0"/>
          </a:p>
        </p:txBody>
      </p:sp>
      <p:cxnSp>
        <p:nvCxnSpPr>
          <p:cNvPr id="9" name="Straight Connector 8"/>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4/3/2023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4/3/2023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Combo">
    <p:spTree>
      <p:nvGrpSpPr>
        <p:cNvPr id="1" name=""/>
        <p:cNvGrpSpPr/>
        <p:nvPr/>
      </p:nvGrpSpPr>
      <p:grpSpPr>
        <a:xfrm>
          <a:off x="0" y="0"/>
          <a:ext cx="0" cy="0"/>
          <a:chOff x="0" y="0"/>
          <a:chExt cx="0" cy="0"/>
        </a:xfrm>
      </p:grpSpPr>
      <p:sp>
        <p:nvSpPr>
          <p:cNvPr id="12" name="Title 12"/>
          <p:cNvSpPr>
            <a:spLocks noGrp="1"/>
          </p:cNvSpPr>
          <p:nvPr>
            <p:ph type="title"/>
          </p:nvPr>
        </p:nvSpPr>
        <p:spPr>
          <a:xfrm>
            <a:off x="508000" y="2137956"/>
            <a:ext cx="10972800" cy="738595"/>
          </a:xfrm>
          <a:prstGeom prst="rect">
            <a:avLst/>
          </a:prstGeom>
          <a:noFill/>
        </p:spPr>
        <p:txBody>
          <a:bodyPr vert="horz"/>
          <a:lstStyle>
            <a:lvl1pPr algn="l">
              <a:defRPr sz="4800" cap="none" baseline="0">
                <a:solidFill>
                  <a:srgbClr val="155F86"/>
                </a:solidFill>
                <a:latin typeface="Arial"/>
                <a:cs typeface="Arial"/>
              </a:defRPr>
            </a:lvl1pPr>
          </a:lstStyle>
          <a:p>
            <a:r>
              <a:rPr lang="en-US" dirty="0"/>
              <a:t>Click to edit Master title</a:t>
            </a:r>
          </a:p>
        </p:txBody>
      </p:sp>
      <p:sp>
        <p:nvSpPr>
          <p:cNvPr id="15" name="Subtitle 2"/>
          <p:cNvSpPr>
            <a:spLocks noGrp="1"/>
          </p:cNvSpPr>
          <p:nvPr>
            <p:ph type="subTitle" idx="1"/>
          </p:nvPr>
        </p:nvSpPr>
        <p:spPr>
          <a:xfrm>
            <a:off x="546921" y="2800350"/>
            <a:ext cx="11234060" cy="704850"/>
          </a:xfrm>
          <a:prstGeom prst="rect">
            <a:avLst/>
          </a:prstGeom>
          <a:noFill/>
        </p:spPr>
        <p:txBody>
          <a:bodyPr vert="horz"/>
          <a:lstStyle>
            <a:lvl1pPr marL="0" indent="0" algn="l">
              <a:buNone/>
              <a:defRPr sz="2400" b="0">
                <a:solidFill>
                  <a:srgbClr val="96BC5A"/>
                </a:solidFill>
                <a:latin typeface="Arial"/>
                <a:cs typeface="Aria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a:t>
            </a:r>
          </a:p>
        </p:txBody>
      </p:sp>
      <p:sp>
        <p:nvSpPr>
          <p:cNvPr id="16" name="Content Placeholder 10"/>
          <p:cNvSpPr>
            <a:spLocks noGrp="1"/>
          </p:cNvSpPr>
          <p:nvPr>
            <p:ph sz="quarter" idx="11"/>
          </p:nvPr>
        </p:nvSpPr>
        <p:spPr>
          <a:xfrm>
            <a:off x="711200" y="5340462"/>
            <a:ext cx="9361715" cy="596677"/>
          </a:xfrm>
          <a:prstGeom prst="rect">
            <a:avLst/>
          </a:prstGeom>
        </p:spPr>
        <p:txBody>
          <a:bodyPr vert="horz"/>
          <a:lstStyle>
            <a:lvl1pPr marL="0" indent="0" algn="l">
              <a:buNone/>
              <a:defRPr sz="2200">
                <a:solidFill>
                  <a:srgbClr val="155F86"/>
                </a:solidFill>
                <a:latin typeface="Arial"/>
                <a:cs typeface="Arial"/>
              </a:defRPr>
            </a:lvl1pPr>
            <a:lvl2pPr algn="r">
              <a:defRPr sz="3600">
                <a:latin typeface="Arial"/>
                <a:cs typeface="Arial"/>
              </a:defRPr>
            </a:lvl2pPr>
            <a:lvl3pPr algn="r">
              <a:defRPr sz="3600">
                <a:latin typeface="Arial"/>
                <a:cs typeface="Arial"/>
              </a:defRPr>
            </a:lvl3pPr>
            <a:lvl4pPr algn="r">
              <a:defRPr sz="3600">
                <a:latin typeface="Arial"/>
                <a:cs typeface="Arial"/>
              </a:defRPr>
            </a:lvl4pPr>
            <a:lvl5pPr algn="r">
              <a:defRPr sz="3600">
                <a:latin typeface="Arial"/>
                <a:cs typeface="Arial"/>
              </a:defRPr>
            </a:lvl5pPr>
          </a:lstStyle>
          <a:p>
            <a:pPr lvl="0"/>
            <a:r>
              <a:rPr lang="en-US" dirty="0"/>
              <a:t>Click to edit Master text</a:t>
            </a:r>
          </a:p>
        </p:txBody>
      </p:sp>
    </p:spTree>
    <p:extLst>
      <p:ext uri="{BB962C8B-B14F-4D97-AF65-F5344CB8AC3E}">
        <p14:creationId xmlns:p14="http://schemas.microsoft.com/office/powerpoint/2010/main" val="1032819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84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96DFF08F-DC6B-4601-B491-B0F83F6DD2DA}" type="datetimeFigureOut">
              <a:rPr lang="en-US" dirty="0"/>
              <a:pPr/>
              <a:t>4/3/2023</a:t>
            </a:fld>
            <a:endParaRPr lang="en-US" dirty="0"/>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4FAB73BC-B049-4115-A692-8D63A059BFB8}" type="slidenum">
              <a:rPr lang="en-US" dirty="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1" r:id="rId9"/>
    <p:sldLayoutId id="2147483658" r:id="rId10"/>
    <p:sldLayoutId id="2147483659" r:id="rId11"/>
    <p:sldLayoutId id="2147483662" r:id="rId12"/>
  </p:sldLayoutIdLst>
  <p:txStyles>
    <p:titleStyle>
      <a:lvl1pPr algn="l" defTabSz="914400" rtl="0" eaLnBrk="1" latinLnBrk="0" hangingPunct="1">
        <a:lnSpc>
          <a:spcPct val="80000"/>
        </a:lnSpc>
        <a:spcBef>
          <a:spcPct val="0"/>
        </a:spcBef>
        <a:buNone/>
        <a:defRPr sz="5000" kern="1200" cap="all" spc="100" baseline="0">
          <a:solidFill>
            <a:schemeClr val="tx1">
              <a:lumMod val="90000"/>
              <a:lumOff val="10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svg"/></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42.jpeg"/><Relationship Id="rId7" Type="http://schemas.openxmlformats.org/officeDocument/2006/relationships/diagramColors" Target="../diagrams/colors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7" name="Picture 4" descr="Toy plastic numbers">
            <a:extLst>
              <a:ext uri="{FF2B5EF4-FFF2-40B4-BE49-F238E27FC236}">
                <a16:creationId xmlns:a16="http://schemas.microsoft.com/office/drawing/2014/main" id="{71E11FCF-F54A-6340-5CB5-3E8456721AF2}"/>
              </a:ext>
            </a:extLst>
          </p:cNvPr>
          <p:cNvPicPr>
            <a:picLocks noChangeAspect="1"/>
          </p:cNvPicPr>
          <p:nvPr/>
        </p:nvPicPr>
        <p:blipFill rotWithShape="1">
          <a:blip r:embed="rId2">
            <a:extLst>
              <a:ext uri="{BEBA8EAE-BF5A-486C-A8C5-ECC9F3942E4B}">
                <a14:imgProps xmlns:a14="http://schemas.microsoft.com/office/drawing/2010/main">
                  <a14:imgLayer r:embed="rId3">
                    <a14:imgEffect>
                      <a14:artisticChalkSketch/>
                    </a14:imgEffect>
                  </a14:imgLayer>
                </a14:imgProps>
              </a:ext>
            </a:extLst>
          </a:blip>
          <a:srcRect t="15730"/>
          <a:stretch/>
        </p:blipFill>
        <p:spPr>
          <a:xfrm>
            <a:off x="20" y="10"/>
            <a:ext cx="12191980" cy="6857990"/>
          </a:xfrm>
          <a:prstGeom prst="rect">
            <a:avLst/>
          </a:prstGeom>
        </p:spPr>
      </p:pic>
      <p:sp>
        <p:nvSpPr>
          <p:cNvPr id="28" name="Rectangle 8">
            <a:extLst>
              <a:ext uri="{FF2B5EF4-FFF2-40B4-BE49-F238E27FC236}">
                <a16:creationId xmlns:a16="http://schemas.microsoft.com/office/drawing/2014/main" id="{65DD4B2F-1C7E-407F-B344-CC8C187894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59968"/>
            <a:ext cx="12192000" cy="2298032"/>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986CD6D-5D46-3945-2F76-9F838A3D909B}"/>
              </a:ext>
            </a:extLst>
          </p:cNvPr>
          <p:cNvSpPr>
            <a:spLocks noGrp="1"/>
          </p:cNvSpPr>
          <p:nvPr>
            <p:ph type="ctrTitle"/>
          </p:nvPr>
        </p:nvSpPr>
        <p:spPr>
          <a:xfrm>
            <a:off x="457200" y="4960137"/>
            <a:ext cx="7772400" cy="1463040"/>
          </a:xfrm>
        </p:spPr>
        <p:txBody>
          <a:bodyPr>
            <a:normAutofit/>
          </a:bodyPr>
          <a:lstStyle/>
          <a:p>
            <a:r>
              <a:rPr lang="en-US" dirty="0"/>
              <a:t>FAFSA Simplification</a:t>
            </a:r>
            <a:br>
              <a:rPr lang="en-US" dirty="0"/>
            </a:br>
            <a:endParaRPr lang="en-US" dirty="0"/>
          </a:p>
        </p:txBody>
      </p:sp>
      <p:sp>
        <p:nvSpPr>
          <p:cNvPr id="3" name="Subtitle 2">
            <a:extLst>
              <a:ext uri="{FF2B5EF4-FFF2-40B4-BE49-F238E27FC236}">
                <a16:creationId xmlns:a16="http://schemas.microsoft.com/office/drawing/2014/main" id="{919F5266-976A-21FF-3CAD-3AEBE2FA337C}"/>
              </a:ext>
            </a:extLst>
          </p:cNvPr>
          <p:cNvSpPr>
            <a:spLocks noGrp="1"/>
          </p:cNvSpPr>
          <p:nvPr>
            <p:ph type="subTitle" idx="1"/>
          </p:nvPr>
        </p:nvSpPr>
        <p:spPr>
          <a:xfrm>
            <a:off x="8610600" y="4960137"/>
            <a:ext cx="3200400" cy="1463040"/>
          </a:xfrm>
        </p:spPr>
        <p:txBody>
          <a:bodyPr>
            <a:normAutofit/>
          </a:bodyPr>
          <a:lstStyle/>
          <a:p>
            <a:r>
              <a:rPr lang="en-US" dirty="0"/>
              <a:t>Catherine Mueller</a:t>
            </a:r>
          </a:p>
          <a:p>
            <a:r>
              <a:rPr lang="en-US" dirty="0"/>
              <a:t>March 2023</a:t>
            </a:r>
          </a:p>
          <a:p>
            <a:endParaRPr lang="en-US" dirty="0"/>
          </a:p>
          <a:p>
            <a:endParaRPr lang="en-US" dirty="0"/>
          </a:p>
        </p:txBody>
      </p:sp>
      <p:cxnSp>
        <p:nvCxnSpPr>
          <p:cNvPr id="29" name="Straight Connector 10">
            <a:extLst>
              <a:ext uri="{FF2B5EF4-FFF2-40B4-BE49-F238E27FC236}">
                <a16:creationId xmlns:a16="http://schemas.microsoft.com/office/drawing/2014/main" id="{BDC89D4E-94EA-4E1D-96A9-1C6319577D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2">
                <a:alpha val="80000"/>
              </a:schemeClr>
            </a:solidFill>
          </a:ln>
        </p:spPr>
        <p:style>
          <a:lnRef idx="1">
            <a:schemeClr val="accent1"/>
          </a:lnRef>
          <a:fillRef idx="0">
            <a:schemeClr val="accent1"/>
          </a:fillRef>
          <a:effectRef idx="0">
            <a:schemeClr val="accent1"/>
          </a:effectRef>
          <a:fontRef idx="minor">
            <a:schemeClr val="tx1"/>
          </a:fontRef>
        </p:style>
      </p:cxnSp>
      <p:pic>
        <p:nvPicPr>
          <p:cNvPr id="26" name="Picture 25" descr="Text&#10;&#10;Description automatically generated">
            <a:extLst>
              <a:ext uri="{FF2B5EF4-FFF2-40B4-BE49-F238E27FC236}">
                <a16:creationId xmlns:a16="http://schemas.microsoft.com/office/drawing/2014/main" id="{10E86C42-4E4A-2668-1243-75D1391B3BEC}"/>
              </a:ext>
            </a:extLst>
          </p:cNvPr>
          <p:cNvPicPr>
            <a:picLocks noChangeAspect="1"/>
          </p:cNvPicPr>
          <p:nvPr/>
        </p:nvPicPr>
        <p:blipFill>
          <a:blip r:embed="rId4"/>
          <a:stretch>
            <a:fillRect/>
          </a:stretch>
        </p:blipFill>
        <p:spPr>
          <a:xfrm>
            <a:off x="8686780" y="5846211"/>
            <a:ext cx="2554469" cy="529585"/>
          </a:xfrm>
          <a:prstGeom prst="rect">
            <a:avLst/>
          </a:prstGeom>
        </p:spPr>
      </p:pic>
    </p:spTree>
    <p:extLst>
      <p:ext uri="{BB962C8B-B14F-4D97-AF65-F5344CB8AC3E}">
        <p14:creationId xmlns:p14="http://schemas.microsoft.com/office/powerpoint/2010/main" val="2979920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440" name="Straight Connector 17436">
            <a:extLst>
              <a:ext uri="{FF2B5EF4-FFF2-40B4-BE49-F238E27FC236}">
                <a16:creationId xmlns:a16="http://schemas.microsoft.com/office/drawing/2014/main" id="{0E117F94-4A49-4CCB-AB97-121615AE4FC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7439" name="Rectangle 17438">
            <a:extLst>
              <a:ext uri="{FF2B5EF4-FFF2-40B4-BE49-F238E27FC236}">
                <a16:creationId xmlns:a16="http://schemas.microsoft.com/office/drawing/2014/main" id="{FC695245-44E3-4A14-900A-D06036644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410" name="Title 1"/>
          <p:cNvSpPr>
            <a:spLocks noGrp="1"/>
          </p:cNvSpPr>
          <p:nvPr>
            <p:ph type="title" idx="4294967295"/>
          </p:nvPr>
        </p:nvSpPr>
        <p:spPr bwMode="auto">
          <a:xfrm>
            <a:off x="643468" y="643467"/>
            <a:ext cx="3415612" cy="5571066"/>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ctr" anchorCtr="0" compatLnSpc="1">
            <a:prstTxWarp prst="textNoShape">
              <a:avLst/>
            </a:prstTxWarp>
            <a:normAutofit/>
          </a:bodyPr>
          <a:lstStyle/>
          <a:p>
            <a:r>
              <a:rPr lang="en-US" dirty="0">
                <a:solidFill>
                  <a:srgbClr val="FFFFFF"/>
                </a:solidFill>
              </a:rPr>
              <a:t>Agenda</a:t>
            </a:r>
            <a:endParaRPr lang="en-US" altLang="en-US" dirty="0">
              <a:solidFill>
                <a:srgbClr val="FFFFFF"/>
              </a:solidFill>
            </a:endParaRPr>
          </a:p>
        </p:txBody>
      </p:sp>
      <p:sp>
        <p:nvSpPr>
          <p:cNvPr id="17413" name="TextBox 4"/>
          <p:cNvSpPr txBox="1">
            <a:spLocks noChangeArrowheads="1"/>
          </p:cNvSpPr>
          <p:nvPr/>
        </p:nvSpPr>
        <p:spPr bwMode="auto">
          <a:xfrm>
            <a:off x="946150" y="4764277"/>
            <a:ext cx="4191000"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Aft>
                <a:spcPts val="600"/>
              </a:spcAft>
            </a:pPr>
            <a:endParaRPr lang="en-US" altLang="en-US" sz="2400" dirty="0"/>
          </a:p>
          <a:p>
            <a:pPr>
              <a:spcAft>
                <a:spcPts val="600"/>
              </a:spcAft>
            </a:pPr>
            <a:endParaRPr lang="en-US" altLang="en-US" dirty="0"/>
          </a:p>
        </p:txBody>
      </p:sp>
      <p:sp>
        <p:nvSpPr>
          <p:cNvPr id="8" name="Slide Number Placeholder 3"/>
          <p:cNvSpPr txBox="1">
            <a:spLocks/>
          </p:cNvSpPr>
          <p:nvPr/>
        </p:nvSpPr>
        <p:spPr bwMode="auto">
          <a:xfrm>
            <a:off x="10972493" y="6214533"/>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600"/>
              </a:spcAft>
            </a:pPr>
            <a:fld id="{04699E91-7E63-44B7-9FDC-AFB5B39E54C5}" type="slidenum">
              <a:rPr lang="en-US" altLang="en-US" sz="1400" smtClean="0"/>
              <a:pPr eaLnBrk="1" hangingPunct="1">
                <a:spcAft>
                  <a:spcPts val="600"/>
                </a:spcAft>
              </a:pPr>
              <a:t>2</a:t>
            </a:fld>
            <a:endParaRPr lang="en-US" altLang="en-US" sz="1400" dirty="0"/>
          </a:p>
        </p:txBody>
      </p:sp>
      <p:graphicFrame>
        <p:nvGraphicFramePr>
          <p:cNvPr id="17441" name="Content Placeholder 2">
            <a:extLst>
              <a:ext uri="{FF2B5EF4-FFF2-40B4-BE49-F238E27FC236}">
                <a16:creationId xmlns:a16="http://schemas.microsoft.com/office/drawing/2014/main" id="{56383B7F-7166-C412-16B2-E531DED6389C}"/>
              </a:ext>
            </a:extLst>
          </p:cNvPr>
          <p:cNvGraphicFramePr>
            <a:graphicFrameLocks noGrp="1"/>
          </p:cNvGraphicFramePr>
          <p:nvPr>
            <p:ph idx="4294967295"/>
            <p:extLst>
              <p:ext uri="{D42A27DB-BD31-4B8C-83A1-F6EECF244321}">
                <p14:modId xmlns:p14="http://schemas.microsoft.com/office/powerpoint/2010/main" val="4011259384"/>
              </p:ext>
            </p:extLst>
          </p:nvPr>
        </p:nvGraphicFramePr>
        <p:xfrm>
          <a:off x="5603875" y="954088"/>
          <a:ext cx="5641975" cy="4921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022886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4" descr="Two bald eagles against snowy mountains">
            <a:extLst>
              <a:ext uri="{FF2B5EF4-FFF2-40B4-BE49-F238E27FC236}">
                <a16:creationId xmlns:a16="http://schemas.microsoft.com/office/drawing/2014/main" id="{D518F395-1D46-4330-C1FF-A3E63994E3AE}"/>
              </a:ext>
            </a:extLst>
          </p:cNvPr>
          <p:cNvPicPr>
            <a:picLocks noChangeAspect="1"/>
          </p:cNvPicPr>
          <p:nvPr/>
        </p:nvPicPr>
        <p:blipFill rotWithShape="1">
          <a:blip r:embed="rId2">
            <a:alphaModFix amt="25000"/>
          </a:blip>
          <a:srcRect t="15413"/>
          <a:stretch/>
        </p:blipFill>
        <p:spPr>
          <a:xfrm>
            <a:off x="20" y="10"/>
            <a:ext cx="12191980" cy="6857990"/>
          </a:xfrm>
          <a:prstGeom prst="rect">
            <a:avLst/>
          </a:prstGeom>
        </p:spPr>
      </p:pic>
      <p:sp>
        <p:nvSpPr>
          <p:cNvPr id="2" name="Title 1">
            <a:extLst>
              <a:ext uri="{FF2B5EF4-FFF2-40B4-BE49-F238E27FC236}">
                <a16:creationId xmlns:a16="http://schemas.microsoft.com/office/drawing/2014/main" id="{C46B0FBB-E854-75AE-D8F0-40F921BE19A0}"/>
              </a:ext>
            </a:extLst>
          </p:cNvPr>
          <p:cNvSpPr>
            <a:spLocks noGrp="1"/>
          </p:cNvSpPr>
          <p:nvPr>
            <p:ph type="title"/>
          </p:nvPr>
        </p:nvSpPr>
        <p:spPr>
          <a:xfrm>
            <a:off x="1024128" y="585216"/>
            <a:ext cx="9720072" cy="1499616"/>
          </a:xfrm>
        </p:spPr>
        <p:txBody>
          <a:bodyPr vert="horz" lIns="91440" tIns="45720" rIns="91440" bIns="45720" rtlCol="0">
            <a:normAutofit/>
          </a:bodyPr>
          <a:lstStyle/>
          <a:p>
            <a:r>
              <a:rPr lang="en-US" cap="all" spc="200" dirty="0">
                <a:solidFill>
                  <a:srgbClr val="FFFFFF"/>
                </a:solidFill>
              </a:rPr>
              <a:t>Disclaimer</a:t>
            </a:r>
            <a:br>
              <a:rPr lang="en-US" cap="all" spc="200" dirty="0">
                <a:solidFill>
                  <a:srgbClr val="FFFFFF"/>
                </a:solidFill>
              </a:rPr>
            </a:br>
            <a:endParaRPr lang="en-US" cap="all" spc="200" dirty="0">
              <a:solidFill>
                <a:srgbClr val="FFFFFF"/>
              </a:solidFill>
            </a:endParaRPr>
          </a:p>
        </p:txBody>
      </p:sp>
      <p:cxnSp>
        <p:nvCxnSpPr>
          <p:cNvPr id="22" name="Straight Connector 24">
            <a:extLst>
              <a:ext uri="{FF2B5EF4-FFF2-40B4-BE49-F238E27FC236}">
                <a16:creationId xmlns:a16="http://schemas.microsoft.com/office/drawing/2014/main" id="{E79B4DA2-E806-489F-80F1-ADC1F33388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09945C7-CEDD-1EE3-1502-D94DDBD662FA}"/>
              </a:ext>
            </a:extLst>
          </p:cNvPr>
          <p:cNvSpPr>
            <a:spLocks noGrp="1"/>
          </p:cNvSpPr>
          <p:nvPr>
            <p:ph idx="1"/>
          </p:nvPr>
        </p:nvSpPr>
        <p:spPr>
          <a:xfrm>
            <a:off x="1024128" y="2286000"/>
            <a:ext cx="9720071" cy="4023360"/>
          </a:xfrm>
        </p:spPr>
        <p:txBody>
          <a:bodyPr vert="horz" lIns="91440" tIns="45720" rIns="91440" bIns="45720" rtlCol="0">
            <a:normAutofit/>
          </a:bodyPr>
          <a:lstStyle/>
          <a:p>
            <a:pPr marL="0" indent="0">
              <a:spcBef>
                <a:spcPts val="0"/>
              </a:spcBef>
              <a:buNone/>
            </a:pPr>
            <a:r>
              <a:rPr lang="en-US" dirty="0">
                <a:solidFill>
                  <a:srgbClr val="FFFFFF"/>
                </a:solidFill>
              </a:rPr>
              <a:t>The goal of this presentation is to provide accurate and up-to-date information on FAFSA Simplification. However, it should be noted, that not all guidance has been issued. This information in this presentation is subject to change and is not legal advice or guidance on policy implementation.</a:t>
            </a:r>
          </a:p>
        </p:txBody>
      </p:sp>
      <p:sp>
        <p:nvSpPr>
          <p:cNvPr id="4" name="Slide Number Placeholder 3">
            <a:extLst>
              <a:ext uri="{FF2B5EF4-FFF2-40B4-BE49-F238E27FC236}">
                <a16:creationId xmlns:a16="http://schemas.microsoft.com/office/drawing/2014/main" id="{3C2C056A-C934-EF06-574D-7E69D4F023F6}"/>
              </a:ext>
            </a:extLst>
          </p:cNvPr>
          <p:cNvSpPr txBox="1">
            <a:spLocks/>
          </p:cNvSpPr>
          <p:nvPr/>
        </p:nvSpPr>
        <p:spPr bwMode="auto">
          <a:xfrm>
            <a:off x="10972493" y="6214533"/>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600"/>
              </a:spcAft>
            </a:pPr>
            <a:fld id="{04699E91-7E63-44B7-9FDC-AFB5B39E54C5}" type="slidenum">
              <a:rPr lang="en-US" altLang="en-US" sz="1400" smtClean="0"/>
              <a:pPr eaLnBrk="1" hangingPunct="1">
                <a:spcAft>
                  <a:spcPts val="600"/>
                </a:spcAft>
              </a:pPr>
              <a:t>3</a:t>
            </a:fld>
            <a:endParaRPr lang="en-US" altLang="en-US" sz="1400" dirty="0"/>
          </a:p>
        </p:txBody>
      </p:sp>
    </p:spTree>
    <p:extLst>
      <p:ext uri="{BB962C8B-B14F-4D97-AF65-F5344CB8AC3E}">
        <p14:creationId xmlns:p14="http://schemas.microsoft.com/office/powerpoint/2010/main" val="158485891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3264A-926D-B813-1D2B-1FAF90F42C9E}"/>
              </a:ext>
            </a:extLst>
          </p:cNvPr>
          <p:cNvSpPr>
            <a:spLocks noGrp="1"/>
          </p:cNvSpPr>
          <p:nvPr>
            <p:ph type="title"/>
          </p:nvPr>
        </p:nvSpPr>
        <p:spPr>
          <a:xfrm>
            <a:off x="1024128" y="585216"/>
            <a:ext cx="9720072" cy="1499616"/>
          </a:xfrm>
        </p:spPr>
        <p:txBody>
          <a:bodyPr>
            <a:normAutofit/>
          </a:bodyPr>
          <a:lstStyle/>
          <a:p>
            <a:r>
              <a:rPr lang="en-US" dirty="0"/>
              <a:t>Two Major Changes</a:t>
            </a:r>
          </a:p>
        </p:txBody>
      </p:sp>
      <p:graphicFrame>
        <p:nvGraphicFramePr>
          <p:cNvPr id="5" name="Content Placeholder 2">
            <a:extLst>
              <a:ext uri="{FF2B5EF4-FFF2-40B4-BE49-F238E27FC236}">
                <a16:creationId xmlns:a16="http://schemas.microsoft.com/office/drawing/2014/main" id="{7B39BA05-A669-1AC3-6279-6E28F0DD3344}"/>
              </a:ext>
            </a:extLst>
          </p:cNvPr>
          <p:cNvGraphicFramePr>
            <a:graphicFrameLocks noGrp="1"/>
          </p:cNvGraphicFramePr>
          <p:nvPr>
            <p:ph idx="1"/>
            <p:extLst>
              <p:ext uri="{D42A27DB-BD31-4B8C-83A1-F6EECF244321}">
                <p14:modId xmlns:p14="http://schemas.microsoft.com/office/powerpoint/2010/main" val="1003533918"/>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12550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D1303-14E6-E7C6-B63F-6AC753FE99EF}"/>
              </a:ext>
            </a:extLst>
          </p:cNvPr>
          <p:cNvSpPr>
            <a:spLocks noGrp="1"/>
          </p:cNvSpPr>
          <p:nvPr>
            <p:ph type="title"/>
          </p:nvPr>
        </p:nvSpPr>
        <p:spPr>
          <a:xfrm>
            <a:off x="1024128" y="585216"/>
            <a:ext cx="6066818" cy="1499616"/>
          </a:xfrm>
        </p:spPr>
        <p:txBody>
          <a:bodyPr>
            <a:normAutofit/>
          </a:bodyPr>
          <a:lstStyle/>
          <a:p>
            <a:r>
              <a:rPr lang="en-US" dirty="0"/>
              <a:t>Changes</a:t>
            </a:r>
          </a:p>
        </p:txBody>
      </p:sp>
      <p:sp>
        <p:nvSpPr>
          <p:cNvPr id="3" name="Content Placeholder 2">
            <a:extLst>
              <a:ext uri="{FF2B5EF4-FFF2-40B4-BE49-F238E27FC236}">
                <a16:creationId xmlns:a16="http://schemas.microsoft.com/office/drawing/2014/main" id="{5531F790-E5E9-DFDB-1215-A5A3D2C819F2}"/>
              </a:ext>
            </a:extLst>
          </p:cNvPr>
          <p:cNvSpPr>
            <a:spLocks noGrp="1"/>
          </p:cNvSpPr>
          <p:nvPr>
            <p:ph idx="1"/>
          </p:nvPr>
        </p:nvSpPr>
        <p:spPr>
          <a:xfrm>
            <a:off x="1024128" y="2286000"/>
            <a:ext cx="6066818" cy="4023360"/>
          </a:xfrm>
        </p:spPr>
        <p:txBody>
          <a:bodyPr>
            <a:normAutofit/>
          </a:bodyPr>
          <a:lstStyle/>
          <a:p>
            <a:pPr marL="166688" indent="-166688">
              <a:buFont typeface="Arial" panose="020B0604020202020204" pitchFamily="34" charset="0"/>
              <a:buChar char="•"/>
            </a:pPr>
            <a:r>
              <a:rPr lang="en-US" dirty="0"/>
              <a:t>Biggest change to the FAFSA in decades</a:t>
            </a:r>
          </a:p>
          <a:p>
            <a:pPr marL="166688" indent="-166688">
              <a:buFont typeface="Arial" panose="020B0604020202020204" pitchFamily="34" charset="0"/>
              <a:buChar char="•"/>
            </a:pPr>
            <a:r>
              <a:rPr lang="en-US" dirty="0"/>
              <a:t>Streamline the application and needs assessment</a:t>
            </a:r>
          </a:p>
          <a:p>
            <a:pPr lvl="1">
              <a:buFont typeface="Arial" panose="020B0604020202020204" pitchFamily="34" charset="0"/>
              <a:buChar char="•"/>
            </a:pPr>
            <a:r>
              <a:rPr lang="en-US" dirty="0"/>
              <a:t>Shorter form</a:t>
            </a:r>
          </a:p>
          <a:p>
            <a:pPr lvl="1">
              <a:buFont typeface="Arial" panose="020B0604020202020204" pitchFamily="34" charset="0"/>
              <a:buChar char="•"/>
            </a:pPr>
            <a:r>
              <a:rPr lang="en-US" dirty="0"/>
              <a:t>Enhanced data sharing with IRS</a:t>
            </a:r>
          </a:p>
          <a:p>
            <a:pPr lvl="1">
              <a:buFont typeface="Arial" panose="020B0604020202020204" pitchFamily="34" charset="0"/>
              <a:buChar char="•"/>
            </a:pPr>
            <a:r>
              <a:rPr lang="en-US" dirty="0"/>
              <a:t>EFC becomes SAI</a:t>
            </a:r>
          </a:p>
          <a:p>
            <a:pPr lvl="1">
              <a:buFont typeface="Arial" panose="020B0604020202020204" pitchFamily="34" charset="0"/>
              <a:buChar char="•"/>
            </a:pPr>
            <a:r>
              <a:rPr lang="en-US" dirty="0"/>
              <a:t>Predictability for Pell Grant eligibility</a:t>
            </a:r>
          </a:p>
          <a:p>
            <a:pPr lvl="1">
              <a:buFont typeface="Arial" panose="020B0604020202020204" pitchFamily="34" charset="0"/>
              <a:buChar char="•"/>
            </a:pPr>
            <a:r>
              <a:rPr lang="en-US" dirty="0"/>
              <a:t>Change in income and assets</a:t>
            </a:r>
          </a:p>
          <a:p>
            <a:pPr marL="166688" indent="-166688">
              <a:buFont typeface="Arial" panose="020B0604020202020204" pitchFamily="34" charset="0"/>
              <a:buChar char="•"/>
            </a:pPr>
            <a:r>
              <a:rPr lang="en-US" dirty="0"/>
              <a:t>More students eligible for need-based aid</a:t>
            </a:r>
          </a:p>
          <a:p>
            <a:pPr lvl="1">
              <a:buFont typeface="Arial" panose="020B0604020202020204" pitchFamily="34" charset="0"/>
              <a:buChar char="•"/>
            </a:pPr>
            <a:r>
              <a:rPr lang="en-US" dirty="0"/>
              <a:t>Will some no longer be eligible?</a:t>
            </a:r>
          </a:p>
          <a:p>
            <a:pPr marL="128016" lvl="1" indent="0">
              <a:buNone/>
            </a:pPr>
            <a:endParaRPr lang="en-US" dirty="0"/>
          </a:p>
          <a:p>
            <a:pPr>
              <a:buFont typeface="Arial" panose="020B0604020202020204" pitchFamily="34" charset="0"/>
              <a:buChar char="•"/>
            </a:pPr>
            <a:endParaRPr lang="en-US" dirty="0"/>
          </a:p>
          <a:p>
            <a:pPr lvl="1">
              <a:buFont typeface="Arial" panose="020B0604020202020204" pitchFamily="34" charset="0"/>
              <a:buChar char="•"/>
            </a:pPr>
            <a:endParaRPr lang="en-US" dirty="0"/>
          </a:p>
          <a:p>
            <a:pPr marL="128016" lvl="1" indent="0">
              <a:buNone/>
            </a:pPr>
            <a:endParaRPr lang="en-US" dirty="0"/>
          </a:p>
          <a:p>
            <a:pPr lvl="1">
              <a:buFont typeface="Arial" panose="020B0604020202020204" pitchFamily="34" charset="0"/>
              <a:buChar char="•"/>
            </a:pPr>
            <a:endParaRPr lang="en-US" dirty="0"/>
          </a:p>
          <a:p>
            <a:pPr lvl="1">
              <a:buFont typeface="Arial" panose="020B0604020202020204" pitchFamily="34" charset="0"/>
              <a:buChar char="•"/>
            </a:pPr>
            <a:endParaRPr lang="en-US" dirty="0"/>
          </a:p>
          <a:p>
            <a:pPr marL="128016" lvl="1" indent="0">
              <a:buNone/>
            </a:pPr>
            <a:endParaRPr lang="en-US" dirty="0"/>
          </a:p>
          <a:p>
            <a:endParaRPr lang="en-US" dirty="0"/>
          </a:p>
        </p:txBody>
      </p:sp>
      <p:pic>
        <p:nvPicPr>
          <p:cNvPr id="6" name="Picture 4" descr="High angle view of a rolled paper, brown notebook, and black notepad on a wooden table">
            <a:extLst>
              <a:ext uri="{FF2B5EF4-FFF2-40B4-BE49-F238E27FC236}">
                <a16:creationId xmlns:a16="http://schemas.microsoft.com/office/drawing/2014/main" id="{8F79AC35-8AA6-97C8-53D1-1EF9E3C184BB}"/>
              </a:ext>
            </a:extLst>
          </p:cNvPr>
          <p:cNvPicPr>
            <a:picLocks noChangeAspect="1"/>
          </p:cNvPicPr>
          <p:nvPr/>
        </p:nvPicPr>
        <p:blipFill rotWithShape="1">
          <a:blip r:embed="rId2"/>
          <a:srcRect l="1253" r="53587" b="-1"/>
          <a:stretch/>
        </p:blipFill>
        <p:spPr>
          <a:xfrm>
            <a:off x="7552266" y="10"/>
            <a:ext cx="4639733" cy="6857990"/>
          </a:xfrm>
          <a:prstGeom prst="rect">
            <a:avLst/>
          </a:prstGeom>
        </p:spPr>
      </p:pic>
      <p:sp>
        <p:nvSpPr>
          <p:cNvPr id="4" name="Slide Number Placeholder 3">
            <a:extLst>
              <a:ext uri="{FF2B5EF4-FFF2-40B4-BE49-F238E27FC236}">
                <a16:creationId xmlns:a16="http://schemas.microsoft.com/office/drawing/2014/main" id="{A9C2BB2D-5B74-725C-768A-BB9E447CFF01}"/>
              </a:ext>
            </a:extLst>
          </p:cNvPr>
          <p:cNvSpPr txBox="1">
            <a:spLocks/>
          </p:cNvSpPr>
          <p:nvPr/>
        </p:nvSpPr>
        <p:spPr bwMode="auto">
          <a:xfrm>
            <a:off x="10972493" y="6214533"/>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600"/>
              </a:spcAft>
            </a:pPr>
            <a:fld id="{04699E91-7E63-44B7-9FDC-AFB5B39E54C5}" type="slidenum">
              <a:rPr lang="en-US" altLang="en-US" sz="1400" smtClean="0"/>
              <a:pPr eaLnBrk="1" hangingPunct="1">
                <a:spcAft>
                  <a:spcPts val="600"/>
                </a:spcAft>
              </a:pPr>
              <a:t>5</a:t>
            </a:fld>
            <a:endParaRPr lang="en-US" altLang="en-US" sz="1400" dirty="0"/>
          </a:p>
        </p:txBody>
      </p:sp>
    </p:spTree>
    <p:extLst>
      <p:ext uri="{BB962C8B-B14F-4D97-AF65-F5344CB8AC3E}">
        <p14:creationId xmlns:p14="http://schemas.microsoft.com/office/powerpoint/2010/main" val="2537674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55241-50F2-C51D-3E71-8463DEFBB6F6}"/>
              </a:ext>
            </a:extLst>
          </p:cNvPr>
          <p:cNvSpPr>
            <a:spLocks noGrp="1"/>
          </p:cNvSpPr>
          <p:nvPr>
            <p:ph type="title"/>
          </p:nvPr>
        </p:nvSpPr>
        <p:spPr>
          <a:xfrm>
            <a:off x="1024128" y="585216"/>
            <a:ext cx="6066818" cy="1499616"/>
          </a:xfrm>
        </p:spPr>
        <p:txBody>
          <a:bodyPr>
            <a:normAutofit/>
          </a:bodyPr>
          <a:lstStyle/>
          <a:p>
            <a:r>
              <a:rPr lang="en-US" dirty="0"/>
              <a:t>Need for simplification</a:t>
            </a:r>
          </a:p>
        </p:txBody>
      </p:sp>
      <p:sp>
        <p:nvSpPr>
          <p:cNvPr id="3" name="Content Placeholder 2">
            <a:extLst>
              <a:ext uri="{FF2B5EF4-FFF2-40B4-BE49-F238E27FC236}">
                <a16:creationId xmlns:a16="http://schemas.microsoft.com/office/drawing/2014/main" id="{DF6123DE-67F3-D164-8868-BFB76CE25209}"/>
              </a:ext>
            </a:extLst>
          </p:cNvPr>
          <p:cNvSpPr>
            <a:spLocks noGrp="1"/>
          </p:cNvSpPr>
          <p:nvPr>
            <p:ph idx="1"/>
          </p:nvPr>
        </p:nvSpPr>
        <p:spPr>
          <a:xfrm>
            <a:off x="1024128" y="2286000"/>
            <a:ext cx="6066818" cy="4023360"/>
          </a:xfrm>
        </p:spPr>
        <p:txBody>
          <a:bodyPr>
            <a:normAutofit/>
          </a:bodyPr>
          <a:lstStyle/>
          <a:p>
            <a:pPr marL="166688" indent="-166688">
              <a:buFont typeface="Arial" panose="020B0604020202020204" pitchFamily="34" charset="0"/>
              <a:buChar char="•"/>
            </a:pPr>
            <a:r>
              <a:rPr lang="en-US" dirty="0"/>
              <a:t>Length and complexity of the FAFSA</a:t>
            </a:r>
          </a:p>
          <a:p>
            <a:pPr marL="166688" indent="-166688">
              <a:buFont typeface="Arial" panose="020B0604020202020204" pitchFamily="34" charset="0"/>
              <a:buChar char="•"/>
            </a:pPr>
            <a:r>
              <a:rPr lang="en-US" dirty="0"/>
              <a:t>Students discouraged from applying for aid and pursuing postsecondary education</a:t>
            </a:r>
          </a:p>
          <a:p>
            <a:pPr marL="166688" indent="-166688">
              <a:buFont typeface="Arial" panose="020B0604020202020204" pitchFamily="34" charset="0"/>
              <a:buChar char="•"/>
            </a:pPr>
            <a:r>
              <a:rPr lang="en-US" dirty="0"/>
              <a:t>Lack of transparency and predictability</a:t>
            </a:r>
          </a:p>
          <a:p>
            <a:pPr>
              <a:buFont typeface="Arial" panose="020B0604020202020204" pitchFamily="34" charset="0"/>
              <a:buChar char="•"/>
            </a:pPr>
            <a:endParaRPr lang="en-US" dirty="0"/>
          </a:p>
        </p:txBody>
      </p:sp>
      <p:pic>
        <p:nvPicPr>
          <p:cNvPr id="5" name="Picture 4" descr="One big red drawing pin in front of many smaller black drawing pins">
            <a:extLst>
              <a:ext uri="{FF2B5EF4-FFF2-40B4-BE49-F238E27FC236}">
                <a16:creationId xmlns:a16="http://schemas.microsoft.com/office/drawing/2014/main" id="{FC9EBD62-F412-B31B-21F6-9EA0C0941D15}"/>
              </a:ext>
            </a:extLst>
          </p:cNvPr>
          <p:cNvPicPr>
            <a:picLocks noChangeAspect="1"/>
          </p:cNvPicPr>
          <p:nvPr/>
        </p:nvPicPr>
        <p:blipFill rotWithShape="1">
          <a:blip r:embed="rId2"/>
          <a:srcRect l="36416" r="14195" b="-1"/>
          <a:stretch/>
        </p:blipFill>
        <p:spPr>
          <a:xfrm>
            <a:off x="7552266" y="10"/>
            <a:ext cx="4639733" cy="6857990"/>
          </a:xfrm>
          <a:prstGeom prst="rect">
            <a:avLst/>
          </a:prstGeom>
        </p:spPr>
      </p:pic>
      <p:sp>
        <p:nvSpPr>
          <p:cNvPr id="4" name="Slide Number Placeholder 3">
            <a:extLst>
              <a:ext uri="{FF2B5EF4-FFF2-40B4-BE49-F238E27FC236}">
                <a16:creationId xmlns:a16="http://schemas.microsoft.com/office/drawing/2014/main" id="{752B9987-14F9-FCD7-7695-B9CE76E5056D}"/>
              </a:ext>
            </a:extLst>
          </p:cNvPr>
          <p:cNvSpPr txBox="1">
            <a:spLocks/>
          </p:cNvSpPr>
          <p:nvPr/>
        </p:nvSpPr>
        <p:spPr bwMode="auto">
          <a:xfrm>
            <a:off x="10972493" y="6214533"/>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600"/>
              </a:spcAft>
            </a:pPr>
            <a:fld id="{04699E91-7E63-44B7-9FDC-AFB5B39E54C5}" type="slidenum">
              <a:rPr lang="en-US" altLang="en-US" sz="1400" smtClean="0"/>
              <a:pPr eaLnBrk="1" hangingPunct="1">
                <a:spcAft>
                  <a:spcPts val="600"/>
                </a:spcAft>
              </a:pPr>
              <a:t>6</a:t>
            </a:fld>
            <a:endParaRPr lang="en-US" altLang="en-US" sz="1400" dirty="0"/>
          </a:p>
        </p:txBody>
      </p:sp>
    </p:spTree>
    <p:extLst>
      <p:ext uri="{BB962C8B-B14F-4D97-AF65-F5344CB8AC3E}">
        <p14:creationId xmlns:p14="http://schemas.microsoft.com/office/powerpoint/2010/main" val="8476412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B32DC26D-8B9B-4CC1-B3CC-D3EA0FB16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descr="Question marks in a line and one question mark is lit">
            <a:extLst>
              <a:ext uri="{FF2B5EF4-FFF2-40B4-BE49-F238E27FC236}">
                <a16:creationId xmlns:a16="http://schemas.microsoft.com/office/drawing/2014/main" id="{51D43EDF-8689-BA05-4195-399971E42FB0}"/>
              </a:ext>
            </a:extLst>
          </p:cNvPr>
          <p:cNvPicPr>
            <a:picLocks noChangeAspect="1"/>
          </p:cNvPicPr>
          <p:nvPr/>
        </p:nvPicPr>
        <p:blipFill rotWithShape="1">
          <a:blip r:embed="rId2">
            <a:duotone>
              <a:schemeClr val="bg2">
                <a:shade val="45000"/>
                <a:satMod val="135000"/>
              </a:schemeClr>
              <a:prstClr val="white"/>
            </a:duotone>
            <a:alphaModFix amt="35000"/>
          </a:blip>
          <a:srcRect t="2137" r="-1" b="13571"/>
          <a:stretch/>
        </p:blipFill>
        <p:spPr>
          <a:xfrm>
            <a:off x="20" y="-1"/>
            <a:ext cx="12188932" cy="6858000"/>
          </a:xfrm>
          <a:prstGeom prst="rect">
            <a:avLst/>
          </a:prstGeom>
        </p:spPr>
      </p:pic>
      <p:cxnSp>
        <p:nvCxnSpPr>
          <p:cNvPr id="28" name="Straight Connector 27">
            <a:extLst>
              <a:ext uri="{FF2B5EF4-FFF2-40B4-BE49-F238E27FC236}">
                <a16:creationId xmlns:a16="http://schemas.microsoft.com/office/drawing/2014/main" id="{FBB7ADC3-53A0-44F2-914A-78CADAF334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49645" y="1828800"/>
            <a:ext cx="0" cy="3200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4B48F97-C5D1-89A5-7A2E-A51E65179B12}"/>
              </a:ext>
            </a:extLst>
          </p:cNvPr>
          <p:cNvSpPr>
            <a:spLocks noGrp="1"/>
          </p:cNvSpPr>
          <p:nvPr>
            <p:ph idx="1"/>
          </p:nvPr>
        </p:nvSpPr>
        <p:spPr>
          <a:xfrm>
            <a:off x="4971371" y="643467"/>
            <a:ext cx="6574112" cy="5571066"/>
          </a:xfrm>
        </p:spPr>
        <p:txBody>
          <a:bodyPr vert="horz" lIns="91440" tIns="45720" rIns="91440" bIns="45720" rtlCol="0" anchor="ctr">
            <a:normAutofit/>
          </a:bodyPr>
          <a:lstStyle/>
          <a:p>
            <a:pPr marL="0" indent="0">
              <a:spcBef>
                <a:spcPts val="0"/>
              </a:spcBef>
              <a:buNone/>
            </a:pPr>
            <a:r>
              <a:rPr lang="en-US" sz="4800" dirty="0"/>
              <a:t>When will the </a:t>
            </a:r>
          </a:p>
          <a:p>
            <a:pPr marL="0" indent="0">
              <a:spcBef>
                <a:spcPts val="0"/>
              </a:spcBef>
              <a:buNone/>
            </a:pPr>
            <a:r>
              <a:rPr lang="en-US" sz="4800" dirty="0"/>
              <a:t>new simplified </a:t>
            </a:r>
          </a:p>
          <a:p>
            <a:pPr marL="0" indent="0">
              <a:spcBef>
                <a:spcPts val="0"/>
              </a:spcBef>
              <a:buNone/>
            </a:pPr>
            <a:r>
              <a:rPr lang="en-US" sz="4800" dirty="0"/>
              <a:t>FAFSA for 2024-25 </a:t>
            </a:r>
          </a:p>
          <a:p>
            <a:pPr marL="0" indent="0">
              <a:spcBef>
                <a:spcPts val="0"/>
              </a:spcBef>
              <a:buNone/>
            </a:pPr>
            <a:r>
              <a:rPr lang="en-US" sz="4800" dirty="0"/>
              <a:t>be released?</a:t>
            </a:r>
          </a:p>
          <a:p>
            <a:pPr marL="0" indent="0">
              <a:spcBef>
                <a:spcPts val="0"/>
              </a:spcBef>
              <a:buNone/>
            </a:pPr>
            <a:r>
              <a:rPr lang="en-US" sz="4800" dirty="0"/>
              <a:t>December XX, 2023</a:t>
            </a:r>
          </a:p>
        </p:txBody>
      </p:sp>
    </p:spTree>
    <p:extLst>
      <p:ext uri="{BB962C8B-B14F-4D97-AF65-F5344CB8AC3E}">
        <p14:creationId xmlns:p14="http://schemas.microsoft.com/office/powerpoint/2010/main" val="4020487317"/>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1CE8CA9-D6D2-4C46-8070-9566F894E5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D7C5D9-C276-F9D5-0903-DAF48E89D188}"/>
              </a:ext>
            </a:extLst>
          </p:cNvPr>
          <p:cNvSpPr>
            <a:spLocks noGrp="1"/>
          </p:cNvSpPr>
          <p:nvPr>
            <p:ph type="title"/>
          </p:nvPr>
        </p:nvSpPr>
        <p:spPr>
          <a:xfrm>
            <a:off x="1024129" y="585216"/>
            <a:ext cx="3779085" cy="1499616"/>
          </a:xfrm>
        </p:spPr>
        <p:txBody>
          <a:bodyPr>
            <a:normAutofit/>
          </a:bodyPr>
          <a:lstStyle/>
          <a:p>
            <a:r>
              <a:rPr lang="en-US" sz="4400" dirty="0">
                <a:solidFill>
                  <a:schemeClr val="tx1"/>
                </a:solidFill>
              </a:rPr>
              <a:t>Comments on new FAFSA</a:t>
            </a:r>
          </a:p>
        </p:txBody>
      </p:sp>
      <p:cxnSp>
        <p:nvCxnSpPr>
          <p:cNvPr id="12" name="Straight Connector 11">
            <a:extLst>
              <a:ext uri="{FF2B5EF4-FFF2-40B4-BE49-F238E27FC236}">
                <a16:creationId xmlns:a16="http://schemas.microsoft.com/office/drawing/2014/main" id="{72B31CF5-BEC2-457D-A52F-6A5CCB066FE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EDD4105-BFE1-BE36-8062-71A9301E5BEA}"/>
              </a:ext>
            </a:extLst>
          </p:cNvPr>
          <p:cNvSpPr>
            <a:spLocks noGrp="1"/>
          </p:cNvSpPr>
          <p:nvPr>
            <p:ph idx="1"/>
          </p:nvPr>
        </p:nvSpPr>
        <p:spPr>
          <a:xfrm>
            <a:off x="1024129" y="2286000"/>
            <a:ext cx="3791711" cy="3931920"/>
          </a:xfrm>
        </p:spPr>
        <p:txBody>
          <a:bodyPr>
            <a:normAutofit/>
          </a:bodyPr>
          <a:lstStyle/>
          <a:p>
            <a:r>
              <a:rPr lang="en-US" dirty="0">
                <a:solidFill>
                  <a:srgbClr val="FFFFFF"/>
                </a:solidFill>
              </a:rPr>
              <a:t>Deadline to submit comments is May 23</a:t>
            </a:r>
          </a:p>
          <a:p>
            <a:endParaRPr lang="en-US" dirty="0">
              <a:solidFill>
                <a:srgbClr val="FFFFFF"/>
              </a:solidFill>
            </a:endParaRPr>
          </a:p>
          <a:p>
            <a:r>
              <a:rPr lang="en-US" dirty="0">
                <a:solidFill>
                  <a:srgbClr val="FFFFFF"/>
                </a:solidFill>
              </a:rPr>
              <a:t>https://www.regulations.gov/document/ED-2023-SCC-0053-0003</a:t>
            </a:r>
          </a:p>
        </p:txBody>
      </p:sp>
      <p:pic>
        <p:nvPicPr>
          <p:cNvPr id="5" name="Picture 4">
            <a:extLst>
              <a:ext uri="{FF2B5EF4-FFF2-40B4-BE49-F238E27FC236}">
                <a16:creationId xmlns:a16="http://schemas.microsoft.com/office/drawing/2014/main" id="{9BEAB88E-8187-ECA3-C035-FE8FCEF448A6}"/>
              </a:ext>
            </a:extLst>
          </p:cNvPr>
          <p:cNvPicPr>
            <a:picLocks noChangeAspect="1"/>
          </p:cNvPicPr>
          <p:nvPr/>
        </p:nvPicPr>
        <p:blipFill>
          <a:blip r:embed="rId2"/>
          <a:stretch>
            <a:fillRect/>
          </a:stretch>
        </p:blipFill>
        <p:spPr>
          <a:xfrm>
            <a:off x="6096000" y="1362570"/>
            <a:ext cx="5455921" cy="41328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696285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38AC1-C145-B02A-0CF8-07B21E2D0B4E}"/>
              </a:ext>
            </a:extLst>
          </p:cNvPr>
          <p:cNvSpPr>
            <a:spLocks noGrp="1"/>
          </p:cNvSpPr>
          <p:nvPr>
            <p:ph type="title"/>
          </p:nvPr>
        </p:nvSpPr>
        <p:spPr>
          <a:xfrm>
            <a:off x="1024128" y="585216"/>
            <a:ext cx="9720072" cy="1499616"/>
          </a:xfrm>
        </p:spPr>
        <p:txBody>
          <a:bodyPr>
            <a:normAutofit/>
          </a:bodyPr>
          <a:lstStyle/>
          <a:p>
            <a:r>
              <a:rPr lang="en-US"/>
              <a:t>Process</a:t>
            </a:r>
            <a:br>
              <a:rPr lang="en-US"/>
            </a:br>
            <a:endParaRPr lang="en-US"/>
          </a:p>
        </p:txBody>
      </p:sp>
      <p:pic>
        <p:nvPicPr>
          <p:cNvPr id="7" name="Graphic 6" descr="Workflow">
            <a:extLst>
              <a:ext uri="{FF2B5EF4-FFF2-40B4-BE49-F238E27FC236}">
                <a16:creationId xmlns:a16="http://schemas.microsoft.com/office/drawing/2014/main" id="{ABC13323-27EA-73B8-5F42-D7C85D80882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7212" y="1562100"/>
            <a:ext cx="4128072" cy="4128072"/>
          </a:xfrm>
          <a:prstGeom prst="rect">
            <a:avLst/>
          </a:prstGeom>
        </p:spPr>
      </p:pic>
      <p:sp>
        <p:nvSpPr>
          <p:cNvPr id="3" name="Content Placeholder 2">
            <a:extLst>
              <a:ext uri="{FF2B5EF4-FFF2-40B4-BE49-F238E27FC236}">
                <a16:creationId xmlns:a16="http://schemas.microsoft.com/office/drawing/2014/main" id="{F34AFCAB-EE35-C2EB-A93F-425087F3016E}"/>
              </a:ext>
            </a:extLst>
          </p:cNvPr>
          <p:cNvSpPr>
            <a:spLocks noGrp="1"/>
          </p:cNvSpPr>
          <p:nvPr>
            <p:ph idx="1"/>
          </p:nvPr>
        </p:nvSpPr>
        <p:spPr>
          <a:xfrm>
            <a:off x="5063613" y="1562100"/>
            <a:ext cx="5680587" cy="4747260"/>
          </a:xfrm>
        </p:spPr>
        <p:txBody>
          <a:bodyPr>
            <a:normAutofit/>
          </a:bodyPr>
          <a:lstStyle/>
          <a:p>
            <a:pPr marL="342900" marR="0" lvl="0" indent="-342900">
              <a:spcBef>
                <a:spcPts val="0"/>
              </a:spcBef>
              <a:spcAft>
                <a:spcPts val="0"/>
              </a:spcAft>
              <a:buFont typeface="Symbol" panose="05050102010706020507" pitchFamily="18" charset="2"/>
              <a:buChar char=""/>
            </a:pPr>
            <a:r>
              <a:rPr lang="en-US" sz="3200" dirty="0">
                <a:effectLst/>
                <a:latin typeface="Calibri" panose="020F0502020204030204" pitchFamily="34" charset="0"/>
                <a:ea typeface="Calibri" panose="020F0502020204030204" pitchFamily="34" charset="0"/>
                <a:cs typeface="Times New Roman" panose="02020603050405020304" pitchFamily="18" charset="0"/>
              </a:rPr>
              <a:t>SAR becomes the FAFSA Submission Summary</a:t>
            </a:r>
          </a:p>
          <a:p>
            <a:pPr marL="342900" marR="0" lvl="0" indent="-342900">
              <a:spcBef>
                <a:spcPts val="0"/>
              </a:spcBef>
              <a:spcAft>
                <a:spcPts val="0"/>
              </a:spcAft>
              <a:buFont typeface="Symbol" panose="05050102010706020507" pitchFamily="18" charset="2"/>
              <a:buChar char=""/>
            </a:pP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3200" dirty="0">
                <a:effectLst/>
                <a:latin typeface="Calibri" panose="020F0502020204030204" pitchFamily="34" charset="0"/>
                <a:ea typeface="Calibri" panose="020F0502020204030204" pitchFamily="34" charset="0"/>
                <a:cs typeface="Times New Roman" panose="02020603050405020304" pitchFamily="18" charset="0"/>
              </a:rPr>
              <a:t>Elimination of the save key</a:t>
            </a:r>
          </a:p>
          <a:p>
            <a:pPr marL="0" marR="0" lvl="0" indent="0">
              <a:spcBef>
                <a:spcPts val="0"/>
              </a:spcBef>
              <a:spcAft>
                <a:spcPts val="0"/>
              </a:spcAft>
              <a:buNone/>
            </a:pP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3200" dirty="0">
                <a:effectLst/>
                <a:latin typeface="Calibri" panose="020F0502020204030204" pitchFamily="34" charset="0"/>
                <a:ea typeface="Calibri" panose="020F0502020204030204" pitchFamily="34" charset="0"/>
                <a:cs typeface="Times New Roman" panose="02020603050405020304" pitchFamily="18" charset="0"/>
              </a:rPr>
              <a:t>Removal of ability to access a FAFSA form through student personal identifying information (PII)</a:t>
            </a:r>
          </a:p>
          <a:p>
            <a:endParaRPr lang="en-US" sz="1900" dirty="0"/>
          </a:p>
        </p:txBody>
      </p:sp>
    </p:spTree>
    <p:extLst>
      <p:ext uri="{BB962C8B-B14F-4D97-AF65-F5344CB8AC3E}">
        <p14:creationId xmlns:p14="http://schemas.microsoft.com/office/powerpoint/2010/main" val="3824071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38AC1-C145-B02A-0CF8-07B21E2D0B4E}"/>
              </a:ext>
            </a:extLst>
          </p:cNvPr>
          <p:cNvSpPr>
            <a:spLocks noGrp="1"/>
          </p:cNvSpPr>
          <p:nvPr>
            <p:ph type="title"/>
          </p:nvPr>
        </p:nvSpPr>
        <p:spPr>
          <a:xfrm>
            <a:off x="1024128" y="585216"/>
            <a:ext cx="9720072" cy="1499616"/>
          </a:xfrm>
        </p:spPr>
        <p:txBody>
          <a:bodyPr>
            <a:normAutofit/>
          </a:bodyPr>
          <a:lstStyle/>
          <a:p>
            <a:r>
              <a:rPr lang="en-US" dirty="0"/>
              <a:t>Process</a:t>
            </a:r>
            <a:br>
              <a:rPr lang="en-US" dirty="0"/>
            </a:br>
            <a:endParaRPr lang="en-US" dirty="0"/>
          </a:p>
        </p:txBody>
      </p:sp>
      <p:pic>
        <p:nvPicPr>
          <p:cNvPr id="7" name="Graphic 6" descr="Workflow">
            <a:extLst>
              <a:ext uri="{FF2B5EF4-FFF2-40B4-BE49-F238E27FC236}">
                <a16:creationId xmlns:a16="http://schemas.microsoft.com/office/drawing/2014/main" id="{ABC13323-27EA-73B8-5F42-D7C85D80882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7212" y="1562100"/>
            <a:ext cx="4128072" cy="4128072"/>
          </a:xfrm>
          <a:prstGeom prst="rect">
            <a:avLst/>
          </a:prstGeom>
        </p:spPr>
      </p:pic>
      <p:sp>
        <p:nvSpPr>
          <p:cNvPr id="3" name="Content Placeholder 2">
            <a:extLst>
              <a:ext uri="{FF2B5EF4-FFF2-40B4-BE49-F238E27FC236}">
                <a16:creationId xmlns:a16="http://schemas.microsoft.com/office/drawing/2014/main" id="{F34AFCAB-EE35-C2EB-A93F-425087F3016E}"/>
              </a:ext>
            </a:extLst>
          </p:cNvPr>
          <p:cNvSpPr>
            <a:spLocks noGrp="1"/>
          </p:cNvSpPr>
          <p:nvPr>
            <p:ph idx="1"/>
          </p:nvPr>
        </p:nvSpPr>
        <p:spPr>
          <a:xfrm>
            <a:off x="5063613" y="1562100"/>
            <a:ext cx="5680587" cy="4747260"/>
          </a:xfrm>
        </p:spPr>
        <p:txBody>
          <a:bodyPr>
            <a:normAutofit/>
          </a:bodyPr>
          <a:lstStyle/>
          <a:p>
            <a:pPr marL="342900" marR="0" lvl="0" indent="-342900">
              <a:spcBef>
                <a:spcPts val="0"/>
              </a:spcBef>
              <a:spcAft>
                <a:spcPts val="0"/>
              </a:spcAft>
              <a:buFont typeface="Symbol" panose="05050102010706020507" pitchFamily="18" charset="2"/>
              <a:buChar char=""/>
            </a:pPr>
            <a:r>
              <a:rPr lang="en-US" sz="3200" dirty="0">
                <a:effectLst/>
                <a:latin typeface="Calibri" panose="020F0502020204030204" pitchFamily="34" charset="0"/>
                <a:ea typeface="Calibri" panose="020F0502020204030204" pitchFamily="34" charset="0"/>
                <a:cs typeface="Times New Roman" panose="02020603050405020304" pitchFamily="18" charset="0"/>
              </a:rPr>
              <a:t>Limited skip logic</a:t>
            </a:r>
          </a:p>
          <a:p>
            <a:pPr marL="0" marR="0" lvl="0" indent="0">
              <a:spcBef>
                <a:spcPts val="0"/>
              </a:spcBef>
              <a:spcAft>
                <a:spcPts val="0"/>
              </a:spcAft>
              <a:buNone/>
            </a:pP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3200" dirty="0">
                <a:effectLst/>
                <a:latin typeface="Calibri" panose="020F0502020204030204" pitchFamily="34" charset="0"/>
                <a:ea typeface="Calibri" panose="020F0502020204030204" pitchFamily="34" charset="0"/>
                <a:cs typeface="Times New Roman" panose="02020603050405020304" pitchFamily="18" charset="0"/>
              </a:rPr>
              <a:t>Consent required for Federal Tax Information (FTI)</a:t>
            </a:r>
          </a:p>
          <a:p>
            <a:pPr marL="0" marR="0" lvl="0" indent="0">
              <a:spcBef>
                <a:spcPts val="0"/>
              </a:spcBef>
              <a:spcAft>
                <a:spcPts val="0"/>
              </a:spcAft>
              <a:buNone/>
            </a:pP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3200" dirty="0">
                <a:effectLst/>
                <a:latin typeface="Calibri" panose="020F0502020204030204" pitchFamily="34" charset="0"/>
                <a:ea typeface="Calibri" panose="020F0502020204030204" pitchFamily="34" charset="0"/>
                <a:cs typeface="Times New Roman" panose="02020603050405020304" pitchFamily="18" charset="0"/>
              </a:rPr>
              <a:t>List of colleges expanded (up to 20 on online form now)</a:t>
            </a:r>
          </a:p>
          <a:p>
            <a:pPr marL="342900" marR="0" lvl="0" indent="-342900">
              <a:spcBef>
                <a:spcPts val="0"/>
              </a:spcBef>
              <a:spcAft>
                <a:spcPts val="0"/>
              </a:spcAft>
              <a:buFont typeface="Symbol" panose="05050102010706020507" pitchFamily="18" charset="2"/>
              <a:buChar char=""/>
            </a:pP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spcBef>
                <a:spcPts val="0"/>
              </a:spcBef>
              <a:spcAft>
                <a:spcPts val="0"/>
              </a:spcAft>
              <a:buFont typeface="Symbol" panose="05050102010706020507" pitchFamily="18" charset="2"/>
              <a:buChar char=""/>
            </a:pPr>
            <a:r>
              <a:rPr lang="en-US" sz="3200" dirty="0">
                <a:effectLst/>
                <a:latin typeface="Calibri" panose="020F0502020204030204" pitchFamily="34" charset="0"/>
                <a:ea typeface="Calibri" panose="020F0502020204030204" pitchFamily="34" charset="0"/>
                <a:cs typeface="Times New Roman" panose="02020603050405020304" pitchFamily="18" charset="0"/>
              </a:rPr>
              <a:t>Elimination of the Data Retrieval Tool</a:t>
            </a:r>
          </a:p>
          <a:p>
            <a:pPr marL="342900" marR="0" lvl="0" indent="-342900">
              <a:spcBef>
                <a:spcPts val="0"/>
              </a:spcBef>
              <a:spcAft>
                <a:spcPts val="0"/>
              </a:spcAft>
              <a:buFont typeface="Symbol" panose="05050102010706020507" pitchFamily="18" charset="2"/>
              <a:buChar char=""/>
            </a:pP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None/>
            </a:pP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900" dirty="0"/>
          </a:p>
        </p:txBody>
      </p:sp>
    </p:spTree>
    <p:extLst>
      <p:ext uri="{BB962C8B-B14F-4D97-AF65-F5344CB8AC3E}">
        <p14:creationId xmlns:p14="http://schemas.microsoft.com/office/powerpoint/2010/main" val="41738304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38AC1-C145-B02A-0CF8-07B21E2D0B4E}"/>
              </a:ext>
            </a:extLst>
          </p:cNvPr>
          <p:cNvSpPr>
            <a:spLocks noGrp="1"/>
          </p:cNvSpPr>
          <p:nvPr>
            <p:ph type="title"/>
          </p:nvPr>
        </p:nvSpPr>
        <p:spPr>
          <a:xfrm>
            <a:off x="1024128" y="585216"/>
            <a:ext cx="9720072" cy="1499616"/>
          </a:xfrm>
        </p:spPr>
        <p:txBody>
          <a:bodyPr>
            <a:normAutofit/>
          </a:bodyPr>
          <a:lstStyle/>
          <a:p>
            <a:r>
              <a:rPr lang="en-US" dirty="0"/>
              <a:t>Process</a:t>
            </a:r>
            <a:br>
              <a:rPr lang="en-US" dirty="0"/>
            </a:br>
            <a:endParaRPr lang="en-US" dirty="0"/>
          </a:p>
        </p:txBody>
      </p:sp>
      <p:pic>
        <p:nvPicPr>
          <p:cNvPr id="7" name="Graphic 6" descr="Workflow">
            <a:extLst>
              <a:ext uri="{FF2B5EF4-FFF2-40B4-BE49-F238E27FC236}">
                <a16:creationId xmlns:a16="http://schemas.microsoft.com/office/drawing/2014/main" id="{ABC13323-27EA-73B8-5F42-D7C85D80882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7212" y="1562100"/>
            <a:ext cx="4128072" cy="4128072"/>
          </a:xfrm>
          <a:prstGeom prst="rect">
            <a:avLst/>
          </a:prstGeom>
        </p:spPr>
      </p:pic>
      <p:sp>
        <p:nvSpPr>
          <p:cNvPr id="3" name="Content Placeholder 2">
            <a:extLst>
              <a:ext uri="{FF2B5EF4-FFF2-40B4-BE49-F238E27FC236}">
                <a16:creationId xmlns:a16="http://schemas.microsoft.com/office/drawing/2014/main" id="{F34AFCAB-EE35-C2EB-A93F-425087F3016E}"/>
              </a:ext>
            </a:extLst>
          </p:cNvPr>
          <p:cNvSpPr>
            <a:spLocks noGrp="1"/>
          </p:cNvSpPr>
          <p:nvPr>
            <p:ph idx="1"/>
          </p:nvPr>
        </p:nvSpPr>
        <p:spPr>
          <a:xfrm>
            <a:off x="5063613" y="1562100"/>
            <a:ext cx="5680587" cy="4747260"/>
          </a:xfrm>
        </p:spPr>
        <p:txBody>
          <a:bodyPr>
            <a:normAutofit lnSpcReduction="10000"/>
          </a:bodyPr>
          <a:lstStyle/>
          <a:p>
            <a:pPr marL="342900" marR="0" lvl="0" indent="-342900">
              <a:spcBef>
                <a:spcPts val="0"/>
              </a:spcBef>
              <a:spcAft>
                <a:spcPts val="0"/>
              </a:spcAft>
              <a:buFont typeface="Symbol" panose="05050102010706020507" pitchFamily="18" charset="2"/>
              <a:buChar char=""/>
            </a:pPr>
            <a:r>
              <a:rPr lang="en-US" sz="3500" dirty="0">
                <a:effectLst/>
                <a:latin typeface="Calibri" panose="020F0502020204030204" pitchFamily="34" charset="0"/>
                <a:ea typeface="Calibri" panose="020F0502020204030204" pitchFamily="34" charset="0"/>
                <a:cs typeface="Times New Roman" panose="02020603050405020304" pitchFamily="18" charset="0"/>
              </a:rPr>
              <a:t>Collection of spouse information and use of roles (student, student spouse, parent, parent spouse, preparer)</a:t>
            </a:r>
          </a:p>
          <a:p>
            <a:pPr marL="0" marR="0" lvl="0" indent="0">
              <a:spcBef>
                <a:spcPts val="0"/>
              </a:spcBef>
              <a:spcAft>
                <a:spcPts val="0"/>
              </a:spcAft>
              <a:buNone/>
            </a:pPr>
            <a:endParaRPr lang="en-US" sz="35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800"/>
              </a:spcAft>
              <a:buFont typeface="Symbol" panose="05050102010706020507" pitchFamily="18" charset="2"/>
              <a:buChar char=""/>
            </a:pPr>
            <a:r>
              <a:rPr lang="en-US" sz="3500" dirty="0">
                <a:effectLst/>
                <a:latin typeface="Calibri" panose="020F0502020204030204" pitchFamily="34" charset="0"/>
                <a:ea typeface="Calibri" panose="020F0502020204030204" pitchFamily="34" charset="0"/>
                <a:cs typeface="Times New Roman" panose="02020603050405020304" pitchFamily="18" charset="0"/>
              </a:rPr>
              <a:t>Unusual circumstances and special circumstances definitions aligned with Higher Education Act</a:t>
            </a:r>
          </a:p>
          <a:p>
            <a:endParaRPr lang="en-US" sz="1900" dirty="0"/>
          </a:p>
        </p:txBody>
      </p:sp>
    </p:spTree>
    <p:extLst>
      <p:ext uri="{BB962C8B-B14F-4D97-AF65-F5344CB8AC3E}">
        <p14:creationId xmlns:p14="http://schemas.microsoft.com/office/powerpoint/2010/main" val="2451600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9">
            <a:extLst>
              <a:ext uri="{FF2B5EF4-FFF2-40B4-BE49-F238E27FC236}">
                <a16:creationId xmlns:a16="http://schemas.microsoft.com/office/drawing/2014/main" id="{81CE8CA9-D6D2-4C46-8070-9566F894E5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CF6897-B801-59CD-E725-BEF80B72447F}"/>
              </a:ext>
            </a:extLst>
          </p:cNvPr>
          <p:cNvSpPr>
            <a:spLocks noGrp="1"/>
          </p:cNvSpPr>
          <p:nvPr>
            <p:ph type="title"/>
          </p:nvPr>
        </p:nvSpPr>
        <p:spPr>
          <a:xfrm>
            <a:off x="1024129" y="585216"/>
            <a:ext cx="3779085" cy="1499616"/>
          </a:xfrm>
        </p:spPr>
        <p:txBody>
          <a:bodyPr>
            <a:normAutofit/>
          </a:bodyPr>
          <a:lstStyle/>
          <a:p>
            <a:r>
              <a:rPr lang="en-US" sz="4400" dirty="0">
                <a:solidFill>
                  <a:schemeClr val="tx1"/>
                </a:solidFill>
              </a:rPr>
              <a:t>FAFSA Scenario</a:t>
            </a:r>
          </a:p>
        </p:txBody>
      </p:sp>
      <p:cxnSp>
        <p:nvCxnSpPr>
          <p:cNvPr id="15" name="Straight Connector 11">
            <a:extLst>
              <a:ext uri="{FF2B5EF4-FFF2-40B4-BE49-F238E27FC236}">
                <a16:creationId xmlns:a16="http://schemas.microsoft.com/office/drawing/2014/main" id="{72B31CF5-BEC2-457D-A52F-6A5CCB066FE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0AFA2FB-959D-66A6-1E08-46297BFC37B1}"/>
              </a:ext>
            </a:extLst>
          </p:cNvPr>
          <p:cNvSpPr>
            <a:spLocks noGrp="1"/>
          </p:cNvSpPr>
          <p:nvPr>
            <p:ph idx="1"/>
          </p:nvPr>
        </p:nvSpPr>
        <p:spPr>
          <a:xfrm>
            <a:off x="762001" y="2286000"/>
            <a:ext cx="4053840" cy="3931920"/>
          </a:xfrm>
        </p:spPr>
        <p:txBody>
          <a:bodyPr>
            <a:normAutofit/>
          </a:bodyPr>
          <a:lstStyle/>
          <a:p>
            <a:pPr marL="228600" marR="0" indent="-228600">
              <a:spcBef>
                <a:spcPts val="0"/>
              </a:spcBef>
              <a:spcAft>
                <a:spcPts val="800"/>
              </a:spcAft>
            </a:pPr>
            <a:r>
              <a:rPr lang="en-US" sz="2000" b="1" kern="0" dirty="0">
                <a:solidFill>
                  <a:srgbClr val="FFFFFF"/>
                </a:solidFill>
                <a:effectLst/>
                <a:latin typeface="Calibri" panose="020F0502020204030204" pitchFamily="34" charset="0"/>
                <a:cs typeface="Calibri" panose="020F0502020204030204" pitchFamily="34" charset="0"/>
              </a:rPr>
              <a:t>Scenario 1: Dependent Non-filer with 2 parents who are MFJ and FTI was obtained</a:t>
            </a:r>
          </a:p>
          <a:p>
            <a:pPr marL="228600" marR="0">
              <a:spcBef>
                <a:spcPts val="0"/>
              </a:spcBef>
              <a:spcAft>
                <a:spcPts val="800"/>
              </a:spcAft>
            </a:pPr>
            <a:r>
              <a:rPr lang="en-US" sz="20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Note: This scenario outlines the FAFSA</a:t>
            </a:r>
            <a:r>
              <a:rPr lang="en-US" sz="2000" baseline="300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r>
              <a:rPr lang="en-US" sz="20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form web experience for a dependent student (who didn’t file a tax return) with married parents who filed their income taxes together and for whom we were able to get tax information from the IRS.</a:t>
            </a:r>
          </a:p>
          <a:p>
            <a:endParaRPr lang="en-US" sz="2000" dirty="0">
              <a:solidFill>
                <a:srgbClr val="FFFFFF"/>
              </a:solidFill>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C1DF9ECC-E640-4B5C-8004-5B368FF2EBB8}"/>
              </a:ext>
            </a:extLst>
          </p:cNvPr>
          <p:cNvPicPr>
            <a:picLocks noChangeAspect="1"/>
          </p:cNvPicPr>
          <p:nvPr/>
        </p:nvPicPr>
        <p:blipFill>
          <a:blip r:embed="rId2"/>
          <a:stretch>
            <a:fillRect/>
          </a:stretch>
        </p:blipFill>
        <p:spPr>
          <a:xfrm>
            <a:off x="6621525" y="640080"/>
            <a:ext cx="4404871" cy="55778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566234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40449-A7B9-13EC-108D-F7A878CCD2C9}"/>
              </a:ext>
            </a:extLst>
          </p:cNvPr>
          <p:cNvSpPr>
            <a:spLocks noGrp="1"/>
          </p:cNvSpPr>
          <p:nvPr>
            <p:ph type="title"/>
          </p:nvPr>
        </p:nvSpPr>
        <p:spPr>
          <a:xfrm>
            <a:off x="1024128" y="585216"/>
            <a:ext cx="5902061" cy="1499616"/>
          </a:xfrm>
        </p:spPr>
        <p:txBody>
          <a:bodyPr>
            <a:normAutofit/>
          </a:bodyPr>
          <a:lstStyle/>
          <a:p>
            <a:r>
              <a:rPr lang="en-US" dirty="0" err="1"/>
              <a:t>Determing</a:t>
            </a:r>
            <a:r>
              <a:rPr lang="en-US" dirty="0"/>
              <a:t> the parent</a:t>
            </a:r>
          </a:p>
        </p:txBody>
      </p:sp>
      <p:sp>
        <p:nvSpPr>
          <p:cNvPr id="3" name="Content Placeholder 2">
            <a:extLst>
              <a:ext uri="{FF2B5EF4-FFF2-40B4-BE49-F238E27FC236}">
                <a16:creationId xmlns:a16="http://schemas.microsoft.com/office/drawing/2014/main" id="{EE7B31D4-70C4-5B4E-8456-53236514D062}"/>
              </a:ext>
            </a:extLst>
          </p:cNvPr>
          <p:cNvSpPr>
            <a:spLocks noGrp="1"/>
          </p:cNvSpPr>
          <p:nvPr>
            <p:ph idx="1"/>
          </p:nvPr>
        </p:nvSpPr>
        <p:spPr>
          <a:xfrm>
            <a:off x="1024128" y="4604412"/>
            <a:ext cx="6266579" cy="1763486"/>
          </a:xfrm>
        </p:spPr>
        <p:txBody>
          <a:bodyPr>
            <a:normAutofit fontScale="62500" lnSpcReduction="20000"/>
          </a:bodyPr>
          <a:lstStyle/>
          <a:p>
            <a:pPr marL="960120" lvl="1" indent="-228600">
              <a:spcBef>
                <a:spcPts val="0"/>
              </a:spcBef>
              <a:spcAft>
                <a:spcPts val="0"/>
              </a:spcAft>
              <a:buFont typeface="Courier New" panose="02070309020205020404" pitchFamily="49" charset="0"/>
              <a:buChar char="o"/>
            </a:pPr>
            <a:endParaRPr lang="en-US" sz="1500" dirty="0">
              <a:latin typeface="Calibri" panose="020F0502020204030204" pitchFamily="34" charset="0"/>
              <a:ea typeface="Calibri" panose="020F0502020204030204" pitchFamily="34" charset="0"/>
              <a:cs typeface="Calibri" panose="020F0502020204030204" pitchFamily="34" charset="0"/>
            </a:endParaRPr>
          </a:p>
          <a:p>
            <a:pPr algn="just">
              <a:lnSpc>
                <a:spcPct val="100000"/>
              </a:lnSpc>
              <a:spcBef>
                <a:spcPts val="0"/>
              </a:spcBef>
              <a:spcAft>
                <a:spcPts val="0"/>
              </a:spcAft>
            </a:pPr>
            <a:r>
              <a:rPr lang="en-US" sz="1500" b="1" i="0" u="none" strike="noStrike" baseline="0" dirty="0">
                <a:latin typeface="Calibri" panose="020F0502020204030204" pitchFamily="34" charset="0"/>
                <a:cs typeface="Calibri" panose="020F0502020204030204" pitchFamily="34" charset="0"/>
              </a:rPr>
              <a:t>Who is considered a legal parent on the FAFSA form? </a:t>
            </a:r>
            <a:endParaRPr lang="en-US" sz="1500" b="0" i="0" u="none" strike="noStrike" baseline="0" dirty="0">
              <a:latin typeface="Calibri" panose="020F0502020204030204" pitchFamily="34" charset="0"/>
              <a:cs typeface="Calibri" panose="020F0502020204030204" pitchFamily="34" charset="0"/>
            </a:endParaRPr>
          </a:p>
          <a:p>
            <a:pPr algn="just">
              <a:lnSpc>
                <a:spcPct val="100000"/>
              </a:lnSpc>
              <a:spcBef>
                <a:spcPts val="0"/>
              </a:spcBef>
              <a:spcAft>
                <a:spcPts val="0"/>
              </a:spcAft>
            </a:pPr>
            <a:r>
              <a:rPr lang="en-US" sz="1500" b="0" i="0" u="none" strike="noStrike" baseline="0" dirty="0">
                <a:latin typeface="Calibri" panose="020F0502020204030204" pitchFamily="34" charset="0"/>
                <a:cs typeface="Calibri" panose="020F0502020204030204" pitchFamily="34" charset="0"/>
              </a:rPr>
              <a:t>Legal parents are biological or adoptive (regardless of gender), or as determined by the state (for example, if the parent is listed on the birth certificate). Grandparents, foster parents, legal guardians, widowed stepparents, aunts, uncles, and siblings are not considered parents on this form unless they have legally adopted the student. </a:t>
            </a:r>
          </a:p>
          <a:p>
            <a:pPr algn="just">
              <a:lnSpc>
                <a:spcPct val="100000"/>
              </a:lnSpc>
              <a:spcBef>
                <a:spcPts val="0"/>
              </a:spcBef>
              <a:spcAft>
                <a:spcPts val="0"/>
              </a:spcAft>
            </a:pPr>
            <a:endParaRPr lang="en-US" sz="1500" b="0" i="0" u="none" strike="noStrike" baseline="0" dirty="0">
              <a:latin typeface="Calibri" panose="020F0502020204030204" pitchFamily="34" charset="0"/>
              <a:cs typeface="Calibri" panose="020F0502020204030204" pitchFamily="34" charset="0"/>
            </a:endParaRPr>
          </a:p>
          <a:p>
            <a:pPr algn="just">
              <a:lnSpc>
                <a:spcPct val="100000"/>
              </a:lnSpc>
              <a:spcBef>
                <a:spcPts val="0"/>
              </a:spcBef>
              <a:spcAft>
                <a:spcPts val="0"/>
              </a:spcAft>
            </a:pPr>
            <a:r>
              <a:rPr lang="en-US" sz="1500" b="1" i="0" u="none" strike="noStrike" baseline="0" dirty="0">
                <a:latin typeface="Calibri" panose="020F0502020204030204" pitchFamily="34" charset="0"/>
                <a:cs typeface="Calibri" panose="020F0502020204030204" pitchFamily="34" charset="0"/>
              </a:rPr>
              <a:t>Which parent should include information? </a:t>
            </a:r>
            <a:endParaRPr lang="en-US" sz="1500" b="0" i="0" u="none" strike="noStrike" baseline="0" dirty="0">
              <a:latin typeface="Calibri" panose="020F0502020204030204" pitchFamily="34" charset="0"/>
              <a:cs typeface="Calibri" panose="020F0502020204030204" pitchFamily="34" charset="0"/>
            </a:endParaRPr>
          </a:p>
          <a:p>
            <a:pPr algn="just">
              <a:lnSpc>
                <a:spcPct val="100000"/>
              </a:lnSpc>
              <a:spcBef>
                <a:spcPts val="0"/>
              </a:spcBef>
              <a:spcAft>
                <a:spcPts val="0"/>
              </a:spcAft>
            </a:pPr>
            <a:r>
              <a:rPr lang="en-US" sz="1500" dirty="0">
                <a:latin typeface="Calibri" panose="020F0502020204030204" pitchFamily="34" charset="0"/>
                <a:cs typeface="Calibri" panose="020F0502020204030204" pitchFamily="34" charset="0"/>
              </a:rPr>
              <a:t>information in the Parent section, and the Other Parent section should be skipped. </a:t>
            </a:r>
          </a:p>
          <a:p>
            <a:pPr algn="just">
              <a:lnSpc>
                <a:spcPct val="100000"/>
              </a:lnSpc>
              <a:spcBef>
                <a:spcPts val="0"/>
              </a:spcBef>
              <a:spcAft>
                <a:spcPts val="0"/>
              </a:spcAft>
            </a:pPr>
            <a:r>
              <a:rPr lang="en-US" sz="1500" dirty="0">
                <a:latin typeface="Calibri" panose="020F0502020204030204" pitchFamily="34" charset="0"/>
                <a:cs typeface="Calibri" panose="020F0502020204030204" pitchFamily="34" charset="0"/>
              </a:rPr>
              <a:t>Contact 1-800-433-3243 for assistance completing questions 30–46 or visit </a:t>
            </a:r>
            <a:r>
              <a:rPr lang="en-US" sz="1500" u="sng" dirty="0">
                <a:latin typeface="Calibri" panose="020F0502020204030204" pitchFamily="34" charset="0"/>
                <a:cs typeface="Calibri" panose="020F0502020204030204" pitchFamily="34" charset="0"/>
              </a:rPr>
              <a:t>StudentAid.gov/</a:t>
            </a:r>
            <a:r>
              <a:rPr lang="en-US" sz="1500" u="sng" dirty="0" err="1">
                <a:latin typeface="Calibri" panose="020F0502020204030204" pitchFamily="34" charset="0"/>
                <a:cs typeface="Calibri" panose="020F0502020204030204" pitchFamily="34" charset="0"/>
              </a:rPr>
              <a:t>fafsa</a:t>
            </a:r>
            <a:r>
              <a:rPr lang="en-US" sz="1500" u="sng" dirty="0">
                <a:latin typeface="Calibri" panose="020F0502020204030204" pitchFamily="34" charset="0"/>
                <a:cs typeface="Calibri" panose="020F0502020204030204" pitchFamily="34" charset="0"/>
              </a:rPr>
              <a:t>-parent</a:t>
            </a:r>
            <a:r>
              <a:rPr lang="en-US" sz="1500" dirty="0">
                <a:latin typeface="Calibri" panose="020F0502020204030204" pitchFamily="34" charset="0"/>
                <a:cs typeface="Calibri" panose="020F0502020204030204" pitchFamily="34" charset="0"/>
              </a:rPr>
              <a:t>. </a:t>
            </a:r>
          </a:p>
          <a:p>
            <a:pPr algn="just">
              <a:lnSpc>
                <a:spcPct val="100000"/>
              </a:lnSpc>
              <a:spcBef>
                <a:spcPts val="0"/>
              </a:spcBef>
              <a:spcAft>
                <a:spcPts val="0"/>
              </a:spcAft>
            </a:pPr>
            <a:r>
              <a:rPr lang="en-US" sz="1500" dirty="0">
                <a:latin typeface="Calibri" panose="020F0502020204030204" pitchFamily="34" charset="0"/>
                <a:cs typeface="Calibri" panose="020F0502020204030204" pitchFamily="34" charset="0"/>
              </a:rPr>
              <a:t>• If the parents are divorced or separated, answer the questions about the parent who provides the greater portion of the student’s financial support, even if the student does not live with them. If this parent is remarried as of today, answer the questions about that parent and the stepparent. </a:t>
            </a:r>
          </a:p>
          <a:p>
            <a:pPr algn="just">
              <a:lnSpc>
                <a:spcPct val="100000"/>
              </a:lnSpc>
              <a:spcBef>
                <a:spcPts val="0"/>
              </a:spcBef>
              <a:spcAft>
                <a:spcPts val="0"/>
              </a:spcAft>
            </a:pPr>
            <a:r>
              <a:rPr lang="en-US" sz="1500" dirty="0">
                <a:latin typeface="Calibri" panose="020F0502020204030204" pitchFamily="34" charset="0"/>
                <a:cs typeface="Calibri" panose="020F0502020204030204" pitchFamily="34" charset="0"/>
              </a:rPr>
              <a:t>• If the student’s widowed parent is remarried as of </a:t>
            </a:r>
            <a:r>
              <a:rPr lang="en-US" sz="1500" dirty="0" err="1">
                <a:latin typeface="Calibri" panose="020F0502020204030204" pitchFamily="34" charset="0"/>
                <a:cs typeface="Calibri" panose="020F0502020204030204" pitchFamily="34" charset="0"/>
              </a:rPr>
              <a:t>todayIf</a:t>
            </a:r>
            <a:r>
              <a:rPr lang="en-US" sz="1500" dirty="0">
                <a:latin typeface="Calibri" panose="020F0502020204030204" pitchFamily="34" charset="0"/>
                <a:cs typeface="Calibri" panose="020F0502020204030204" pitchFamily="34" charset="0"/>
              </a:rPr>
              <a:t> </a:t>
            </a:r>
            <a:r>
              <a:rPr lang="en-US" sz="1500" i="0" u="none" strike="noStrike" baseline="0" dirty="0">
                <a:latin typeface="Calibri" panose="020F0502020204030204" pitchFamily="34" charset="0"/>
                <a:cs typeface="Calibri" panose="020F0502020204030204" pitchFamily="34" charset="0"/>
              </a:rPr>
              <a:t>the student’s parent was never married and does not live with the student’s other legal parent, or if the parent is widowed and not remarried, that parent should only provide their own, </a:t>
            </a:r>
          </a:p>
          <a:p>
            <a:endParaRPr lang="en-US" sz="700" b="0" i="0" u="none" strike="noStrike" baseline="0" dirty="0">
              <a:latin typeface="Arial Narrow" panose="020B0606020202030204" pitchFamily="34" charset="0"/>
            </a:endParaRPr>
          </a:p>
          <a:p>
            <a:endParaRPr lang="en-US" sz="700" dirty="0"/>
          </a:p>
        </p:txBody>
      </p:sp>
      <p:pic>
        <p:nvPicPr>
          <p:cNvPr id="5" name="Picture 4">
            <a:extLst>
              <a:ext uri="{FF2B5EF4-FFF2-40B4-BE49-F238E27FC236}">
                <a16:creationId xmlns:a16="http://schemas.microsoft.com/office/drawing/2014/main" id="{7928944A-DF66-E214-6397-22F8CDCA534F}"/>
              </a:ext>
            </a:extLst>
          </p:cNvPr>
          <p:cNvPicPr>
            <a:picLocks noChangeAspect="1"/>
          </p:cNvPicPr>
          <p:nvPr/>
        </p:nvPicPr>
        <p:blipFill rotWithShape="1">
          <a:blip r:embed="rId2"/>
          <a:srcRect l="-579"/>
          <a:stretch/>
        </p:blipFill>
        <p:spPr>
          <a:xfrm>
            <a:off x="7495953" y="873041"/>
            <a:ext cx="4055968" cy="51119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a:extLst>
              <a:ext uri="{FF2B5EF4-FFF2-40B4-BE49-F238E27FC236}">
                <a16:creationId xmlns:a16="http://schemas.microsoft.com/office/drawing/2014/main" id="{E850C2F2-FF89-8831-BB97-B7321B6F486C}"/>
              </a:ext>
            </a:extLst>
          </p:cNvPr>
          <p:cNvSpPr txBox="1"/>
          <p:nvPr/>
        </p:nvSpPr>
        <p:spPr>
          <a:xfrm>
            <a:off x="754705" y="1849394"/>
            <a:ext cx="6741247" cy="2660408"/>
          </a:xfrm>
          <a:prstGeom prst="rect">
            <a:avLst/>
          </a:prstGeom>
          <a:noFill/>
        </p:spPr>
        <p:txBody>
          <a:bodyPr wrap="square" rtlCol="0">
            <a:spAutoFit/>
          </a:bodyPr>
          <a:lstStyle/>
          <a:p>
            <a:pPr marL="569214" indent="-285750">
              <a:lnSpc>
                <a:spcPct val="120000"/>
              </a:lnSpc>
              <a:spcBef>
                <a:spcPts val="0"/>
              </a:spcBef>
              <a:spcAft>
                <a:spcPts val="0"/>
              </a:spcAft>
              <a:buFont typeface="+mj-lt"/>
              <a:buAutoNum type="arabicPeriod"/>
            </a:pPr>
            <a:r>
              <a:rPr lang="en-US" sz="1400" b="1" dirty="0">
                <a:effectLst/>
                <a:latin typeface="Calibri" panose="020F0502020204030204" pitchFamily="34" charset="0"/>
                <a:ea typeface="Calibri" panose="020F0502020204030204" pitchFamily="34" charset="0"/>
                <a:cs typeface="Calibri" panose="020F0502020204030204" pitchFamily="34" charset="0"/>
              </a:rPr>
              <a:t>“Who’s My Parent Wizard” view:</a:t>
            </a:r>
            <a:r>
              <a:rPr lang="en-US" sz="1400" dirty="0">
                <a:effectLst/>
                <a:latin typeface="Calibri" panose="020F0502020204030204" pitchFamily="34" charset="0"/>
                <a:ea typeface="Calibri" panose="020F0502020204030204" pitchFamily="34" charset="0"/>
                <a:cs typeface="Calibri" panose="020F0502020204030204" pitchFamily="34" charset="0"/>
              </a:rPr>
              <a:t> this view helps the student identify which parent(s) to invite to their FAFSA using a combination of questions.</a:t>
            </a:r>
          </a:p>
          <a:p>
            <a:pPr marL="569214" indent="-285750">
              <a:lnSpc>
                <a:spcPct val="120000"/>
              </a:lnSpc>
              <a:spcBef>
                <a:spcPts val="0"/>
              </a:spcBef>
              <a:spcAft>
                <a:spcPts val="0"/>
              </a:spcAft>
              <a:buFont typeface="+mj-lt"/>
              <a:buAutoNum type="arabicPeriod"/>
            </a:pPr>
            <a:r>
              <a:rPr lang="en-US" sz="1400" b="1" dirty="0">
                <a:effectLst/>
                <a:latin typeface="Calibri" panose="020F0502020204030204" pitchFamily="34" charset="0"/>
                <a:ea typeface="Calibri" panose="020F0502020204030204" pitchFamily="34" charset="0"/>
                <a:cs typeface="Calibri" panose="020F0502020204030204" pitchFamily="34" charset="0"/>
              </a:rPr>
              <a:t>Invite Parent view:</a:t>
            </a:r>
            <a:r>
              <a:rPr lang="en-US" sz="1400" dirty="0">
                <a:effectLst/>
                <a:latin typeface="Calibri" panose="020F0502020204030204" pitchFamily="34" charset="0"/>
                <a:ea typeface="Calibri" panose="020F0502020204030204" pitchFamily="34" charset="0"/>
                <a:cs typeface="Calibri" panose="020F0502020204030204" pitchFamily="34" charset="0"/>
              </a:rPr>
              <a:t> Student provides their parent(s) identity and contact information so that the system can email the parent(s) an invitation to access the FAFSA form.</a:t>
            </a:r>
          </a:p>
          <a:p>
            <a:pPr marL="960120" lvl="1" indent="-228600">
              <a:lnSpc>
                <a:spcPct val="120000"/>
              </a:lnSpc>
              <a:spcBef>
                <a:spcPts val="0"/>
              </a:spcBef>
              <a:spcAft>
                <a:spcPts val="0"/>
              </a:spcAft>
              <a:buFont typeface="Courier New" panose="02070309020205020404" pitchFamily="49" charset="0"/>
              <a:buChar char="o"/>
            </a:pPr>
            <a:r>
              <a:rPr lang="en-US" sz="1400" dirty="0">
                <a:effectLst/>
                <a:latin typeface="Calibri" panose="020F0502020204030204" pitchFamily="34" charset="0"/>
                <a:ea typeface="Calibri" panose="020F0502020204030204" pitchFamily="34" charset="0"/>
                <a:cs typeface="Calibri" panose="020F0502020204030204" pitchFamily="34" charset="0"/>
              </a:rPr>
              <a:t>First name</a:t>
            </a:r>
          </a:p>
          <a:p>
            <a:pPr marL="960120" lvl="1" indent="-228600">
              <a:lnSpc>
                <a:spcPct val="120000"/>
              </a:lnSpc>
              <a:spcBef>
                <a:spcPts val="0"/>
              </a:spcBef>
              <a:spcAft>
                <a:spcPts val="0"/>
              </a:spcAft>
              <a:buFont typeface="Courier New" panose="02070309020205020404" pitchFamily="49" charset="0"/>
              <a:buChar char="o"/>
            </a:pPr>
            <a:r>
              <a:rPr lang="en-US" sz="1400" dirty="0">
                <a:effectLst/>
                <a:latin typeface="Calibri" panose="020F0502020204030204" pitchFamily="34" charset="0"/>
                <a:ea typeface="Calibri" panose="020F0502020204030204" pitchFamily="34" charset="0"/>
                <a:cs typeface="Calibri" panose="020F0502020204030204" pitchFamily="34" charset="0"/>
              </a:rPr>
              <a:t>Last name</a:t>
            </a:r>
          </a:p>
          <a:p>
            <a:pPr marL="960120" lvl="1" indent="-228600">
              <a:lnSpc>
                <a:spcPct val="120000"/>
              </a:lnSpc>
              <a:spcBef>
                <a:spcPts val="0"/>
              </a:spcBef>
              <a:spcAft>
                <a:spcPts val="0"/>
              </a:spcAft>
              <a:buFont typeface="Courier New" panose="02070309020205020404" pitchFamily="49" charset="0"/>
              <a:buChar char="o"/>
            </a:pPr>
            <a:r>
              <a:rPr lang="en-US" sz="1400" dirty="0">
                <a:effectLst/>
                <a:latin typeface="Calibri" panose="020F0502020204030204" pitchFamily="34" charset="0"/>
                <a:ea typeface="Calibri" panose="020F0502020204030204" pitchFamily="34" charset="0"/>
                <a:cs typeface="Calibri" panose="020F0502020204030204" pitchFamily="34" charset="0"/>
              </a:rPr>
              <a:t>Date of birth</a:t>
            </a:r>
          </a:p>
          <a:p>
            <a:pPr marL="960120" lvl="1" indent="-228600">
              <a:lnSpc>
                <a:spcPct val="120000"/>
              </a:lnSpc>
              <a:spcBef>
                <a:spcPts val="0"/>
              </a:spcBef>
              <a:spcAft>
                <a:spcPts val="0"/>
              </a:spcAft>
              <a:buFont typeface="Courier New" panose="02070309020205020404" pitchFamily="49" charset="0"/>
              <a:buChar char="o"/>
            </a:pPr>
            <a:r>
              <a:rPr lang="en-US" sz="1400" dirty="0">
                <a:effectLst/>
                <a:latin typeface="Calibri" panose="020F0502020204030204" pitchFamily="34" charset="0"/>
                <a:ea typeface="Calibri" panose="020F0502020204030204" pitchFamily="34" charset="0"/>
                <a:cs typeface="Calibri" panose="020F0502020204030204" pitchFamily="34" charset="0"/>
              </a:rPr>
              <a:t>Social Security number</a:t>
            </a:r>
          </a:p>
          <a:p>
            <a:pPr marL="960120" lvl="1" indent="-228600">
              <a:lnSpc>
                <a:spcPct val="120000"/>
              </a:lnSpc>
              <a:spcBef>
                <a:spcPts val="0"/>
              </a:spcBef>
              <a:spcAft>
                <a:spcPts val="0"/>
              </a:spcAft>
              <a:buFont typeface="Courier New" panose="02070309020205020404" pitchFamily="49" charset="0"/>
              <a:buChar char="o"/>
            </a:pPr>
            <a:r>
              <a:rPr lang="en-US" sz="1400" dirty="0">
                <a:effectLst/>
                <a:latin typeface="Calibri" panose="020F0502020204030204" pitchFamily="34" charset="0"/>
                <a:ea typeface="Calibri" panose="020F0502020204030204" pitchFamily="34" charset="0"/>
                <a:cs typeface="Calibri" panose="020F0502020204030204" pitchFamily="34" charset="0"/>
              </a:rPr>
              <a:t>Email address </a:t>
            </a:r>
          </a:p>
        </p:txBody>
      </p:sp>
    </p:spTree>
    <p:extLst>
      <p:ext uri="{BB962C8B-B14F-4D97-AF65-F5344CB8AC3E}">
        <p14:creationId xmlns:p14="http://schemas.microsoft.com/office/powerpoint/2010/main" val="42485013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1CE8CA9-D6D2-4C46-8070-9566F894E5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E41BA15-8804-AF03-74FF-97DAB433DD11}"/>
              </a:ext>
            </a:extLst>
          </p:cNvPr>
          <p:cNvSpPr>
            <a:spLocks noGrp="1"/>
          </p:cNvSpPr>
          <p:nvPr>
            <p:ph type="title"/>
          </p:nvPr>
        </p:nvSpPr>
        <p:spPr>
          <a:xfrm>
            <a:off x="1024129" y="585216"/>
            <a:ext cx="3779085" cy="1499616"/>
          </a:xfrm>
        </p:spPr>
        <p:txBody>
          <a:bodyPr>
            <a:normAutofit/>
          </a:bodyPr>
          <a:lstStyle/>
          <a:p>
            <a:r>
              <a:rPr lang="en-US" sz="4400" dirty="0">
                <a:solidFill>
                  <a:schemeClr val="tx1"/>
                </a:solidFill>
              </a:rPr>
              <a:t>Student Status</a:t>
            </a:r>
          </a:p>
        </p:txBody>
      </p:sp>
      <p:cxnSp>
        <p:nvCxnSpPr>
          <p:cNvPr id="12" name="Straight Connector 11">
            <a:extLst>
              <a:ext uri="{FF2B5EF4-FFF2-40B4-BE49-F238E27FC236}">
                <a16:creationId xmlns:a16="http://schemas.microsoft.com/office/drawing/2014/main" id="{72B31CF5-BEC2-457D-A52F-6A5CCB066FE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0D65E0E-471B-2F27-8C9D-7B8E7C426D7E}"/>
              </a:ext>
            </a:extLst>
          </p:cNvPr>
          <p:cNvSpPr>
            <a:spLocks noGrp="1"/>
          </p:cNvSpPr>
          <p:nvPr>
            <p:ph idx="1"/>
          </p:nvPr>
        </p:nvSpPr>
        <p:spPr>
          <a:xfrm>
            <a:off x="1024129" y="2286000"/>
            <a:ext cx="3791711" cy="3931920"/>
          </a:xfrm>
        </p:spPr>
        <p:txBody>
          <a:bodyPr>
            <a:normAutofit/>
          </a:bodyPr>
          <a:lstStyle/>
          <a:p>
            <a:pPr>
              <a:buClr>
                <a:schemeClr val="bg1"/>
              </a:buClr>
              <a:buFont typeface="Wingdings" panose="05000000000000000000" pitchFamily="2" charset="2"/>
              <a:buChar char="§"/>
            </a:pPr>
            <a:r>
              <a:rPr lang="en-US" sz="2400" dirty="0">
                <a:solidFill>
                  <a:srgbClr val="FFFFFF"/>
                </a:solidFill>
              </a:rPr>
              <a:t>Dependency</a:t>
            </a:r>
          </a:p>
          <a:p>
            <a:pPr>
              <a:buClr>
                <a:schemeClr val="bg1"/>
              </a:buClr>
              <a:buFont typeface="Wingdings" panose="05000000000000000000" pitchFamily="2" charset="2"/>
              <a:buChar char="§"/>
            </a:pPr>
            <a:r>
              <a:rPr lang="en-US" sz="2400" dirty="0">
                <a:solidFill>
                  <a:srgbClr val="FFFFFF"/>
                </a:solidFill>
              </a:rPr>
              <a:t>Special or unusual circumstances</a:t>
            </a:r>
          </a:p>
          <a:p>
            <a:pPr>
              <a:buClr>
                <a:schemeClr val="bg1"/>
              </a:buClr>
              <a:buFont typeface="Wingdings" panose="05000000000000000000" pitchFamily="2" charset="2"/>
              <a:buChar char="§"/>
            </a:pPr>
            <a:r>
              <a:rPr lang="en-US" sz="2400" dirty="0">
                <a:solidFill>
                  <a:srgbClr val="FFFFFF"/>
                </a:solidFill>
              </a:rPr>
              <a:t>Unsubsidized Loan Only option</a:t>
            </a:r>
          </a:p>
        </p:txBody>
      </p:sp>
      <p:pic>
        <p:nvPicPr>
          <p:cNvPr id="5" name="Picture 4">
            <a:extLst>
              <a:ext uri="{FF2B5EF4-FFF2-40B4-BE49-F238E27FC236}">
                <a16:creationId xmlns:a16="http://schemas.microsoft.com/office/drawing/2014/main" id="{826AD7AE-8956-2716-3CFD-3456EECD437E}"/>
              </a:ext>
            </a:extLst>
          </p:cNvPr>
          <p:cNvPicPr>
            <a:picLocks noChangeAspect="1"/>
          </p:cNvPicPr>
          <p:nvPr/>
        </p:nvPicPr>
        <p:blipFill>
          <a:blip r:embed="rId2"/>
          <a:stretch>
            <a:fillRect/>
          </a:stretch>
        </p:blipFill>
        <p:spPr>
          <a:xfrm>
            <a:off x="6320905" y="640080"/>
            <a:ext cx="5006110" cy="55778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80631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B71C6-663B-D734-4314-B82C283E3AC1}"/>
              </a:ext>
            </a:extLst>
          </p:cNvPr>
          <p:cNvSpPr>
            <a:spLocks noGrp="1"/>
          </p:cNvSpPr>
          <p:nvPr>
            <p:ph type="title"/>
          </p:nvPr>
        </p:nvSpPr>
        <p:spPr>
          <a:xfrm>
            <a:off x="1024128" y="585216"/>
            <a:ext cx="6066818" cy="1499616"/>
          </a:xfrm>
        </p:spPr>
        <p:txBody>
          <a:bodyPr>
            <a:normAutofit/>
          </a:bodyPr>
          <a:lstStyle/>
          <a:p>
            <a:r>
              <a:rPr lang="en-US" dirty="0"/>
              <a:t>FADDX (DDX) to replace DRT</a:t>
            </a:r>
          </a:p>
        </p:txBody>
      </p:sp>
      <p:sp>
        <p:nvSpPr>
          <p:cNvPr id="3" name="Content Placeholder 2">
            <a:extLst>
              <a:ext uri="{FF2B5EF4-FFF2-40B4-BE49-F238E27FC236}">
                <a16:creationId xmlns:a16="http://schemas.microsoft.com/office/drawing/2014/main" id="{58D218D4-BA4C-278F-ACF3-7CC505864458}"/>
              </a:ext>
            </a:extLst>
          </p:cNvPr>
          <p:cNvSpPr>
            <a:spLocks noGrp="1"/>
          </p:cNvSpPr>
          <p:nvPr>
            <p:ph idx="1"/>
          </p:nvPr>
        </p:nvSpPr>
        <p:spPr>
          <a:xfrm>
            <a:off x="1024128" y="2286000"/>
            <a:ext cx="6066818" cy="4023360"/>
          </a:xfrm>
        </p:spPr>
        <p:txBody>
          <a:bodyPr>
            <a:normAutofit/>
          </a:bodyPr>
          <a:lstStyle/>
          <a:p>
            <a:pPr marL="166688" indent="-166688">
              <a:buFont typeface="Arial" panose="020B0604020202020204" pitchFamily="34" charset="0"/>
              <a:buChar char="•"/>
            </a:pPr>
            <a:r>
              <a:rPr lang="en-US" dirty="0"/>
              <a:t>Future ACT requires reliance on tax return information</a:t>
            </a:r>
          </a:p>
          <a:p>
            <a:pPr marL="166688" indent="-166688">
              <a:buFont typeface="Arial" panose="020B0604020202020204" pitchFamily="34" charset="0"/>
              <a:buChar char="•"/>
            </a:pPr>
            <a:r>
              <a:rPr lang="en-US" dirty="0"/>
              <a:t>FADDX – Future Act Direct Data Exchange</a:t>
            </a:r>
          </a:p>
          <a:p>
            <a:pPr marL="166688" indent="-166688">
              <a:buFont typeface="Arial" panose="020B0604020202020204" pitchFamily="34" charset="0"/>
              <a:buChar char="•"/>
            </a:pPr>
            <a:r>
              <a:rPr lang="en-US" dirty="0"/>
              <a:t>Specifies what the IRS can disclose</a:t>
            </a:r>
          </a:p>
          <a:p>
            <a:pPr marL="166688" indent="-166688">
              <a:buFont typeface="Arial" panose="020B0604020202020204" pitchFamily="34" charset="0"/>
              <a:buChar char="•"/>
            </a:pPr>
            <a:r>
              <a:rPr lang="en-US" dirty="0"/>
              <a:t>Changes the income information included on the FAFSA and changes the calculation</a:t>
            </a:r>
          </a:p>
          <a:p>
            <a:pPr marL="166688" indent="-166688">
              <a:buFont typeface="Arial" panose="020B0604020202020204" pitchFamily="34" charset="0"/>
              <a:buChar char="•"/>
            </a:pPr>
            <a:r>
              <a:rPr lang="en-US" dirty="0"/>
              <a:t>Authorization must be granted</a:t>
            </a:r>
          </a:p>
          <a:p>
            <a:pPr marL="166688" indent="-166688">
              <a:buFont typeface="Arial" panose="020B0604020202020204" pitchFamily="34" charset="0"/>
              <a:buChar char="•"/>
            </a:pPr>
            <a:r>
              <a:rPr lang="en-US" dirty="0">
                <a:effectLst/>
                <a:ea typeface="Calibri" panose="020F0502020204030204" pitchFamily="34" charset="0"/>
                <a:cs typeface="Times New Roman" panose="02020603050405020304" pitchFamily="18" charset="0"/>
              </a:rPr>
              <a:t>Department and IRS still making decisions on how the process is going to work.</a:t>
            </a:r>
          </a:p>
          <a:p>
            <a:pPr>
              <a:buFont typeface="Arial" panose="020B0604020202020204" pitchFamily="34" charset="0"/>
              <a:buChar char="•"/>
            </a:pPr>
            <a:endParaRPr lang="en-US" dirty="0"/>
          </a:p>
          <a:p>
            <a:pPr>
              <a:buFont typeface="Arial" panose="020B0604020202020204" pitchFamily="34" charset="0"/>
              <a:buChar char="•"/>
            </a:pPr>
            <a:endParaRPr lang="en-US" dirty="0"/>
          </a:p>
        </p:txBody>
      </p:sp>
      <p:pic>
        <p:nvPicPr>
          <p:cNvPr id="5" name="Picture 4" descr="101010 data lines to infinity">
            <a:extLst>
              <a:ext uri="{FF2B5EF4-FFF2-40B4-BE49-F238E27FC236}">
                <a16:creationId xmlns:a16="http://schemas.microsoft.com/office/drawing/2014/main" id="{E81C3BB6-5AC3-27AE-BC92-71EDBA2CF5BD}"/>
              </a:ext>
            </a:extLst>
          </p:cNvPr>
          <p:cNvPicPr>
            <a:picLocks noChangeAspect="1"/>
          </p:cNvPicPr>
          <p:nvPr/>
        </p:nvPicPr>
        <p:blipFill rotWithShape="1">
          <a:blip r:embed="rId3"/>
          <a:srcRect l="29849" r="26345" b="1"/>
          <a:stretch/>
        </p:blipFill>
        <p:spPr>
          <a:xfrm>
            <a:off x="7552266" y="10"/>
            <a:ext cx="4639733" cy="6857990"/>
          </a:xfrm>
          <a:prstGeom prst="rect">
            <a:avLst/>
          </a:prstGeom>
        </p:spPr>
      </p:pic>
      <p:sp>
        <p:nvSpPr>
          <p:cNvPr id="4" name="Slide Number Placeholder 3">
            <a:extLst>
              <a:ext uri="{FF2B5EF4-FFF2-40B4-BE49-F238E27FC236}">
                <a16:creationId xmlns:a16="http://schemas.microsoft.com/office/drawing/2014/main" id="{1220037D-B567-9B7C-6FE4-066C0A51A8CE}"/>
              </a:ext>
            </a:extLst>
          </p:cNvPr>
          <p:cNvSpPr txBox="1">
            <a:spLocks/>
          </p:cNvSpPr>
          <p:nvPr/>
        </p:nvSpPr>
        <p:spPr bwMode="auto">
          <a:xfrm>
            <a:off x="11336287" y="6000279"/>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600"/>
              </a:spcAft>
            </a:pPr>
            <a:fld id="{04699E91-7E63-44B7-9FDC-AFB5B39E54C5}" type="slidenum">
              <a:rPr lang="en-US" altLang="en-US" sz="1400" smtClean="0"/>
              <a:pPr eaLnBrk="1" hangingPunct="1">
                <a:spcAft>
                  <a:spcPts val="600"/>
                </a:spcAft>
              </a:pPr>
              <a:t>15</a:t>
            </a:fld>
            <a:endParaRPr lang="en-US" altLang="en-US" sz="1400" dirty="0"/>
          </a:p>
        </p:txBody>
      </p:sp>
    </p:spTree>
    <p:extLst>
      <p:ext uri="{BB962C8B-B14F-4D97-AF65-F5344CB8AC3E}">
        <p14:creationId xmlns:p14="http://schemas.microsoft.com/office/powerpoint/2010/main" val="15551631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A2A507F1-2EB5-4798-A15F-A7C34A0A66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7" name="Straight Connector 36">
            <a:extLst>
              <a:ext uri="{FF2B5EF4-FFF2-40B4-BE49-F238E27FC236}">
                <a16:creationId xmlns:a16="http://schemas.microsoft.com/office/drawing/2014/main" id="{24F53817-DA39-4DCE-ADDC-F84A3650E8E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5AEB45C3-FA9F-4FCA-B1B0-44B7C44F7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45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89A27D40-8CED-E7DD-9DE4-6B0DAC272E09}"/>
              </a:ext>
            </a:extLst>
          </p:cNvPr>
          <p:cNvPicPr>
            <a:picLocks noChangeAspect="1"/>
          </p:cNvPicPr>
          <p:nvPr/>
        </p:nvPicPr>
        <p:blipFill>
          <a:blip r:embed="rId2"/>
          <a:stretch>
            <a:fillRect/>
          </a:stretch>
        </p:blipFill>
        <p:spPr>
          <a:xfrm>
            <a:off x="634275" y="1608192"/>
            <a:ext cx="7675757" cy="1995696"/>
          </a:xfrm>
          <a:prstGeom prst="rect">
            <a:avLst/>
          </a:prstGeom>
        </p:spPr>
      </p:pic>
      <p:pic>
        <p:nvPicPr>
          <p:cNvPr id="7" name="Graphic 6" descr="Home">
            <a:extLst>
              <a:ext uri="{FF2B5EF4-FFF2-40B4-BE49-F238E27FC236}">
                <a16:creationId xmlns:a16="http://schemas.microsoft.com/office/drawing/2014/main" id="{D9E9B070-ABA0-CE3A-D243-A0FA4D9DEFB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470900" y="1065531"/>
            <a:ext cx="3081019" cy="3081019"/>
          </a:xfrm>
          <a:prstGeom prst="rect">
            <a:avLst/>
          </a:prstGeom>
        </p:spPr>
      </p:pic>
      <p:sp>
        <p:nvSpPr>
          <p:cNvPr id="41" name="Rectangle 40">
            <a:extLst>
              <a:ext uri="{FF2B5EF4-FFF2-40B4-BE49-F238E27FC236}">
                <a16:creationId xmlns:a16="http://schemas.microsoft.com/office/drawing/2014/main" id="{82E7D55D-0DB9-400C-AA37-9338A4C37A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275" y="4676775"/>
            <a:ext cx="10917644" cy="15469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68FA81-0102-9386-7BDB-771BE723784D}"/>
              </a:ext>
            </a:extLst>
          </p:cNvPr>
          <p:cNvSpPr>
            <a:spLocks noGrp="1"/>
          </p:cNvSpPr>
          <p:nvPr>
            <p:ph type="title"/>
          </p:nvPr>
        </p:nvSpPr>
        <p:spPr>
          <a:xfrm>
            <a:off x="952500" y="4773068"/>
            <a:ext cx="7277100" cy="1354365"/>
          </a:xfrm>
        </p:spPr>
        <p:txBody>
          <a:bodyPr vert="horz" lIns="91440" tIns="45720" rIns="91440" bIns="45720" rtlCol="0" anchor="ctr">
            <a:normAutofit/>
          </a:bodyPr>
          <a:lstStyle/>
          <a:p>
            <a:pPr algn="r"/>
            <a:r>
              <a:rPr lang="en-US" cap="all" spc="200" dirty="0">
                <a:solidFill>
                  <a:srgbClr val="FFFFFF"/>
                </a:solidFill>
              </a:rPr>
              <a:t>Family Size</a:t>
            </a:r>
            <a:br>
              <a:rPr lang="en-US" cap="all" spc="200" dirty="0">
                <a:solidFill>
                  <a:srgbClr val="FFFFFF"/>
                </a:solidFill>
              </a:rPr>
            </a:br>
            <a:r>
              <a:rPr lang="en-US" cap="all" spc="200" dirty="0">
                <a:solidFill>
                  <a:srgbClr val="FFFFFF"/>
                </a:solidFill>
              </a:rPr>
              <a:t>Number in College</a:t>
            </a:r>
          </a:p>
        </p:txBody>
      </p:sp>
      <p:cxnSp>
        <p:nvCxnSpPr>
          <p:cNvPr id="43" name="Straight Connector 42">
            <a:extLst>
              <a:ext uri="{FF2B5EF4-FFF2-40B4-BE49-F238E27FC236}">
                <a16:creationId xmlns:a16="http://schemas.microsoft.com/office/drawing/2014/main" id="{22270E63-EB35-4890-8D0A-9B4C49EAEF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4993050"/>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36719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C695245-44E3-4A14-900A-D06036644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0764595-FF1E-5103-5978-6761E89C8E0F}"/>
              </a:ext>
            </a:extLst>
          </p:cNvPr>
          <p:cNvSpPr>
            <a:spLocks noGrp="1"/>
          </p:cNvSpPr>
          <p:nvPr>
            <p:ph type="title"/>
          </p:nvPr>
        </p:nvSpPr>
        <p:spPr>
          <a:xfrm>
            <a:off x="643468" y="643467"/>
            <a:ext cx="3415612" cy="5571066"/>
          </a:xfrm>
        </p:spPr>
        <p:txBody>
          <a:bodyPr>
            <a:normAutofit/>
          </a:bodyPr>
          <a:lstStyle/>
          <a:p>
            <a:r>
              <a:rPr lang="en-US" dirty="0">
                <a:solidFill>
                  <a:srgbClr val="FFFFFF"/>
                </a:solidFill>
              </a:rPr>
              <a:t>ASSET REPORTING</a:t>
            </a:r>
          </a:p>
        </p:txBody>
      </p:sp>
      <p:graphicFrame>
        <p:nvGraphicFramePr>
          <p:cNvPr id="5" name="Content Placeholder 2">
            <a:extLst>
              <a:ext uri="{FF2B5EF4-FFF2-40B4-BE49-F238E27FC236}">
                <a16:creationId xmlns:a16="http://schemas.microsoft.com/office/drawing/2014/main" id="{F2592FD8-39BD-9D31-45FE-ADA3E8F313BD}"/>
              </a:ext>
            </a:extLst>
          </p:cNvPr>
          <p:cNvGraphicFramePr>
            <a:graphicFrameLocks noGrp="1"/>
          </p:cNvGraphicFramePr>
          <p:nvPr>
            <p:ph idx="1"/>
            <p:extLst>
              <p:ext uri="{D42A27DB-BD31-4B8C-83A1-F6EECF244321}">
                <p14:modId xmlns:p14="http://schemas.microsoft.com/office/powerpoint/2010/main" val="4173216748"/>
              </p:ext>
            </p:extLst>
          </p:nvPr>
        </p:nvGraphicFramePr>
        <p:xfrm>
          <a:off x="5603875" y="954088"/>
          <a:ext cx="6057183" cy="4921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3">
            <a:extLst>
              <a:ext uri="{FF2B5EF4-FFF2-40B4-BE49-F238E27FC236}">
                <a16:creationId xmlns:a16="http://schemas.microsoft.com/office/drawing/2014/main" id="{EDAF1D4A-B1B2-77A7-E5C8-0F5C60882EE8}"/>
              </a:ext>
            </a:extLst>
          </p:cNvPr>
          <p:cNvSpPr txBox="1">
            <a:spLocks/>
          </p:cNvSpPr>
          <p:nvPr/>
        </p:nvSpPr>
        <p:spPr bwMode="auto">
          <a:xfrm>
            <a:off x="10972493" y="6214533"/>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600"/>
              </a:spcAft>
            </a:pPr>
            <a:fld id="{04699E91-7E63-44B7-9FDC-AFB5B39E54C5}" type="slidenum">
              <a:rPr lang="en-US" altLang="en-US" sz="1400" smtClean="0"/>
              <a:pPr eaLnBrk="1" hangingPunct="1">
                <a:spcAft>
                  <a:spcPts val="600"/>
                </a:spcAft>
              </a:pPr>
              <a:t>17</a:t>
            </a:fld>
            <a:endParaRPr lang="en-US" altLang="en-US" sz="1400" dirty="0"/>
          </a:p>
        </p:txBody>
      </p:sp>
    </p:spTree>
    <p:extLst>
      <p:ext uri="{BB962C8B-B14F-4D97-AF65-F5344CB8AC3E}">
        <p14:creationId xmlns:p14="http://schemas.microsoft.com/office/powerpoint/2010/main" val="10255615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4" descr="Green building in a cornfield">
            <a:extLst>
              <a:ext uri="{FF2B5EF4-FFF2-40B4-BE49-F238E27FC236}">
                <a16:creationId xmlns:a16="http://schemas.microsoft.com/office/drawing/2014/main" id="{DE79E3C4-5B11-2869-A6CC-1DDA73EF1DAA}"/>
              </a:ext>
            </a:extLst>
          </p:cNvPr>
          <p:cNvPicPr>
            <a:picLocks noChangeAspect="1"/>
          </p:cNvPicPr>
          <p:nvPr/>
        </p:nvPicPr>
        <p:blipFill rotWithShape="1">
          <a:blip r:embed="rId2">
            <a:alphaModFix amt="25000"/>
          </a:blip>
          <a:srcRect t="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8FD241A4-DEBE-D2CE-2779-9C15193D5984}"/>
              </a:ext>
            </a:extLst>
          </p:cNvPr>
          <p:cNvSpPr>
            <a:spLocks noGrp="1"/>
          </p:cNvSpPr>
          <p:nvPr>
            <p:ph type="title"/>
          </p:nvPr>
        </p:nvSpPr>
        <p:spPr>
          <a:xfrm>
            <a:off x="1024128" y="585216"/>
            <a:ext cx="9720072" cy="1499616"/>
          </a:xfrm>
        </p:spPr>
        <p:txBody>
          <a:bodyPr>
            <a:normAutofit/>
          </a:bodyPr>
          <a:lstStyle/>
          <a:p>
            <a:r>
              <a:rPr lang="en-US">
                <a:solidFill>
                  <a:srgbClr val="FFFFFF"/>
                </a:solidFill>
              </a:rPr>
              <a:t>Investment value</a:t>
            </a:r>
          </a:p>
        </p:txBody>
      </p:sp>
      <p:cxnSp>
        <p:nvCxnSpPr>
          <p:cNvPr id="9" name="Straight Connector 8">
            <a:extLst>
              <a:ext uri="{FF2B5EF4-FFF2-40B4-BE49-F238E27FC236}">
                <a16:creationId xmlns:a16="http://schemas.microsoft.com/office/drawing/2014/main" id="{E79B4DA2-E806-489F-80F1-ADC1F33388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alpha val="80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183D3440-714C-4CB8-781C-8AE82810CA08}"/>
              </a:ext>
            </a:extLst>
          </p:cNvPr>
          <p:cNvSpPr>
            <a:spLocks noGrp="1"/>
          </p:cNvSpPr>
          <p:nvPr>
            <p:ph idx="1"/>
          </p:nvPr>
        </p:nvSpPr>
        <p:spPr>
          <a:xfrm>
            <a:off x="1024128" y="2286000"/>
            <a:ext cx="9720071" cy="4023360"/>
          </a:xfrm>
        </p:spPr>
        <p:txBody>
          <a:bodyPr>
            <a:normAutofit/>
          </a:bodyPr>
          <a:lstStyle/>
          <a:p>
            <a:r>
              <a:rPr lang="en-US" b="1" i="0" u="none" strike="noStrike" baseline="0" dirty="0">
                <a:solidFill>
                  <a:srgbClr val="FFFFFF"/>
                </a:solidFill>
                <a:latin typeface="Arial Narrow" panose="020B0606020202030204" pitchFamily="34" charset="0"/>
              </a:rPr>
              <a:t>Investment value </a:t>
            </a:r>
            <a:r>
              <a:rPr lang="en-US" b="0" i="0" u="none" strike="noStrike" baseline="0" dirty="0">
                <a:solidFill>
                  <a:srgbClr val="FFFFFF"/>
                </a:solidFill>
                <a:latin typeface="Arial Narrow" panose="020B0606020202030204" pitchFamily="34" charset="0"/>
              </a:rPr>
              <a:t>means the current balance or market value of these investments as of today. Investment debt means only those debts that are related to the investments. </a:t>
            </a:r>
          </a:p>
          <a:p>
            <a:r>
              <a:rPr lang="en-US" b="1" i="0" u="none" strike="noStrike" baseline="0" dirty="0">
                <a:solidFill>
                  <a:srgbClr val="FFFFFF"/>
                </a:solidFill>
                <a:latin typeface="Arial Narrow" panose="020B0606020202030204" pitchFamily="34" charset="0"/>
              </a:rPr>
              <a:t>Business and/or investment farm value includes </a:t>
            </a:r>
            <a:r>
              <a:rPr lang="en-US" b="0" i="0" u="none" strike="noStrike" baseline="0" dirty="0">
                <a:solidFill>
                  <a:srgbClr val="FFFFFF"/>
                </a:solidFill>
                <a:latin typeface="Arial Narrow" panose="020B0606020202030204" pitchFamily="34" charset="0"/>
              </a:rPr>
              <a:t>the market value of land, buildings, machinery, equipment, inventory, etc. Business and/or investment farm debt means only those debts for which the business or investment farm was used as collateral. </a:t>
            </a:r>
            <a:endParaRPr lang="en-US" dirty="0">
              <a:solidFill>
                <a:srgbClr val="FFFFFF"/>
              </a:solidFill>
            </a:endParaRPr>
          </a:p>
        </p:txBody>
      </p:sp>
    </p:spTree>
    <p:extLst>
      <p:ext uri="{BB962C8B-B14F-4D97-AF65-F5344CB8AC3E}">
        <p14:creationId xmlns:p14="http://schemas.microsoft.com/office/powerpoint/2010/main" val="3197803687"/>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B32DC26D-8B9B-4CC1-B3CC-D3EA0FB16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sky, outdoor&#10;&#10;Description automatically generated">
            <a:extLst>
              <a:ext uri="{FF2B5EF4-FFF2-40B4-BE49-F238E27FC236}">
                <a16:creationId xmlns:a16="http://schemas.microsoft.com/office/drawing/2014/main" id="{320853C5-8200-2A73-8605-6734397ED2C5}"/>
              </a:ext>
            </a:extLst>
          </p:cNvPr>
          <p:cNvPicPr>
            <a:picLocks noChangeAspect="1"/>
          </p:cNvPicPr>
          <p:nvPr/>
        </p:nvPicPr>
        <p:blipFill rotWithShape="1">
          <a:blip r:embed="rId2">
            <a:duotone>
              <a:schemeClr val="bg2">
                <a:shade val="45000"/>
                <a:satMod val="135000"/>
              </a:schemeClr>
              <a:prstClr val="white"/>
            </a:duotone>
            <a:alphaModFix amt="35000"/>
          </a:blip>
          <a:srcRect l="15342" r="47102" b="1"/>
          <a:stretch/>
        </p:blipFill>
        <p:spPr>
          <a:xfrm rot="5400000">
            <a:off x="2665476" y="-2665477"/>
            <a:ext cx="6858000" cy="12188952"/>
          </a:xfrm>
          <a:prstGeom prst="rect">
            <a:avLst/>
          </a:prstGeom>
        </p:spPr>
      </p:pic>
      <p:sp>
        <p:nvSpPr>
          <p:cNvPr id="2" name="Title 1">
            <a:extLst>
              <a:ext uri="{FF2B5EF4-FFF2-40B4-BE49-F238E27FC236}">
                <a16:creationId xmlns:a16="http://schemas.microsoft.com/office/drawing/2014/main" id="{3A9406AB-F4EF-C8CE-3DF1-AE3808413930}"/>
              </a:ext>
            </a:extLst>
          </p:cNvPr>
          <p:cNvSpPr>
            <a:spLocks noGrp="1"/>
          </p:cNvSpPr>
          <p:nvPr>
            <p:ph type="title"/>
          </p:nvPr>
        </p:nvSpPr>
        <p:spPr>
          <a:xfrm>
            <a:off x="643467" y="643467"/>
            <a:ext cx="3684437" cy="5571066"/>
          </a:xfrm>
        </p:spPr>
        <p:txBody>
          <a:bodyPr>
            <a:normAutofit/>
          </a:bodyPr>
          <a:lstStyle/>
          <a:p>
            <a:pPr algn="r"/>
            <a:r>
              <a:rPr lang="en-US" dirty="0"/>
              <a:t>NUMBER IN COLLEGE</a:t>
            </a:r>
          </a:p>
        </p:txBody>
      </p:sp>
      <p:cxnSp>
        <p:nvCxnSpPr>
          <p:cNvPr id="26" name="Straight Connector 25">
            <a:extLst>
              <a:ext uri="{FF2B5EF4-FFF2-40B4-BE49-F238E27FC236}">
                <a16:creationId xmlns:a16="http://schemas.microsoft.com/office/drawing/2014/main" id="{FBB7ADC3-53A0-44F2-914A-78CADAF334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49645" y="1828800"/>
            <a:ext cx="0" cy="3200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FC609B5-52CD-EDC3-1C87-E6F843978375}"/>
              </a:ext>
            </a:extLst>
          </p:cNvPr>
          <p:cNvSpPr>
            <a:spLocks noGrp="1"/>
          </p:cNvSpPr>
          <p:nvPr>
            <p:ph idx="1"/>
          </p:nvPr>
        </p:nvSpPr>
        <p:spPr>
          <a:xfrm>
            <a:off x="4971371" y="643467"/>
            <a:ext cx="6574112" cy="5571066"/>
          </a:xfrm>
        </p:spPr>
        <p:txBody>
          <a:bodyPr anchor="ctr">
            <a:normAutofit/>
          </a:bodyPr>
          <a:lstStyle/>
          <a:p>
            <a:pPr marL="166688" indent="-166688">
              <a:buFont typeface="Arial" panose="020B0604020202020204" pitchFamily="34" charset="0"/>
              <a:buChar char="•"/>
            </a:pPr>
            <a:r>
              <a:rPr lang="en-US" dirty="0"/>
              <a:t>Number in college eliminated as a factor</a:t>
            </a:r>
          </a:p>
          <a:p>
            <a:pPr marL="166688" indent="-166688">
              <a:buFont typeface="Arial" panose="020B0604020202020204" pitchFamily="34" charset="0"/>
              <a:buChar char="•"/>
            </a:pPr>
            <a:r>
              <a:rPr lang="en-US" dirty="0"/>
              <a:t>Parent contribution portion no longer divided when two or more children are in college at the same time.</a:t>
            </a:r>
          </a:p>
          <a:p>
            <a:pPr marL="166688" indent="-166688">
              <a:buFont typeface="Arial" panose="020B0604020202020204" pitchFamily="34" charset="0"/>
              <a:buChar char="•"/>
            </a:pPr>
            <a:r>
              <a:rPr lang="en-US" dirty="0"/>
              <a:t>Decrease aid eligibility for middle and high-income students</a:t>
            </a:r>
          </a:p>
        </p:txBody>
      </p:sp>
      <p:sp>
        <p:nvSpPr>
          <p:cNvPr id="4" name="Slide Number Placeholder 3">
            <a:extLst>
              <a:ext uri="{FF2B5EF4-FFF2-40B4-BE49-F238E27FC236}">
                <a16:creationId xmlns:a16="http://schemas.microsoft.com/office/drawing/2014/main" id="{FB0D431C-2EA7-FB2F-0740-959F0545AF87}"/>
              </a:ext>
            </a:extLst>
          </p:cNvPr>
          <p:cNvSpPr txBox="1">
            <a:spLocks/>
          </p:cNvSpPr>
          <p:nvPr/>
        </p:nvSpPr>
        <p:spPr bwMode="auto">
          <a:xfrm>
            <a:off x="10972493" y="6214533"/>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600"/>
              </a:spcAft>
            </a:pPr>
            <a:fld id="{04699E91-7E63-44B7-9FDC-AFB5B39E54C5}" type="slidenum">
              <a:rPr lang="en-US" altLang="en-US" sz="1400" smtClean="0"/>
              <a:pPr eaLnBrk="1" hangingPunct="1">
                <a:spcAft>
                  <a:spcPts val="600"/>
                </a:spcAft>
              </a:pPr>
              <a:t>19</a:t>
            </a:fld>
            <a:endParaRPr lang="en-US" altLang="en-US" sz="1400" dirty="0"/>
          </a:p>
        </p:txBody>
      </p:sp>
    </p:spTree>
    <p:extLst>
      <p:ext uri="{BB962C8B-B14F-4D97-AF65-F5344CB8AC3E}">
        <p14:creationId xmlns:p14="http://schemas.microsoft.com/office/powerpoint/2010/main" val="4208163089"/>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638DA-5A4A-2E62-CE32-DB2E884EC752}"/>
              </a:ext>
            </a:extLst>
          </p:cNvPr>
          <p:cNvSpPr>
            <a:spLocks noGrp="1"/>
          </p:cNvSpPr>
          <p:nvPr>
            <p:ph type="title"/>
          </p:nvPr>
        </p:nvSpPr>
        <p:spPr>
          <a:xfrm>
            <a:off x="1024128" y="585216"/>
            <a:ext cx="6066818" cy="1499616"/>
          </a:xfrm>
        </p:spPr>
        <p:txBody>
          <a:bodyPr>
            <a:normAutofit/>
          </a:bodyPr>
          <a:lstStyle/>
          <a:p>
            <a:r>
              <a:rPr lang="en-US" dirty="0"/>
              <a:t>FSA ID</a:t>
            </a:r>
          </a:p>
        </p:txBody>
      </p:sp>
      <p:sp>
        <p:nvSpPr>
          <p:cNvPr id="3" name="Content Placeholder 2">
            <a:extLst>
              <a:ext uri="{FF2B5EF4-FFF2-40B4-BE49-F238E27FC236}">
                <a16:creationId xmlns:a16="http://schemas.microsoft.com/office/drawing/2014/main" id="{14AC8564-027F-81EF-5FA4-FB1C3A2B85E6}"/>
              </a:ext>
            </a:extLst>
          </p:cNvPr>
          <p:cNvSpPr>
            <a:spLocks noGrp="1"/>
          </p:cNvSpPr>
          <p:nvPr>
            <p:ph idx="1"/>
          </p:nvPr>
        </p:nvSpPr>
        <p:spPr>
          <a:xfrm>
            <a:off x="1024128" y="2084832"/>
            <a:ext cx="6066818" cy="4023360"/>
          </a:xfrm>
        </p:spPr>
        <p:txBody>
          <a:bodyPr>
            <a:normAutofit lnSpcReduction="10000"/>
          </a:bodyPr>
          <a:lstStyle/>
          <a:p>
            <a:pPr marL="166688" marR="0" lvl="0" indent="-166688">
              <a:lnSpc>
                <a:spcPct val="107000"/>
              </a:lnSpc>
              <a:spcBef>
                <a:spcPts val="0"/>
              </a:spcBef>
              <a:spcAft>
                <a:spcPts val="0"/>
              </a:spcAft>
              <a:buFont typeface="Symbol" panose="05050102010706020507" pitchFamily="18" charset="2"/>
              <a:buChar char=""/>
              <a:tabLst>
                <a:tab pos="166688" algn="l"/>
              </a:tabLst>
            </a:pPr>
            <a:r>
              <a:rPr lang="en-US" dirty="0">
                <a:effectLst/>
                <a:ea typeface="Calibri" panose="020F0502020204030204" pitchFamily="34" charset="0"/>
                <a:cs typeface="Times New Roman" panose="02020603050405020304" pitchFamily="18" charset="0"/>
              </a:rPr>
              <a:t>New FAFSA/FSA ID will have roles: </a:t>
            </a:r>
          </a:p>
          <a:p>
            <a:pPr marL="344488" lvl="1" indent="-171450">
              <a:lnSpc>
                <a:spcPct val="107000"/>
              </a:lnSpc>
              <a:spcBef>
                <a:spcPts val="0"/>
              </a:spcBef>
              <a:spcAft>
                <a:spcPts val="0"/>
              </a:spcAft>
              <a:buFont typeface="Symbol" panose="05050102010706020507" pitchFamily="18" charset="2"/>
              <a:buChar char=""/>
            </a:pPr>
            <a:r>
              <a:rPr lang="en-US" sz="2200" dirty="0">
                <a:effectLst/>
                <a:ea typeface="Calibri" panose="020F0502020204030204" pitchFamily="34" charset="0"/>
                <a:cs typeface="Times New Roman" panose="02020603050405020304" pitchFamily="18" charset="0"/>
              </a:rPr>
              <a:t>Student</a:t>
            </a:r>
            <a:endParaRPr lang="en-US" sz="2200" dirty="0">
              <a:ea typeface="Calibri" panose="020F0502020204030204" pitchFamily="34" charset="0"/>
              <a:cs typeface="Times New Roman" panose="02020603050405020304" pitchFamily="18" charset="0"/>
            </a:endParaRPr>
          </a:p>
          <a:p>
            <a:pPr marL="344488" lvl="1" indent="-171450">
              <a:lnSpc>
                <a:spcPct val="107000"/>
              </a:lnSpc>
              <a:spcBef>
                <a:spcPts val="0"/>
              </a:spcBef>
              <a:spcAft>
                <a:spcPts val="0"/>
              </a:spcAft>
              <a:buFont typeface="Symbol" panose="05050102010706020507" pitchFamily="18" charset="2"/>
              <a:buChar char=""/>
            </a:pPr>
            <a:r>
              <a:rPr lang="en-US" sz="2200" dirty="0">
                <a:effectLst/>
                <a:ea typeface="Calibri" panose="020F0502020204030204" pitchFamily="34" charset="0"/>
                <a:cs typeface="Times New Roman" panose="02020603050405020304" pitchFamily="18" charset="0"/>
              </a:rPr>
              <a:t>Student Spouse</a:t>
            </a:r>
          </a:p>
          <a:p>
            <a:pPr marL="344488" lvl="1" indent="-171450">
              <a:lnSpc>
                <a:spcPct val="107000"/>
              </a:lnSpc>
              <a:spcBef>
                <a:spcPts val="0"/>
              </a:spcBef>
              <a:spcAft>
                <a:spcPts val="0"/>
              </a:spcAft>
              <a:buFont typeface="Symbol" panose="05050102010706020507" pitchFamily="18" charset="2"/>
              <a:buChar char=""/>
            </a:pPr>
            <a:r>
              <a:rPr lang="en-US" sz="2200" dirty="0">
                <a:effectLst/>
                <a:ea typeface="Calibri" panose="020F0502020204030204" pitchFamily="34" charset="0"/>
                <a:cs typeface="Times New Roman" panose="02020603050405020304" pitchFamily="18" charset="0"/>
              </a:rPr>
              <a:t>Parent</a:t>
            </a:r>
            <a:endParaRPr lang="en-US" sz="2200" dirty="0">
              <a:ea typeface="Calibri" panose="020F0502020204030204" pitchFamily="34" charset="0"/>
              <a:cs typeface="Times New Roman" panose="02020603050405020304" pitchFamily="18" charset="0"/>
            </a:endParaRPr>
          </a:p>
          <a:p>
            <a:pPr marL="344488" lvl="1" indent="-171450">
              <a:lnSpc>
                <a:spcPct val="107000"/>
              </a:lnSpc>
              <a:spcBef>
                <a:spcPts val="0"/>
              </a:spcBef>
              <a:spcAft>
                <a:spcPts val="0"/>
              </a:spcAft>
              <a:buFont typeface="Symbol" panose="05050102010706020507" pitchFamily="18" charset="2"/>
              <a:buChar char=""/>
            </a:pPr>
            <a:r>
              <a:rPr lang="en-US" sz="2200" dirty="0">
                <a:effectLst/>
                <a:ea typeface="Calibri" panose="020F0502020204030204" pitchFamily="34" charset="0"/>
                <a:cs typeface="Times New Roman" panose="02020603050405020304" pitchFamily="18" charset="0"/>
              </a:rPr>
              <a:t>Parent Spouse</a:t>
            </a:r>
          </a:p>
          <a:p>
            <a:pPr marL="344488" lvl="1" indent="-171450">
              <a:lnSpc>
                <a:spcPct val="107000"/>
              </a:lnSpc>
              <a:spcBef>
                <a:spcPts val="0"/>
              </a:spcBef>
              <a:spcAft>
                <a:spcPts val="0"/>
              </a:spcAft>
              <a:buFont typeface="Symbol" panose="05050102010706020507" pitchFamily="18" charset="2"/>
              <a:buChar char=""/>
            </a:pPr>
            <a:r>
              <a:rPr lang="en-US" sz="2200" dirty="0">
                <a:effectLst/>
                <a:ea typeface="Calibri" panose="020F0502020204030204" pitchFamily="34" charset="0"/>
                <a:cs typeface="Times New Roman" panose="02020603050405020304" pitchFamily="18" charset="0"/>
              </a:rPr>
              <a:t>Preparer </a:t>
            </a:r>
          </a:p>
          <a:p>
            <a:pPr marL="166688" marR="0" lvl="0" indent="-166688">
              <a:lnSpc>
                <a:spcPct val="107000"/>
              </a:lnSpc>
              <a:spcBef>
                <a:spcPts val="0"/>
              </a:spcBef>
              <a:spcAft>
                <a:spcPts val="0"/>
              </a:spcAft>
              <a:buFont typeface="Symbol" panose="05050102010706020507" pitchFamily="18" charset="2"/>
              <a:buChar char=""/>
            </a:pPr>
            <a:r>
              <a:rPr lang="en-US" dirty="0">
                <a:cs typeface="Times New Roman" panose="02020603050405020304" pitchFamily="18" charset="0"/>
              </a:rPr>
              <a:t>New consent requirements </a:t>
            </a:r>
          </a:p>
          <a:p>
            <a:pPr marL="344488" lvl="1" indent="-171450">
              <a:lnSpc>
                <a:spcPct val="107000"/>
              </a:lnSpc>
              <a:spcBef>
                <a:spcPts val="0"/>
              </a:spcBef>
              <a:spcAft>
                <a:spcPts val="0"/>
              </a:spcAft>
              <a:buFont typeface="Symbol" panose="05050102010706020507" pitchFamily="18" charset="2"/>
              <a:buChar char=""/>
            </a:pPr>
            <a:r>
              <a:rPr lang="en-US" sz="2200" dirty="0">
                <a:cs typeface="Times New Roman" panose="02020603050405020304" pitchFamily="18" charset="0"/>
              </a:rPr>
              <a:t>FSA ID is required to provide that consent</a:t>
            </a:r>
          </a:p>
          <a:p>
            <a:pPr marL="344488" lvl="1" indent="-171450">
              <a:lnSpc>
                <a:spcPct val="107000"/>
              </a:lnSpc>
              <a:spcBef>
                <a:spcPts val="0"/>
              </a:spcBef>
              <a:spcAft>
                <a:spcPts val="0"/>
              </a:spcAft>
              <a:buFont typeface="Symbol" panose="05050102010706020507" pitchFamily="18" charset="2"/>
              <a:buChar char=""/>
            </a:pPr>
            <a:r>
              <a:rPr lang="en-US" sz="2200" dirty="0">
                <a:cs typeface="Times New Roman" panose="02020603050405020304" pitchFamily="18" charset="0"/>
              </a:rPr>
              <a:t>Consent is necessary to pull data directly from IRS</a:t>
            </a:r>
          </a:p>
          <a:p>
            <a:pPr marL="344488" lvl="1" indent="-171450">
              <a:lnSpc>
                <a:spcPct val="107000"/>
              </a:lnSpc>
              <a:spcBef>
                <a:spcPts val="0"/>
              </a:spcBef>
              <a:spcAft>
                <a:spcPts val="0"/>
              </a:spcAft>
              <a:buFont typeface="Symbol" panose="05050102010706020507" pitchFamily="18" charset="2"/>
              <a:buChar char=""/>
            </a:pPr>
            <a:r>
              <a:rPr lang="en-US" sz="2200" dirty="0">
                <a:cs typeface="Times New Roman" panose="02020603050405020304" pitchFamily="18" charset="0"/>
              </a:rPr>
              <a:t>Spousal consent is needed when parents file MFS but not when MFJ</a:t>
            </a:r>
          </a:p>
          <a:p>
            <a:endParaRPr lang="en-US" dirty="0"/>
          </a:p>
        </p:txBody>
      </p:sp>
      <p:pic>
        <p:nvPicPr>
          <p:cNvPr id="13" name="Picture 4" descr="Blank ID holder">
            <a:extLst>
              <a:ext uri="{FF2B5EF4-FFF2-40B4-BE49-F238E27FC236}">
                <a16:creationId xmlns:a16="http://schemas.microsoft.com/office/drawing/2014/main" id="{15236B7F-881F-735B-094E-C97C26691AD7}"/>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Lst>
          </a:blip>
          <a:srcRect l="35385" r="19455" b="-1"/>
          <a:stretch/>
        </p:blipFill>
        <p:spPr>
          <a:xfrm>
            <a:off x="7552266" y="10"/>
            <a:ext cx="4639733" cy="6857990"/>
          </a:xfrm>
          <a:prstGeom prst="rect">
            <a:avLst/>
          </a:prstGeom>
        </p:spPr>
      </p:pic>
      <p:sp>
        <p:nvSpPr>
          <p:cNvPr id="4" name="Slide Number Placeholder 3">
            <a:extLst>
              <a:ext uri="{FF2B5EF4-FFF2-40B4-BE49-F238E27FC236}">
                <a16:creationId xmlns:a16="http://schemas.microsoft.com/office/drawing/2014/main" id="{0056787C-5146-CC68-474F-555956D2D3F0}"/>
              </a:ext>
            </a:extLst>
          </p:cNvPr>
          <p:cNvSpPr txBox="1">
            <a:spLocks/>
          </p:cNvSpPr>
          <p:nvPr/>
        </p:nvSpPr>
        <p:spPr bwMode="auto">
          <a:xfrm>
            <a:off x="10972493" y="6214533"/>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600"/>
              </a:spcAft>
            </a:pPr>
            <a:fld id="{04699E91-7E63-44B7-9FDC-AFB5B39E54C5}" type="slidenum">
              <a:rPr lang="en-US" altLang="en-US" sz="1400" smtClean="0"/>
              <a:pPr eaLnBrk="1" hangingPunct="1">
                <a:spcAft>
                  <a:spcPts val="600"/>
                </a:spcAft>
              </a:pPr>
              <a:t>20</a:t>
            </a:fld>
            <a:endParaRPr lang="en-US" altLang="en-US" sz="1400" dirty="0"/>
          </a:p>
        </p:txBody>
      </p:sp>
    </p:spTree>
    <p:extLst>
      <p:ext uri="{BB962C8B-B14F-4D97-AF65-F5344CB8AC3E}">
        <p14:creationId xmlns:p14="http://schemas.microsoft.com/office/powerpoint/2010/main" val="10814427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 name="Rectangle 8">
            <a:extLst>
              <a:ext uri="{FF2B5EF4-FFF2-40B4-BE49-F238E27FC236}">
                <a16:creationId xmlns:a16="http://schemas.microsoft.com/office/drawing/2014/main" id="{6F7FAA46-F63C-45FE-B4F0-A7E677E9F4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57" name="Straight Connector 10">
            <a:extLst>
              <a:ext uri="{FF2B5EF4-FFF2-40B4-BE49-F238E27FC236}">
                <a16:creationId xmlns:a16="http://schemas.microsoft.com/office/drawing/2014/main" id="{DA9B7795-7E78-4F68-B6FE-6ECC916562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useBgFill="1">
        <p:nvSpPr>
          <p:cNvPr id="58" name="Rectangle 12">
            <a:extLst>
              <a:ext uri="{FF2B5EF4-FFF2-40B4-BE49-F238E27FC236}">
                <a16:creationId xmlns:a16="http://schemas.microsoft.com/office/drawing/2014/main" id="{B8D726A5-7900-41B4-8D49-49B4A2010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9" name="Picture 4" descr="Complex maths formulae on a blackboard">
            <a:extLst>
              <a:ext uri="{FF2B5EF4-FFF2-40B4-BE49-F238E27FC236}">
                <a16:creationId xmlns:a16="http://schemas.microsoft.com/office/drawing/2014/main" id="{6D59C633-8599-FF06-B4D2-22D1B7E005FD}"/>
              </a:ext>
            </a:extLst>
          </p:cNvPr>
          <p:cNvPicPr>
            <a:picLocks noChangeAspect="1"/>
          </p:cNvPicPr>
          <p:nvPr/>
        </p:nvPicPr>
        <p:blipFill rotWithShape="1">
          <a:blip r:embed="rId2">
            <a:alphaModFix amt="45000"/>
          </a:blip>
          <a:srcRect t="18198" r="-1" b="4726"/>
          <a:stretch/>
        </p:blipFill>
        <p:spPr>
          <a:xfrm>
            <a:off x="20" y="-1"/>
            <a:ext cx="12188932" cy="6858000"/>
          </a:xfrm>
          <a:prstGeom prst="rect">
            <a:avLst/>
          </a:prstGeom>
        </p:spPr>
      </p:pic>
      <p:sp>
        <p:nvSpPr>
          <p:cNvPr id="2" name="Title 1">
            <a:extLst>
              <a:ext uri="{FF2B5EF4-FFF2-40B4-BE49-F238E27FC236}">
                <a16:creationId xmlns:a16="http://schemas.microsoft.com/office/drawing/2014/main" id="{2573EF8E-D1E4-6336-419C-67CEAD9B4460}"/>
              </a:ext>
            </a:extLst>
          </p:cNvPr>
          <p:cNvSpPr>
            <a:spLocks noGrp="1"/>
          </p:cNvSpPr>
          <p:nvPr>
            <p:ph type="title"/>
          </p:nvPr>
        </p:nvSpPr>
        <p:spPr>
          <a:xfrm>
            <a:off x="643467" y="643467"/>
            <a:ext cx="7164674" cy="5571066"/>
          </a:xfrm>
        </p:spPr>
        <p:txBody>
          <a:bodyPr vert="horz" lIns="91440" tIns="45720" rIns="91440" bIns="45720" rtlCol="0" anchor="ctr">
            <a:normAutofit/>
          </a:bodyPr>
          <a:lstStyle/>
          <a:p>
            <a:r>
              <a:rPr lang="en-US" sz="6600" cap="all">
                <a:solidFill>
                  <a:schemeClr val="tx1"/>
                </a:solidFill>
              </a:rPr>
              <a:t>NEED ANALYSIS</a:t>
            </a:r>
          </a:p>
        </p:txBody>
      </p:sp>
      <p:cxnSp>
        <p:nvCxnSpPr>
          <p:cNvPr id="60" name="Straight Connector 14">
            <a:extLst>
              <a:ext uri="{FF2B5EF4-FFF2-40B4-BE49-F238E27FC236}">
                <a16:creationId xmlns:a16="http://schemas.microsoft.com/office/drawing/2014/main" id="{46E49661-E258-450C-8150-A91A6B30D1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39605" y="1828800"/>
            <a:ext cx="0" cy="3200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9898330"/>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6F7FAA46-F63C-45FE-B4F0-A7E677E9F4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7" name="Straight Connector 36">
            <a:extLst>
              <a:ext uri="{FF2B5EF4-FFF2-40B4-BE49-F238E27FC236}">
                <a16:creationId xmlns:a16="http://schemas.microsoft.com/office/drawing/2014/main" id="{DA9B7795-7E78-4F68-B6FE-6ECC916562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462F97DB-9183-4E6E-8155-7BC67242D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C3D54D2-00DA-ACD6-8B8C-8E64F1C7261C}"/>
              </a:ext>
            </a:extLst>
          </p:cNvPr>
          <p:cNvSpPr>
            <a:spLocks noGrp="1"/>
          </p:cNvSpPr>
          <p:nvPr>
            <p:ph type="title"/>
          </p:nvPr>
        </p:nvSpPr>
        <p:spPr>
          <a:xfrm>
            <a:off x="613611" y="685893"/>
            <a:ext cx="3566407" cy="2989044"/>
          </a:xfrm>
        </p:spPr>
        <p:txBody>
          <a:bodyPr vert="horz" lIns="91440" tIns="45720" rIns="91440" bIns="45720" rtlCol="0" anchor="b">
            <a:normAutofit/>
          </a:bodyPr>
          <a:lstStyle/>
          <a:p>
            <a:pPr algn="r"/>
            <a:r>
              <a:rPr lang="en-US" sz="4400" cap="all" spc="200" dirty="0"/>
              <a:t>Student </a:t>
            </a:r>
            <a:br>
              <a:rPr lang="en-US" sz="4400" cap="all" spc="200" dirty="0"/>
            </a:br>
            <a:r>
              <a:rPr lang="en-US" sz="4400" cap="all" spc="200" dirty="0"/>
              <a:t>Aid Index</a:t>
            </a:r>
          </a:p>
        </p:txBody>
      </p:sp>
      <p:sp>
        <p:nvSpPr>
          <p:cNvPr id="3" name="Content Placeholder 2">
            <a:extLst>
              <a:ext uri="{FF2B5EF4-FFF2-40B4-BE49-F238E27FC236}">
                <a16:creationId xmlns:a16="http://schemas.microsoft.com/office/drawing/2014/main" id="{6FCE406B-E337-1BC6-EEEF-4E5EE29BC1C1}"/>
              </a:ext>
            </a:extLst>
          </p:cNvPr>
          <p:cNvSpPr>
            <a:spLocks noGrp="1"/>
          </p:cNvSpPr>
          <p:nvPr>
            <p:ph idx="1"/>
          </p:nvPr>
        </p:nvSpPr>
        <p:spPr>
          <a:xfrm>
            <a:off x="737419" y="3849540"/>
            <a:ext cx="3442600" cy="1463040"/>
          </a:xfrm>
        </p:spPr>
        <p:txBody>
          <a:bodyPr vert="horz" lIns="91440" tIns="45720" rIns="91440" bIns="45720" rtlCol="0" anchor="t">
            <a:noAutofit/>
          </a:bodyPr>
          <a:lstStyle/>
          <a:p>
            <a:pPr algn="r">
              <a:lnSpc>
                <a:spcPct val="100000"/>
              </a:lnSpc>
              <a:spcBef>
                <a:spcPts val="0"/>
              </a:spcBef>
              <a:buFont typeface="Arial" panose="020B0604020202020204" pitchFamily="34" charset="0"/>
              <a:buChar char="•"/>
            </a:pPr>
            <a:r>
              <a:rPr lang="en-US" sz="1800" dirty="0">
                <a:solidFill>
                  <a:schemeClr val="tx1">
                    <a:lumMod val="90000"/>
                    <a:lumOff val="10000"/>
                  </a:schemeClr>
                </a:solidFill>
              </a:rPr>
              <a:t> Needs fewer formula factors</a:t>
            </a:r>
          </a:p>
          <a:p>
            <a:pPr algn="r">
              <a:lnSpc>
                <a:spcPct val="100000"/>
              </a:lnSpc>
              <a:spcBef>
                <a:spcPts val="0"/>
              </a:spcBef>
              <a:buFont typeface="Arial" panose="020B0604020202020204" pitchFamily="34" charset="0"/>
              <a:buChar char="•"/>
            </a:pPr>
            <a:r>
              <a:rPr lang="en-US" sz="1800" dirty="0">
                <a:solidFill>
                  <a:schemeClr val="tx1">
                    <a:lumMod val="90000"/>
                    <a:lumOff val="10000"/>
                  </a:schemeClr>
                </a:solidFill>
              </a:rPr>
              <a:t> Requires less information</a:t>
            </a:r>
          </a:p>
          <a:p>
            <a:pPr algn="r">
              <a:lnSpc>
                <a:spcPct val="100000"/>
              </a:lnSpc>
              <a:spcBef>
                <a:spcPts val="0"/>
              </a:spcBef>
              <a:buFont typeface="Arial" panose="020B0604020202020204" pitchFamily="34" charset="0"/>
              <a:buChar char="•"/>
            </a:pPr>
            <a:r>
              <a:rPr lang="en-US" sz="1800" dirty="0">
                <a:solidFill>
                  <a:schemeClr val="tx1">
                    <a:lumMod val="90000"/>
                    <a:lumOff val="10000"/>
                  </a:schemeClr>
                </a:solidFill>
              </a:rPr>
              <a:t> More data imported from IRS</a:t>
            </a:r>
          </a:p>
          <a:p>
            <a:pPr algn="r">
              <a:lnSpc>
                <a:spcPct val="100000"/>
              </a:lnSpc>
              <a:spcBef>
                <a:spcPts val="0"/>
              </a:spcBef>
              <a:buFont typeface="Arial" panose="020B0604020202020204" pitchFamily="34" charset="0"/>
              <a:buChar char="•"/>
            </a:pPr>
            <a:r>
              <a:rPr lang="en-US" sz="1800" dirty="0">
                <a:solidFill>
                  <a:schemeClr val="tx1">
                    <a:lumMod val="90000"/>
                    <a:lumOff val="10000"/>
                  </a:schemeClr>
                </a:solidFill>
              </a:rPr>
              <a:t> Generally, same procedure for calculations</a:t>
            </a:r>
          </a:p>
        </p:txBody>
      </p:sp>
      <p:cxnSp>
        <p:nvCxnSpPr>
          <p:cNvPr id="41" name="Straight Connector 40">
            <a:extLst>
              <a:ext uri="{FF2B5EF4-FFF2-40B4-BE49-F238E27FC236}">
                <a16:creationId xmlns:a16="http://schemas.microsoft.com/office/drawing/2014/main" id="{731ADB2A-A571-40A6-AC59-21025129400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3610" y="3759161"/>
            <a:ext cx="356616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0" name="Picture 4" descr="Pen placed on top of a signature line">
            <a:extLst>
              <a:ext uri="{FF2B5EF4-FFF2-40B4-BE49-F238E27FC236}">
                <a16:creationId xmlns:a16="http://schemas.microsoft.com/office/drawing/2014/main" id="{CCA06DB4-6D92-8774-E252-2CBC314313D3}"/>
              </a:ext>
            </a:extLst>
          </p:cNvPr>
          <p:cNvPicPr>
            <a:picLocks noChangeAspect="1"/>
          </p:cNvPicPr>
          <p:nvPr/>
        </p:nvPicPr>
        <p:blipFill rotWithShape="1">
          <a:blip r:embed="rId2"/>
          <a:srcRect l="13337" r="13335" b="-2"/>
          <a:stretch/>
        </p:blipFill>
        <p:spPr>
          <a:xfrm>
            <a:off x="4654984" y="975"/>
            <a:ext cx="7533742" cy="6858000"/>
          </a:xfrm>
          <a:prstGeom prst="rect">
            <a:avLst/>
          </a:prstGeom>
        </p:spPr>
      </p:pic>
      <p:sp>
        <p:nvSpPr>
          <p:cNvPr id="4" name="Slide Number Placeholder 3">
            <a:extLst>
              <a:ext uri="{FF2B5EF4-FFF2-40B4-BE49-F238E27FC236}">
                <a16:creationId xmlns:a16="http://schemas.microsoft.com/office/drawing/2014/main" id="{960FCEAE-250A-B559-AFA7-477761D53DE3}"/>
              </a:ext>
            </a:extLst>
          </p:cNvPr>
          <p:cNvSpPr txBox="1">
            <a:spLocks/>
          </p:cNvSpPr>
          <p:nvPr/>
        </p:nvSpPr>
        <p:spPr bwMode="auto">
          <a:xfrm>
            <a:off x="10972493" y="6214533"/>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600"/>
              </a:spcAft>
            </a:pPr>
            <a:fld id="{04699E91-7E63-44B7-9FDC-AFB5B39E54C5}" type="slidenum">
              <a:rPr lang="en-US" altLang="en-US" sz="1400" smtClean="0"/>
              <a:pPr eaLnBrk="1" hangingPunct="1">
                <a:spcAft>
                  <a:spcPts val="600"/>
                </a:spcAft>
              </a:pPr>
              <a:t>22</a:t>
            </a:fld>
            <a:endParaRPr lang="en-US" altLang="en-US" sz="1400" dirty="0"/>
          </a:p>
        </p:txBody>
      </p:sp>
    </p:spTree>
    <p:extLst>
      <p:ext uri="{BB962C8B-B14F-4D97-AF65-F5344CB8AC3E}">
        <p14:creationId xmlns:p14="http://schemas.microsoft.com/office/powerpoint/2010/main" val="233363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97755-C7F9-E148-8B30-0FBAC594BF2B}"/>
              </a:ext>
            </a:extLst>
          </p:cNvPr>
          <p:cNvSpPr>
            <a:spLocks noGrp="1"/>
          </p:cNvSpPr>
          <p:nvPr>
            <p:ph type="title"/>
          </p:nvPr>
        </p:nvSpPr>
        <p:spPr>
          <a:xfrm>
            <a:off x="1024128" y="585216"/>
            <a:ext cx="6066818" cy="1499616"/>
          </a:xfrm>
        </p:spPr>
        <p:txBody>
          <a:bodyPr>
            <a:normAutofit/>
          </a:bodyPr>
          <a:lstStyle/>
          <a:p>
            <a:r>
              <a:rPr lang="en-US" dirty="0"/>
              <a:t>STUDENT AID INDEX</a:t>
            </a:r>
          </a:p>
        </p:txBody>
      </p:sp>
      <p:sp>
        <p:nvSpPr>
          <p:cNvPr id="3" name="Content Placeholder 2">
            <a:extLst>
              <a:ext uri="{FF2B5EF4-FFF2-40B4-BE49-F238E27FC236}">
                <a16:creationId xmlns:a16="http://schemas.microsoft.com/office/drawing/2014/main" id="{3D8E6271-279A-2CE2-0756-B936B2754ECA}"/>
              </a:ext>
            </a:extLst>
          </p:cNvPr>
          <p:cNvSpPr>
            <a:spLocks noGrp="1"/>
          </p:cNvSpPr>
          <p:nvPr>
            <p:ph idx="1"/>
          </p:nvPr>
        </p:nvSpPr>
        <p:spPr>
          <a:xfrm>
            <a:off x="1024128" y="2286000"/>
            <a:ext cx="6066818" cy="4023360"/>
          </a:xfrm>
        </p:spPr>
        <p:txBody>
          <a:bodyPr>
            <a:normAutofit/>
          </a:bodyPr>
          <a:lstStyle/>
          <a:p>
            <a:pPr>
              <a:buFont typeface="Arial" panose="020B0604020202020204" pitchFamily="34" charset="0"/>
              <a:buChar char="•"/>
            </a:pPr>
            <a:r>
              <a:rPr lang="en-US" dirty="0">
                <a:latin typeface="Calibri" panose="020F0502020204030204" pitchFamily="34" charset="0"/>
                <a:cs typeface="Times New Roman" panose="02020603050405020304" pitchFamily="18" charset="0"/>
              </a:rPr>
              <a:t> </a:t>
            </a:r>
            <a:r>
              <a:rPr lang="en-US" dirty="0">
                <a:cs typeface="Times New Roman" panose="02020603050405020304" pitchFamily="18" charset="0"/>
              </a:rPr>
              <a:t>Determining award amounts with SAI</a:t>
            </a:r>
          </a:p>
          <a:p>
            <a:pPr lvl="1">
              <a:buFont typeface="Arial" panose="020B0604020202020204" pitchFamily="34" charset="0"/>
              <a:buChar char="•"/>
            </a:pPr>
            <a:r>
              <a:rPr lang="en-US" dirty="0">
                <a:cs typeface="Times New Roman" panose="02020603050405020304" pitchFamily="18" charset="0"/>
              </a:rPr>
              <a:t>Maximum Pell</a:t>
            </a:r>
          </a:p>
          <a:p>
            <a:pPr lvl="1">
              <a:buFont typeface="Arial" panose="020B0604020202020204" pitchFamily="34" charset="0"/>
              <a:buChar char="•"/>
            </a:pPr>
            <a:r>
              <a:rPr lang="en-US" dirty="0">
                <a:cs typeface="Times New Roman" panose="02020603050405020304" pitchFamily="18" charset="0"/>
              </a:rPr>
              <a:t>Minimum Pell</a:t>
            </a:r>
          </a:p>
          <a:p>
            <a:pPr lvl="1">
              <a:buFont typeface="Arial" panose="020B0604020202020204" pitchFamily="34" charset="0"/>
              <a:buChar char="•"/>
            </a:pPr>
            <a:r>
              <a:rPr lang="en-US" dirty="0">
                <a:cs typeface="Times New Roman" panose="02020603050405020304" pitchFamily="18" charset="0"/>
              </a:rPr>
              <a:t>Based on SAI</a:t>
            </a:r>
            <a:r>
              <a:rPr lang="en-US" dirty="0"/>
              <a:t> </a:t>
            </a:r>
          </a:p>
          <a:p>
            <a:pPr>
              <a:buFont typeface="Arial" panose="020B0604020202020204" pitchFamily="34" charset="0"/>
              <a:buChar char="•"/>
            </a:pPr>
            <a:r>
              <a:rPr lang="en-US" dirty="0">
                <a:cs typeface="Times New Roman" panose="02020603050405020304" pitchFamily="18" charset="0"/>
              </a:rPr>
              <a:t> SAI can be a negative number</a:t>
            </a:r>
          </a:p>
          <a:p>
            <a:pPr lvl="1">
              <a:buFont typeface="Arial" panose="020B0604020202020204" pitchFamily="34" charset="0"/>
              <a:buChar char="•"/>
            </a:pPr>
            <a:endParaRPr lang="en-US" dirty="0"/>
          </a:p>
          <a:p>
            <a:pPr lvl="1">
              <a:buFont typeface="Arial" panose="020B0604020202020204" pitchFamily="34" charset="0"/>
              <a:buChar char="•"/>
            </a:pPr>
            <a:endParaRPr lang="en-US" dirty="0"/>
          </a:p>
          <a:p>
            <a:endParaRPr lang="en-US" dirty="0"/>
          </a:p>
        </p:txBody>
      </p:sp>
      <p:pic>
        <p:nvPicPr>
          <p:cNvPr id="5" name="Picture 4" descr="An abstract blue pattern with numbers">
            <a:extLst>
              <a:ext uri="{FF2B5EF4-FFF2-40B4-BE49-F238E27FC236}">
                <a16:creationId xmlns:a16="http://schemas.microsoft.com/office/drawing/2014/main" id="{C9DB76DA-DFE3-8DF4-38C7-85738CA4C6F5}"/>
              </a:ext>
            </a:extLst>
          </p:cNvPr>
          <p:cNvPicPr>
            <a:picLocks noChangeAspect="1"/>
          </p:cNvPicPr>
          <p:nvPr/>
        </p:nvPicPr>
        <p:blipFill rotWithShape="1">
          <a:blip r:embed="rId2"/>
          <a:srcRect l="28190" r="21069"/>
          <a:stretch/>
        </p:blipFill>
        <p:spPr>
          <a:xfrm>
            <a:off x="7552266" y="10"/>
            <a:ext cx="4639733" cy="6857990"/>
          </a:xfrm>
          <a:prstGeom prst="rect">
            <a:avLst/>
          </a:prstGeom>
        </p:spPr>
      </p:pic>
      <p:sp>
        <p:nvSpPr>
          <p:cNvPr id="4" name="Slide Number Placeholder 3">
            <a:extLst>
              <a:ext uri="{FF2B5EF4-FFF2-40B4-BE49-F238E27FC236}">
                <a16:creationId xmlns:a16="http://schemas.microsoft.com/office/drawing/2014/main" id="{93B7917A-41EE-0E89-E6E0-40D00513BF0F}"/>
              </a:ext>
            </a:extLst>
          </p:cNvPr>
          <p:cNvSpPr txBox="1">
            <a:spLocks/>
          </p:cNvSpPr>
          <p:nvPr/>
        </p:nvSpPr>
        <p:spPr bwMode="auto">
          <a:xfrm>
            <a:off x="11167872" y="6126797"/>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600"/>
              </a:spcAft>
            </a:pPr>
            <a:fld id="{04699E91-7E63-44B7-9FDC-AFB5B39E54C5}" type="slidenum">
              <a:rPr lang="en-US" altLang="en-US" sz="1400" smtClean="0"/>
              <a:pPr eaLnBrk="1" hangingPunct="1">
                <a:spcAft>
                  <a:spcPts val="600"/>
                </a:spcAft>
              </a:pPr>
              <a:t>23</a:t>
            </a:fld>
            <a:endParaRPr lang="en-US" altLang="en-US" sz="1400" dirty="0"/>
          </a:p>
        </p:txBody>
      </p:sp>
    </p:spTree>
    <p:extLst>
      <p:ext uri="{BB962C8B-B14F-4D97-AF65-F5344CB8AC3E}">
        <p14:creationId xmlns:p14="http://schemas.microsoft.com/office/powerpoint/2010/main" val="10195457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C51136FD-BBB2-4EB4-A240-3E21EECF7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654479-52B0-C35A-3957-88DDAD8E5845}"/>
              </a:ext>
            </a:extLst>
          </p:cNvPr>
          <p:cNvSpPr>
            <a:spLocks noGrp="1"/>
          </p:cNvSpPr>
          <p:nvPr>
            <p:ph type="title"/>
          </p:nvPr>
        </p:nvSpPr>
        <p:spPr>
          <a:xfrm>
            <a:off x="1024129" y="585216"/>
            <a:ext cx="3779085" cy="1499616"/>
          </a:xfrm>
        </p:spPr>
        <p:txBody>
          <a:bodyPr>
            <a:normAutofit/>
          </a:bodyPr>
          <a:lstStyle/>
          <a:p>
            <a:r>
              <a:rPr lang="en-US" dirty="0">
                <a:solidFill>
                  <a:srgbClr val="FFFFFF"/>
                </a:solidFill>
              </a:rPr>
              <a:t>FINANCIAL FACTORS</a:t>
            </a:r>
          </a:p>
        </p:txBody>
      </p:sp>
      <p:cxnSp>
        <p:nvCxnSpPr>
          <p:cNvPr id="21" name="Straight Connector 20">
            <a:extLst>
              <a:ext uri="{FF2B5EF4-FFF2-40B4-BE49-F238E27FC236}">
                <a16:creationId xmlns:a16="http://schemas.microsoft.com/office/drawing/2014/main" id="{C6826B28-36B0-4CC1-8EC8-EF9B88B356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D047E1F-027F-52E4-7F57-5842EC609805}"/>
              </a:ext>
            </a:extLst>
          </p:cNvPr>
          <p:cNvSpPr>
            <a:spLocks noGrp="1"/>
          </p:cNvSpPr>
          <p:nvPr>
            <p:ph idx="1"/>
          </p:nvPr>
        </p:nvSpPr>
        <p:spPr>
          <a:xfrm>
            <a:off x="762000" y="1995947"/>
            <a:ext cx="4547415" cy="4454013"/>
          </a:xfrm>
        </p:spPr>
        <p:txBody>
          <a:bodyPr>
            <a:normAutofit/>
          </a:bodyPr>
          <a:lstStyle/>
          <a:p>
            <a:pPr marL="166688" indent="-166688">
              <a:buClr>
                <a:schemeClr val="bg1"/>
              </a:buClr>
              <a:buFont typeface="Arial" panose="020B0604020202020204" pitchFamily="34" charset="0"/>
              <a:buChar char="•"/>
            </a:pPr>
            <a:r>
              <a:rPr lang="en-US" dirty="0">
                <a:solidFill>
                  <a:srgbClr val="FFFFFF"/>
                </a:solidFill>
              </a:rPr>
              <a:t>Some untaxed income no longer considered</a:t>
            </a:r>
          </a:p>
          <a:p>
            <a:pPr lvl="1">
              <a:buClr>
                <a:schemeClr val="bg1"/>
              </a:buClr>
              <a:buFont typeface="Arial" panose="020B0604020202020204" pitchFamily="34" charset="0"/>
              <a:buChar char="•"/>
            </a:pPr>
            <a:r>
              <a:rPr lang="en-US" dirty="0">
                <a:solidFill>
                  <a:srgbClr val="FFFFFF"/>
                </a:solidFill>
              </a:rPr>
              <a:t>Reduces the amount of information a family must provide</a:t>
            </a:r>
          </a:p>
          <a:p>
            <a:pPr lvl="1">
              <a:buClr>
                <a:schemeClr val="bg1"/>
              </a:buClr>
              <a:buFont typeface="Arial" panose="020B0604020202020204" pitchFamily="34" charset="0"/>
              <a:buChar char="•"/>
            </a:pPr>
            <a:r>
              <a:rPr lang="en-US" dirty="0">
                <a:solidFill>
                  <a:srgbClr val="FFFFFF"/>
                </a:solidFill>
              </a:rPr>
              <a:t>No longer considered will be cash support or any money paid on the student’s behalf</a:t>
            </a:r>
          </a:p>
          <a:p>
            <a:pPr marL="166688" indent="-166688">
              <a:buClr>
                <a:schemeClr val="bg1"/>
              </a:buClr>
              <a:buFont typeface="Arial" panose="020B0604020202020204" pitchFamily="34" charset="0"/>
              <a:buChar char="•"/>
            </a:pPr>
            <a:r>
              <a:rPr lang="en-US" dirty="0">
                <a:solidFill>
                  <a:srgbClr val="FFFFFF"/>
                </a:solidFill>
              </a:rPr>
              <a:t>Other income categories eliminated</a:t>
            </a:r>
          </a:p>
          <a:p>
            <a:pPr lvl="1">
              <a:buClr>
                <a:schemeClr val="bg1"/>
              </a:buClr>
              <a:buFont typeface="Arial" panose="020B0604020202020204" pitchFamily="34" charset="0"/>
              <a:buChar char="•"/>
            </a:pPr>
            <a:r>
              <a:rPr lang="en-US" dirty="0">
                <a:solidFill>
                  <a:srgbClr val="FFFFFF"/>
                </a:solidFill>
              </a:rPr>
              <a:t>Federal education tax benefits only type required to be reported</a:t>
            </a:r>
          </a:p>
          <a:p>
            <a:pPr marL="166688" indent="-166688">
              <a:buClr>
                <a:schemeClr val="bg1"/>
              </a:buClr>
              <a:buFont typeface="Arial" panose="020B0604020202020204" pitchFamily="34" charset="0"/>
              <a:buChar char="•"/>
            </a:pPr>
            <a:r>
              <a:rPr lang="en-US" dirty="0">
                <a:solidFill>
                  <a:srgbClr val="FFFFFF"/>
                </a:solidFill>
              </a:rPr>
              <a:t>Income Protection Allowance </a:t>
            </a:r>
          </a:p>
          <a:p>
            <a:pPr marL="166688" indent="-166688">
              <a:buClr>
                <a:schemeClr val="bg1"/>
              </a:buClr>
              <a:buFont typeface="Arial" panose="020B0604020202020204" pitchFamily="34" charset="0"/>
              <a:buChar char="•"/>
            </a:pPr>
            <a:r>
              <a:rPr lang="en-US" dirty="0">
                <a:solidFill>
                  <a:srgbClr val="FFFFFF"/>
                </a:solidFill>
              </a:rPr>
              <a:t>Number in college</a:t>
            </a:r>
          </a:p>
          <a:p>
            <a:pPr marL="166688" indent="-166688">
              <a:buClr>
                <a:schemeClr val="bg1"/>
              </a:buClr>
              <a:buFont typeface="Arial" panose="020B0604020202020204" pitchFamily="34" charset="0"/>
              <a:buChar char="•"/>
            </a:pPr>
            <a:r>
              <a:rPr lang="en-US" dirty="0">
                <a:solidFill>
                  <a:srgbClr val="FFFFFF"/>
                </a:solidFill>
              </a:rPr>
              <a:t>Assets</a:t>
            </a:r>
          </a:p>
          <a:p>
            <a:endParaRPr lang="en-US" dirty="0">
              <a:solidFill>
                <a:srgbClr val="FFFFFF"/>
              </a:solidFill>
            </a:endParaRPr>
          </a:p>
        </p:txBody>
      </p:sp>
      <p:pic>
        <p:nvPicPr>
          <p:cNvPr id="12" name="Picture 4" descr="Digital numbers and graphs">
            <a:extLst>
              <a:ext uri="{FF2B5EF4-FFF2-40B4-BE49-F238E27FC236}">
                <a16:creationId xmlns:a16="http://schemas.microsoft.com/office/drawing/2014/main" id="{056A568D-D644-AC9A-586C-E32407DE3B7C}"/>
              </a:ext>
            </a:extLst>
          </p:cNvPr>
          <p:cNvPicPr>
            <a:picLocks noChangeAspect="1"/>
          </p:cNvPicPr>
          <p:nvPr/>
        </p:nvPicPr>
        <p:blipFill rotWithShape="1">
          <a:blip r:embed="rId2"/>
          <a:srcRect l="17354" r="17355" b="1"/>
          <a:stretch/>
        </p:blipFill>
        <p:spPr>
          <a:xfrm>
            <a:off x="6096000" y="640080"/>
            <a:ext cx="5455921" cy="5577840"/>
          </a:xfrm>
          <a:prstGeom prst="rect">
            <a:avLst/>
          </a:prstGeom>
        </p:spPr>
      </p:pic>
      <p:sp>
        <p:nvSpPr>
          <p:cNvPr id="4" name="Slide Number Placeholder 3">
            <a:extLst>
              <a:ext uri="{FF2B5EF4-FFF2-40B4-BE49-F238E27FC236}">
                <a16:creationId xmlns:a16="http://schemas.microsoft.com/office/drawing/2014/main" id="{520FB529-A73A-DCF3-80FF-9BF67A4499F7}"/>
              </a:ext>
            </a:extLst>
          </p:cNvPr>
          <p:cNvSpPr txBox="1">
            <a:spLocks/>
          </p:cNvSpPr>
          <p:nvPr/>
        </p:nvSpPr>
        <p:spPr bwMode="auto">
          <a:xfrm>
            <a:off x="10972493" y="6214533"/>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600"/>
              </a:spcAft>
            </a:pPr>
            <a:fld id="{04699E91-7E63-44B7-9FDC-AFB5B39E54C5}" type="slidenum">
              <a:rPr lang="en-US" altLang="en-US" sz="1400" smtClean="0"/>
              <a:pPr eaLnBrk="1" hangingPunct="1">
                <a:spcAft>
                  <a:spcPts val="600"/>
                </a:spcAft>
              </a:pPr>
              <a:t>24</a:t>
            </a:fld>
            <a:endParaRPr lang="en-US" altLang="en-US" sz="1400" dirty="0"/>
          </a:p>
        </p:txBody>
      </p:sp>
    </p:spTree>
    <p:extLst>
      <p:ext uri="{BB962C8B-B14F-4D97-AF65-F5344CB8AC3E}">
        <p14:creationId xmlns:p14="http://schemas.microsoft.com/office/powerpoint/2010/main" val="31399892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C0C3793-9E73-F10B-B550-5885DEE99723}"/>
              </a:ext>
            </a:extLst>
          </p:cNvPr>
          <p:cNvSpPr>
            <a:spLocks noGrp="1"/>
          </p:cNvSpPr>
          <p:nvPr>
            <p:ph type="title"/>
          </p:nvPr>
        </p:nvSpPr>
        <p:spPr>
          <a:xfrm>
            <a:off x="964788" y="804333"/>
            <a:ext cx="3302412" cy="5249334"/>
          </a:xfrm>
        </p:spPr>
        <p:txBody>
          <a:bodyPr>
            <a:normAutofit/>
          </a:bodyPr>
          <a:lstStyle/>
          <a:p>
            <a:pPr algn="r"/>
            <a:r>
              <a:rPr lang="en-US" dirty="0">
                <a:solidFill>
                  <a:srgbClr val="FFFFFF"/>
                </a:solidFill>
              </a:rPr>
              <a:t>STUDENT AID INDEX – MAXIMUM PELL</a:t>
            </a:r>
          </a:p>
        </p:txBody>
      </p:sp>
      <p:sp>
        <p:nvSpPr>
          <p:cNvPr id="3" name="Content Placeholder 2">
            <a:extLst>
              <a:ext uri="{FF2B5EF4-FFF2-40B4-BE49-F238E27FC236}">
                <a16:creationId xmlns:a16="http://schemas.microsoft.com/office/drawing/2014/main" id="{1414560C-433A-09F4-721B-D7405201DD6D}"/>
              </a:ext>
            </a:extLst>
          </p:cNvPr>
          <p:cNvSpPr>
            <a:spLocks noGrp="1"/>
          </p:cNvSpPr>
          <p:nvPr>
            <p:ph idx="1"/>
          </p:nvPr>
        </p:nvSpPr>
        <p:spPr>
          <a:xfrm>
            <a:off x="5109882" y="804333"/>
            <a:ext cx="6678995" cy="5249334"/>
          </a:xfrm>
        </p:spPr>
        <p:txBody>
          <a:bodyPr anchor="ctr">
            <a:normAutofit/>
          </a:bodyPr>
          <a:lstStyle/>
          <a:p>
            <a:pPr marL="166688" indent="-166688">
              <a:buFont typeface="Arial" panose="020B0604020202020204" pitchFamily="34" charset="0"/>
              <a:buChar char="•"/>
            </a:pPr>
            <a:r>
              <a:rPr lang="en-US" dirty="0"/>
              <a:t>Non-tax filers </a:t>
            </a:r>
          </a:p>
          <a:p>
            <a:pPr marL="166688" indent="-166688">
              <a:buFont typeface="Arial" panose="020B0604020202020204" pitchFamily="34" charset="0"/>
              <a:buChar char="•"/>
            </a:pPr>
            <a:r>
              <a:rPr lang="en-US" dirty="0"/>
              <a:t>Single-parent filers whose AGI is </a:t>
            </a:r>
            <a:r>
              <a:rPr lang="en-US" u="sng" dirty="0">
                <a:ea typeface="Calibri" panose="020F0502020204030204" pitchFamily="34" charset="0"/>
                <a:cs typeface="Times New Roman" panose="02020603050405020304" pitchFamily="18" charset="0"/>
              </a:rPr>
              <a:t>&lt; </a:t>
            </a:r>
            <a:r>
              <a:rPr lang="en-US" dirty="0">
                <a:ea typeface="Calibri" panose="020F0502020204030204" pitchFamily="34" charset="0"/>
                <a:cs typeface="Times New Roman" panose="02020603050405020304" pitchFamily="18" charset="0"/>
              </a:rPr>
              <a:t>225% of poverty line</a:t>
            </a:r>
          </a:p>
          <a:p>
            <a:pPr marL="166688" indent="-166688">
              <a:buFont typeface="Arial" panose="020B0604020202020204" pitchFamily="34" charset="0"/>
              <a:buChar char="•"/>
            </a:pPr>
            <a:r>
              <a:rPr lang="en-US" dirty="0"/>
              <a:t>Non-single student or parent filers whose AGI is </a:t>
            </a:r>
            <a:r>
              <a:rPr lang="en-US" u="sng" dirty="0">
                <a:ea typeface="Calibri" panose="020F0502020204030204" pitchFamily="34" charset="0"/>
                <a:cs typeface="Times New Roman" panose="02020603050405020304" pitchFamily="18" charset="0"/>
              </a:rPr>
              <a:t>&lt; </a:t>
            </a:r>
            <a:r>
              <a:rPr lang="en-US" dirty="0">
                <a:ea typeface="Calibri" panose="020F0502020204030204" pitchFamily="34" charset="0"/>
                <a:cs typeface="Times New Roman" panose="02020603050405020304" pitchFamily="18" charset="0"/>
              </a:rPr>
              <a:t>175% of poverty line</a:t>
            </a:r>
          </a:p>
          <a:p>
            <a:pPr marL="0" indent="0">
              <a:buNone/>
            </a:pPr>
            <a:r>
              <a:rPr lang="en-US" dirty="0">
                <a:ea typeface="Calibri" panose="020F0502020204030204" pitchFamily="34" charset="0"/>
                <a:cs typeface="Times New Roman" panose="02020603050405020304" pitchFamily="18" charset="0"/>
              </a:rPr>
              <a:t>Students eligible for maximum Pell Award (based on AGI) qualify for Auto-Zero SAI – unless calculated SAI is negative.</a:t>
            </a:r>
          </a:p>
          <a:p>
            <a:endParaRPr lang="en-US" sz="1400" dirty="0"/>
          </a:p>
        </p:txBody>
      </p:sp>
      <p:sp>
        <p:nvSpPr>
          <p:cNvPr id="4" name="Slide Number Placeholder 3">
            <a:extLst>
              <a:ext uri="{FF2B5EF4-FFF2-40B4-BE49-F238E27FC236}">
                <a16:creationId xmlns:a16="http://schemas.microsoft.com/office/drawing/2014/main" id="{5D7C770A-F0EF-6210-D1F3-2F50482F941F}"/>
              </a:ext>
            </a:extLst>
          </p:cNvPr>
          <p:cNvSpPr txBox="1">
            <a:spLocks/>
          </p:cNvSpPr>
          <p:nvPr/>
        </p:nvSpPr>
        <p:spPr bwMode="auto">
          <a:xfrm>
            <a:off x="10972493" y="6214533"/>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600"/>
              </a:spcAft>
            </a:pPr>
            <a:fld id="{04699E91-7E63-44B7-9FDC-AFB5B39E54C5}" type="slidenum">
              <a:rPr lang="en-US" altLang="en-US" sz="1400" smtClean="0"/>
              <a:pPr eaLnBrk="1" hangingPunct="1">
                <a:spcAft>
                  <a:spcPts val="600"/>
                </a:spcAft>
              </a:pPr>
              <a:t>25</a:t>
            </a:fld>
            <a:endParaRPr lang="en-US" altLang="en-US" sz="1400" dirty="0"/>
          </a:p>
        </p:txBody>
      </p:sp>
    </p:spTree>
    <p:extLst>
      <p:ext uri="{BB962C8B-B14F-4D97-AF65-F5344CB8AC3E}">
        <p14:creationId xmlns:p14="http://schemas.microsoft.com/office/powerpoint/2010/main" val="5770794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FA93E6D-3CAB-4947-BCBC-CC22A93AC2FA}"/>
              </a:ext>
            </a:extLst>
          </p:cNvPr>
          <p:cNvSpPr>
            <a:spLocks noGrp="1"/>
          </p:cNvSpPr>
          <p:nvPr>
            <p:ph type="title"/>
          </p:nvPr>
        </p:nvSpPr>
        <p:spPr>
          <a:xfrm>
            <a:off x="964788" y="804333"/>
            <a:ext cx="3302412" cy="5249334"/>
          </a:xfrm>
        </p:spPr>
        <p:txBody>
          <a:bodyPr>
            <a:normAutofit/>
          </a:bodyPr>
          <a:lstStyle/>
          <a:p>
            <a:pPr algn="r"/>
            <a:r>
              <a:rPr lang="en-US" dirty="0">
                <a:solidFill>
                  <a:srgbClr val="FFFFFF"/>
                </a:solidFill>
              </a:rPr>
              <a:t>STUDENT AID INDEX – MINIMUM PELL</a:t>
            </a:r>
          </a:p>
        </p:txBody>
      </p:sp>
      <p:sp>
        <p:nvSpPr>
          <p:cNvPr id="3" name="Content Placeholder 2">
            <a:extLst>
              <a:ext uri="{FF2B5EF4-FFF2-40B4-BE49-F238E27FC236}">
                <a16:creationId xmlns:a16="http://schemas.microsoft.com/office/drawing/2014/main" id="{782C6C0E-0F27-7ED9-3196-81E0BE570543}"/>
              </a:ext>
            </a:extLst>
          </p:cNvPr>
          <p:cNvSpPr>
            <a:spLocks noGrp="1"/>
          </p:cNvSpPr>
          <p:nvPr>
            <p:ph idx="1"/>
          </p:nvPr>
        </p:nvSpPr>
        <p:spPr>
          <a:xfrm>
            <a:off x="5109882" y="804333"/>
            <a:ext cx="6147169" cy="5249334"/>
          </a:xfrm>
        </p:spPr>
        <p:txBody>
          <a:bodyPr anchor="ctr">
            <a:normAutofit/>
          </a:bodyPr>
          <a:lstStyle/>
          <a:p>
            <a:pPr>
              <a:buFont typeface="Arial" panose="020B0604020202020204" pitchFamily="34" charset="0"/>
              <a:buChar char="•"/>
            </a:pPr>
            <a:r>
              <a:rPr lang="en-US" dirty="0"/>
              <a:t> Minimum Pell Award for Dependent Students</a:t>
            </a:r>
          </a:p>
          <a:p>
            <a:pPr lvl="1">
              <a:buFont typeface="Arial" panose="020B0604020202020204" pitchFamily="34" charset="0"/>
              <a:buChar char="•"/>
            </a:pPr>
            <a:r>
              <a:rPr lang="en-US" dirty="0"/>
              <a:t>Parent is a single parent whose AGI is </a:t>
            </a:r>
            <a:r>
              <a:rPr lang="en-US" u="sng" dirty="0">
                <a:ea typeface="Calibri" panose="020F0502020204030204" pitchFamily="34" charset="0"/>
                <a:cs typeface="Times New Roman" panose="02020603050405020304" pitchFamily="18" charset="0"/>
              </a:rPr>
              <a:t>&lt; </a:t>
            </a:r>
            <a:r>
              <a:rPr lang="en-US" dirty="0">
                <a:ea typeface="Calibri" panose="020F0502020204030204" pitchFamily="34" charset="0"/>
                <a:cs typeface="Times New Roman" panose="02020603050405020304" pitchFamily="18" charset="0"/>
              </a:rPr>
              <a:t>325% of poverty line</a:t>
            </a:r>
          </a:p>
          <a:p>
            <a:pPr lvl="1">
              <a:buFont typeface="Arial" panose="020B0604020202020204" pitchFamily="34" charset="0"/>
              <a:buChar char="•"/>
            </a:pPr>
            <a:r>
              <a:rPr lang="en-US" dirty="0">
                <a:cs typeface="Times New Roman" panose="02020603050405020304" pitchFamily="18" charset="0"/>
              </a:rPr>
              <a:t>Parent is a non-single parent whose AGI is </a:t>
            </a:r>
            <a:r>
              <a:rPr lang="en-US" u="sng" dirty="0">
                <a:ea typeface="Calibri" panose="020F0502020204030204" pitchFamily="34" charset="0"/>
                <a:cs typeface="Times New Roman" panose="02020603050405020304" pitchFamily="18" charset="0"/>
              </a:rPr>
              <a:t>&lt; </a:t>
            </a:r>
            <a:r>
              <a:rPr lang="en-US" dirty="0">
                <a:ea typeface="Calibri" panose="020F0502020204030204" pitchFamily="34" charset="0"/>
                <a:cs typeface="Times New Roman" panose="02020603050405020304" pitchFamily="18" charset="0"/>
              </a:rPr>
              <a:t>275% of poverty line</a:t>
            </a:r>
            <a:endParaRPr lang="en-US" dirty="0"/>
          </a:p>
          <a:p>
            <a:pPr>
              <a:buFont typeface="Arial" panose="020B0604020202020204" pitchFamily="34" charset="0"/>
              <a:buChar char="•"/>
            </a:pPr>
            <a:r>
              <a:rPr lang="en-US" dirty="0"/>
              <a:t> Minimum Pell Award for Independent Students</a:t>
            </a:r>
          </a:p>
          <a:p>
            <a:pPr lvl="1">
              <a:buFont typeface="Arial" panose="020B0604020202020204" pitchFamily="34" charset="0"/>
              <a:buChar char="•"/>
            </a:pPr>
            <a:r>
              <a:rPr lang="en-US" dirty="0"/>
              <a:t>Student is a single parent whose AGI is </a:t>
            </a:r>
            <a:r>
              <a:rPr lang="en-US" u="sng" dirty="0">
                <a:ea typeface="Calibri" panose="020F0502020204030204" pitchFamily="34" charset="0"/>
                <a:cs typeface="Times New Roman" panose="02020603050405020304" pitchFamily="18" charset="0"/>
              </a:rPr>
              <a:t>&lt; </a:t>
            </a:r>
            <a:r>
              <a:rPr lang="en-US" dirty="0">
                <a:ea typeface="Calibri" panose="020F0502020204030204" pitchFamily="34" charset="0"/>
                <a:cs typeface="Times New Roman" panose="02020603050405020304" pitchFamily="18" charset="0"/>
              </a:rPr>
              <a:t>400% of poverty line</a:t>
            </a:r>
          </a:p>
          <a:p>
            <a:pPr lvl="1">
              <a:buFont typeface="Arial" panose="020B0604020202020204" pitchFamily="34" charset="0"/>
              <a:buChar char="•"/>
            </a:pPr>
            <a:r>
              <a:rPr lang="en-US" dirty="0">
                <a:cs typeface="Times New Roman" panose="02020603050405020304" pitchFamily="18" charset="0"/>
              </a:rPr>
              <a:t>Student is a non-single parent whose AGI is </a:t>
            </a:r>
            <a:r>
              <a:rPr lang="en-US" u="sng" dirty="0">
                <a:ea typeface="Calibri" panose="020F0502020204030204" pitchFamily="34" charset="0"/>
                <a:cs typeface="Times New Roman" panose="02020603050405020304" pitchFamily="18" charset="0"/>
              </a:rPr>
              <a:t>&lt; </a:t>
            </a:r>
            <a:r>
              <a:rPr lang="en-US" dirty="0">
                <a:ea typeface="Calibri" panose="020F0502020204030204" pitchFamily="34" charset="0"/>
                <a:cs typeface="Times New Roman" panose="02020603050405020304" pitchFamily="18" charset="0"/>
              </a:rPr>
              <a:t>350% of poverty line</a:t>
            </a:r>
          </a:p>
          <a:p>
            <a:pPr lvl="1">
              <a:buFont typeface="Arial" panose="020B0604020202020204" pitchFamily="34" charset="0"/>
              <a:buChar char="•"/>
            </a:pPr>
            <a:r>
              <a:rPr lang="en-US" dirty="0">
                <a:cs typeface="Times New Roman" panose="02020603050405020304" pitchFamily="18" charset="0"/>
              </a:rPr>
              <a:t>Student is a non-parent whose AGI is </a:t>
            </a:r>
            <a:r>
              <a:rPr lang="en-US" u="sng" dirty="0">
                <a:ea typeface="Calibri" panose="020F0502020204030204" pitchFamily="34" charset="0"/>
                <a:cs typeface="Times New Roman" panose="02020603050405020304" pitchFamily="18" charset="0"/>
              </a:rPr>
              <a:t> &lt; </a:t>
            </a:r>
            <a:r>
              <a:rPr lang="en-US" dirty="0">
                <a:ea typeface="Calibri" panose="020F0502020204030204" pitchFamily="34" charset="0"/>
                <a:cs typeface="Times New Roman" panose="02020603050405020304" pitchFamily="18" charset="0"/>
              </a:rPr>
              <a:t>275% of poverty line</a:t>
            </a: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238B3047-70B7-18F3-5763-73C8298B4D1A}"/>
              </a:ext>
            </a:extLst>
          </p:cNvPr>
          <p:cNvSpPr txBox="1">
            <a:spLocks/>
          </p:cNvSpPr>
          <p:nvPr/>
        </p:nvSpPr>
        <p:spPr bwMode="auto">
          <a:xfrm>
            <a:off x="10972493" y="6214533"/>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600"/>
              </a:spcAft>
            </a:pPr>
            <a:fld id="{04699E91-7E63-44B7-9FDC-AFB5B39E54C5}" type="slidenum">
              <a:rPr lang="en-US" altLang="en-US" sz="1400" smtClean="0"/>
              <a:pPr eaLnBrk="1" hangingPunct="1">
                <a:spcAft>
                  <a:spcPts val="600"/>
                </a:spcAft>
              </a:pPr>
              <a:t>26</a:t>
            </a:fld>
            <a:endParaRPr lang="en-US" altLang="en-US" sz="1400" dirty="0"/>
          </a:p>
        </p:txBody>
      </p:sp>
    </p:spTree>
    <p:extLst>
      <p:ext uri="{BB962C8B-B14F-4D97-AF65-F5344CB8AC3E}">
        <p14:creationId xmlns:p14="http://schemas.microsoft.com/office/powerpoint/2010/main" val="35853069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FA93E6D-3CAB-4947-BCBC-CC22A93AC2FA}"/>
              </a:ext>
            </a:extLst>
          </p:cNvPr>
          <p:cNvSpPr>
            <a:spLocks noGrp="1"/>
          </p:cNvSpPr>
          <p:nvPr>
            <p:ph type="title"/>
          </p:nvPr>
        </p:nvSpPr>
        <p:spPr>
          <a:xfrm>
            <a:off x="964788" y="804333"/>
            <a:ext cx="3302412" cy="5249334"/>
          </a:xfrm>
        </p:spPr>
        <p:txBody>
          <a:bodyPr>
            <a:normAutofit/>
          </a:bodyPr>
          <a:lstStyle/>
          <a:p>
            <a:pPr algn="r"/>
            <a:r>
              <a:rPr lang="en-US" dirty="0">
                <a:solidFill>
                  <a:srgbClr val="FFFFFF"/>
                </a:solidFill>
              </a:rPr>
              <a:t>PELL GRANT BASED ON SAI</a:t>
            </a:r>
          </a:p>
        </p:txBody>
      </p:sp>
      <p:sp>
        <p:nvSpPr>
          <p:cNvPr id="3" name="Content Placeholder 2">
            <a:extLst>
              <a:ext uri="{FF2B5EF4-FFF2-40B4-BE49-F238E27FC236}">
                <a16:creationId xmlns:a16="http://schemas.microsoft.com/office/drawing/2014/main" id="{782C6C0E-0F27-7ED9-3196-81E0BE570543}"/>
              </a:ext>
            </a:extLst>
          </p:cNvPr>
          <p:cNvSpPr>
            <a:spLocks noGrp="1"/>
          </p:cNvSpPr>
          <p:nvPr>
            <p:ph idx="1"/>
          </p:nvPr>
        </p:nvSpPr>
        <p:spPr>
          <a:xfrm>
            <a:off x="5109882" y="804333"/>
            <a:ext cx="6147169" cy="5249334"/>
          </a:xfrm>
        </p:spPr>
        <p:txBody>
          <a:bodyPr anchor="ctr">
            <a:normAutofit/>
          </a:bodyPr>
          <a:lstStyle/>
          <a:p>
            <a:pPr marL="0" indent="0">
              <a:buNone/>
            </a:pPr>
            <a:r>
              <a:rPr lang="en-US" dirty="0"/>
              <a:t>Pell Grant calculation for student ineligible for maximum Pell:</a:t>
            </a:r>
          </a:p>
          <a:p>
            <a:pPr lvl="1">
              <a:buFont typeface="Arial" panose="020B0604020202020204" pitchFamily="34" charset="0"/>
              <a:buChar char="•"/>
            </a:pPr>
            <a:r>
              <a:rPr lang="en-US" dirty="0"/>
              <a:t>Pell Grant award = maximum Pell award – SAI (rounded to the nearest $5)</a:t>
            </a:r>
          </a:p>
          <a:p>
            <a:pPr lvl="1">
              <a:buFont typeface="Arial" panose="020B0604020202020204" pitchFamily="34" charset="0"/>
              <a:buChar char="•"/>
            </a:pPr>
            <a:r>
              <a:rPr lang="en-US" dirty="0"/>
              <a:t>Negative SAI counts as zero</a:t>
            </a:r>
          </a:p>
          <a:p>
            <a:pPr lvl="1">
              <a:buFont typeface="Arial" panose="020B0604020202020204" pitchFamily="34" charset="0"/>
              <a:buChar char="•"/>
            </a:pPr>
            <a:r>
              <a:rPr lang="en-US" dirty="0"/>
              <a:t>Pell Grant award = $0 when as result of the calculation the amount is &lt; minimum Pell award – unless the student qualifies for auto-minimum Pell award</a:t>
            </a:r>
          </a:p>
          <a:p>
            <a:pPr lvl="1">
              <a:buFont typeface="Arial" panose="020B0604020202020204" pitchFamily="34" charset="0"/>
              <a:buChar char="•"/>
            </a:pPr>
            <a:r>
              <a:rPr lang="en-US" dirty="0"/>
              <a:t>Minimum Pell award = 10% of total maximum Pell amount</a:t>
            </a:r>
          </a:p>
          <a:p>
            <a:pPr marL="0" indent="0">
              <a:buNone/>
            </a:pPr>
            <a:endParaRPr lang="en-US" dirty="0"/>
          </a:p>
        </p:txBody>
      </p:sp>
      <p:sp>
        <p:nvSpPr>
          <p:cNvPr id="4" name="Slide Number Placeholder 3">
            <a:extLst>
              <a:ext uri="{FF2B5EF4-FFF2-40B4-BE49-F238E27FC236}">
                <a16:creationId xmlns:a16="http://schemas.microsoft.com/office/drawing/2014/main" id="{DD0AE650-561E-D276-E38C-B9E2FF507A19}"/>
              </a:ext>
            </a:extLst>
          </p:cNvPr>
          <p:cNvSpPr txBox="1">
            <a:spLocks/>
          </p:cNvSpPr>
          <p:nvPr/>
        </p:nvSpPr>
        <p:spPr bwMode="auto">
          <a:xfrm>
            <a:off x="10972493" y="6214533"/>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600"/>
              </a:spcAft>
            </a:pPr>
            <a:fld id="{04699E91-7E63-44B7-9FDC-AFB5B39E54C5}" type="slidenum">
              <a:rPr lang="en-US" altLang="en-US" sz="1400" smtClean="0"/>
              <a:pPr eaLnBrk="1" hangingPunct="1">
                <a:spcAft>
                  <a:spcPts val="600"/>
                </a:spcAft>
              </a:pPr>
              <a:t>27</a:t>
            </a:fld>
            <a:endParaRPr lang="en-US" altLang="en-US" sz="1400" dirty="0"/>
          </a:p>
        </p:txBody>
      </p:sp>
    </p:spTree>
    <p:extLst>
      <p:ext uri="{BB962C8B-B14F-4D97-AF65-F5344CB8AC3E}">
        <p14:creationId xmlns:p14="http://schemas.microsoft.com/office/powerpoint/2010/main" val="10727865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5509C-3244-B3D5-B56E-0DB709CFD81D}"/>
              </a:ext>
            </a:extLst>
          </p:cNvPr>
          <p:cNvSpPr>
            <a:spLocks noGrp="1"/>
          </p:cNvSpPr>
          <p:nvPr>
            <p:ph type="title"/>
          </p:nvPr>
        </p:nvSpPr>
        <p:spPr>
          <a:xfrm>
            <a:off x="1024128" y="585216"/>
            <a:ext cx="6066818" cy="1499616"/>
          </a:xfrm>
        </p:spPr>
        <p:txBody>
          <a:bodyPr>
            <a:normAutofit/>
          </a:bodyPr>
          <a:lstStyle/>
          <a:p>
            <a:r>
              <a:rPr lang="en-US" dirty="0"/>
              <a:t>NEW FORMULA</a:t>
            </a:r>
          </a:p>
        </p:txBody>
      </p:sp>
      <p:sp>
        <p:nvSpPr>
          <p:cNvPr id="3" name="Content Placeholder 2">
            <a:extLst>
              <a:ext uri="{FF2B5EF4-FFF2-40B4-BE49-F238E27FC236}">
                <a16:creationId xmlns:a16="http://schemas.microsoft.com/office/drawing/2014/main" id="{0E9ED219-0539-2C2A-30A1-88341D5CEC79}"/>
              </a:ext>
            </a:extLst>
          </p:cNvPr>
          <p:cNvSpPr>
            <a:spLocks noGrp="1"/>
          </p:cNvSpPr>
          <p:nvPr>
            <p:ph idx="1"/>
          </p:nvPr>
        </p:nvSpPr>
        <p:spPr>
          <a:xfrm>
            <a:off x="1024128" y="2286000"/>
            <a:ext cx="6066818" cy="4023360"/>
          </a:xfrm>
        </p:spPr>
        <p:txBody>
          <a:bodyPr>
            <a:normAutofit/>
          </a:bodyPr>
          <a:lstStyle/>
          <a:p>
            <a:pPr marL="569214" indent="-285750">
              <a:spcBef>
                <a:spcPts val="0"/>
              </a:spcBef>
              <a:spcAft>
                <a:spcPts val="0"/>
              </a:spcAft>
              <a:buFont typeface="Arial" panose="020B0604020202020204" pitchFamily="34" charset="0"/>
              <a:buChar char="•"/>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569214" indent="-285750">
              <a:spcBef>
                <a:spcPts val="0"/>
              </a:spcBef>
              <a:spcAft>
                <a:spcPts val="0"/>
              </a:spcAft>
              <a:buFont typeface="Arial" panose="020B0604020202020204" pitchFamily="34" charset="0"/>
              <a:buChar char="•"/>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457200" lvl="1" indent="0">
              <a:spcBef>
                <a:spcPts val="0"/>
              </a:spcBef>
              <a:spcAft>
                <a:spcPts val="0"/>
              </a:spcAft>
              <a:buNone/>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5" name="Picture 4" descr="White calculator">
            <a:extLst>
              <a:ext uri="{FF2B5EF4-FFF2-40B4-BE49-F238E27FC236}">
                <a16:creationId xmlns:a16="http://schemas.microsoft.com/office/drawing/2014/main" id="{BAC600FB-29B2-2787-4716-34D5304FD45F}"/>
              </a:ext>
            </a:extLst>
          </p:cNvPr>
          <p:cNvPicPr>
            <a:picLocks noChangeAspect="1"/>
          </p:cNvPicPr>
          <p:nvPr/>
        </p:nvPicPr>
        <p:blipFill rotWithShape="1">
          <a:blip r:embed="rId3"/>
          <a:srcRect l="8704" r="46136" b="-1"/>
          <a:stretch/>
        </p:blipFill>
        <p:spPr>
          <a:xfrm>
            <a:off x="7552266" y="10"/>
            <a:ext cx="4639733" cy="6857990"/>
          </a:xfrm>
          <a:prstGeom prst="rect">
            <a:avLst/>
          </a:prstGeom>
        </p:spPr>
      </p:pic>
      <p:graphicFrame>
        <p:nvGraphicFramePr>
          <p:cNvPr id="7" name="Diagram 6">
            <a:extLst>
              <a:ext uri="{FF2B5EF4-FFF2-40B4-BE49-F238E27FC236}">
                <a16:creationId xmlns:a16="http://schemas.microsoft.com/office/drawing/2014/main" id="{E6FFF3F3-204C-1300-F599-DF2CF3521863}"/>
              </a:ext>
            </a:extLst>
          </p:cNvPr>
          <p:cNvGraphicFramePr/>
          <p:nvPr>
            <p:extLst>
              <p:ext uri="{D42A27DB-BD31-4B8C-83A1-F6EECF244321}">
                <p14:modId xmlns:p14="http://schemas.microsoft.com/office/powerpoint/2010/main" val="707782393"/>
              </p:ext>
            </p:extLst>
          </p:nvPr>
        </p:nvGraphicFramePr>
        <p:xfrm>
          <a:off x="1024128" y="2157273"/>
          <a:ext cx="5894772" cy="134940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extBox 7">
            <a:extLst>
              <a:ext uri="{FF2B5EF4-FFF2-40B4-BE49-F238E27FC236}">
                <a16:creationId xmlns:a16="http://schemas.microsoft.com/office/drawing/2014/main" id="{31591227-B785-A64D-A629-B717BACF722A}"/>
              </a:ext>
            </a:extLst>
          </p:cNvPr>
          <p:cNvSpPr txBox="1"/>
          <p:nvPr/>
        </p:nvSpPr>
        <p:spPr>
          <a:xfrm>
            <a:off x="1024128" y="3749016"/>
            <a:ext cx="5894772" cy="2523768"/>
          </a:xfrm>
          <a:prstGeom prst="rect">
            <a:avLst/>
          </a:prstGeom>
          <a:noFill/>
        </p:spPr>
        <p:txBody>
          <a:bodyPr wrap="square" rtlCol="0">
            <a:spAutoFit/>
          </a:bodyPr>
          <a:lstStyle/>
          <a:p>
            <a:pPr algn="ctr"/>
            <a:r>
              <a:rPr lang="en-US" sz="2000" dirty="0">
                <a:ea typeface="Calibri" panose="020F0502020204030204" pitchFamily="34" charset="0"/>
                <a:cs typeface="Times New Roman" panose="02020603050405020304" pitchFamily="18" charset="0"/>
              </a:rPr>
              <a:t>New formula of </a:t>
            </a:r>
          </a:p>
          <a:p>
            <a:pPr algn="ctr"/>
            <a:r>
              <a:rPr lang="en-US" sz="2000" dirty="0">
                <a:ea typeface="Calibri" panose="020F0502020204030204" pitchFamily="34" charset="0"/>
                <a:cs typeface="Times New Roman" panose="02020603050405020304" pitchFamily="18" charset="0"/>
              </a:rPr>
              <a:t>COA – SAI – OFA = Need </a:t>
            </a:r>
          </a:p>
          <a:p>
            <a:pPr algn="ctr"/>
            <a:endParaRPr lang="en-US" sz="2000" dirty="0">
              <a:ea typeface="Calibri" panose="020F0502020204030204" pitchFamily="34" charset="0"/>
              <a:cs typeface="Times New Roman" panose="02020603050405020304" pitchFamily="18" charset="0"/>
            </a:endParaRPr>
          </a:p>
          <a:p>
            <a:pPr algn="ctr"/>
            <a:r>
              <a:rPr lang="en-US" sz="2000" dirty="0">
                <a:ea typeface="Calibri" panose="020F0502020204030204" pitchFamily="34" charset="0"/>
                <a:cs typeface="Times New Roman" panose="02020603050405020304" pitchFamily="18" charset="0"/>
              </a:rPr>
              <a:t>(OFA is Other Financial Assistance)</a:t>
            </a:r>
          </a:p>
          <a:p>
            <a:pPr algn="ctr"/>
            <a:endParaRPr lang="en-US" sz="2000" dirty="0">
              <a:ea typeface="Calibri" panose="020F0502020204030204" pitchFamily="34" charset="0"/>
              <a:cs typeface="Times New Roman" panose="02020603050405020304" pitchFamily="18" charset="0"/>
            </a:endParaRPr>
          </a:p>
          <a:p>
            <a:pPr algn="ctr"/>
            <a:r>
              <a:rPr lang="en-US" sz="2000" dirty="0">
                <a:ea typeface="Calibri" panose="020F0502020204030204" pitchFamily="34" charset="0"/>
                <a:cs typeface="Times New Roman" panose="02020603050405020304" pitchFamily="18" charset="0"/>
              </a:rPr>
              <a:t>will replace current formula of </a:t>
            </a:r>
            <a:endParaRPr lang="en-US" sz="2000" dirty="0">
              <a:effectLst/>
              <a:ea typeface="Calibri" panose="020F0502020204030204" pitchFamily="34" charset="0"/>
              <a:cs typeface="Times New Roman" panose="02020603050405020304" pitchFamily="18" charset="0"/>
            </a:endParaRPr>
          </a:p>
          <a:p>
            <a:pPr algn="ctr"/>
            <a:r>
              <a:rPr lang="en-US" sz="2000" dirty="0">
                <a:ea typeface="Calibri" panose="020F0502020204030204" pitchFamily="34" charset="0"/>
                <a:cs typeface="Times New Roman" panose="02020603050405020304" pitchFamily="18" charset="0"/>
              </a:rPr>
              <a:t>COA – EFC – EFA = Need</a:t>
            </a:r>
            <a:endParaRPr lang="en-US" sz="2000" dirty="0">
              <a:effectLst/>
              <a:ea typeface="Calibri" panose="020F050202020403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BD8AA9DC-9663-60D7-9E21-D7787356CA09}"/>
              </a:ext>
            </a:extLst>
          </p:cNvPr>
          <p:cNvSpPr txBox="1">
            <a:spLocks/>
          </p:cNvSpPr>
          <p:nvPr/>
        </p:nvSpPr>
        <p:spPr bwMode="auto">
          <a:xfrm>
            <a:off x="10972493" y="6214533"/>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600"/>
              </a:spcAft>
            </a:pPr>
            <a:fld id="{04699E91-7E63-44B7-9FDC-AFB5B39E54C5}" type="slidenum">
              <a:rPr lang="en-US" altLang="en-US" sz="1400" smtClean="0"/>
              <a:pPr eaLnBrk="1" hangingPunct="1">
                <a:spcAft>
                  <a:spcPts val="600"/>
                </a:spcAft>
              </a:pPr>
              <a:t>28</a:t>
            </a:fld>
            <a:endParaRPr lang="en-US" altLang="en-US" sz="1400" dirty="0"/>
          </a:p>
        </p:txBody>
      </p:sp>
    </p:spTree>
    <p:extLst>
      <p:ext uri="{BB962C8B-B14F-4D97-AF65-F5344CB8AC3E}">
        <p14:creationId xmlns:p14="http://schemas.microsoft.com/office/powerpoint/2010/main" val="37073262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C695245-44E3-4A14-900A-D06036644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2608DD4-5918-4C88-FDEC-0EA3363420F6}"/>
              </a:ext>
            </a:extLst>
          </p:cNvPr>
          <p:cNvSpPr>
            <a:spLocks noGrp="1"/>
          </p:cNvSpPr>
          <p:nvPr>
            <p:ph type="title"/>
          </p:nvPr>
        </p:nvSpPr>
        <p:spPr>
          <a:xfrm>
            <a:off x="643468" y="643467"/>
            <a:ext cx="3415612" cy="5571066"/>
          </a:xfrm>
        </p:spPr>
        <p:txBody>
          <a:bodyPr>
            <a:normAutofit/>
          </a:bodyPr>
          <a:lstStyle/>
          <a:p>
            <a:r>
              <a:rPr lang="en-US" dirty="0">
                <a:solidFill>
                  <a:srgbClr val="FFFFFF"/>
                </a:solidFill>
              </a:rPr>
              <a:t>PARENT INFORMATION</a:t>
            </a:r>
          </a:p>
        </p:txBody>
      </p:sp>
      <p:graphicFrame>
        <p:nvGraphicFramePr>
          <p:cNvPr id="5" name="Content Placeholder 2">
            <a:extLst>
              <a:ext uri="{FF2B5EF4-FFF2-40B4-BE49-F238E27FC236}">
                <a16:creationId xmlns:a16="http://schemas.microsoft.com/office/drawing/2014/main" id="{065161EF-0085-63D7-ED8E-BA8937287DFC}"/>
              </a:ext>
            </a:extLst>
          </p:cNvPr>
          <p:cNvGraphicFramePr>
            <a:graphicFrameLocks noGrp="1"/>
          </p:cNvGraphicFramePr>
          <p:nvPr>
            <p:ph idx="1"/>
            <p:extLst>
              <p:ext uri="{D42A27DB-BD31-4B8C-83A1-F6EECF244321}">
                <p14:modId xmlns:p14="http://schemas.microsoft.com/office/powerpoint/2010/main" val="1839032207"/>
              </p:ext>
            </p:extLst>
          </p:nvPr>
        </p:nvGraphicFramePr>
        <p:xfrm>
          <a:off x="5525217" y="261716"/>
          <a:ext cx="6185002" cy="60634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3">
            <a:extLst>
              <a:ext uri="{FF2B5EF4-FFF2-40B4-BE49-F238E27FC236}">
                <a16:creationId xmlns:a16="http://schemas.microsoft.com/office/drawing/2014/main" id="{110ECB91-08F0-5652-3DB3-66FF15B4001C}"/>
              </a:ext>
            </a:extLst>
          </p:cNvPr>
          <p:cNvSpPr txBox="1">
            <a:spLocks/>
          </p:cNvSpPr>
          <p:nvPr/>
        </p:nvSpPr>
        <p:spPr bwMode="auto">
          <a:xfrm>
            <a:off x="10972493" y="6214533"/>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600"/>
              </a:spcAft>
            </a:pPr>
            <a:fld id="{04699E91-7E63-44B7-9FDC-AFB5B39E54C5}" type="slidenum">
              <a:rPr lang="en-US" altLang="en-US" sz="1400" smtClean="0"/>
              <a:pPr eaLnBrk="1" hangingPunct="1">
                <a:spcAft>
                  <a:spcPts val="600"/>
                </a:spcAft>
              </a:pPr>
              <a:t>29</a:t>
            </a:fld>
            <a:endParaRPr lang="en-US" altLang="en-US" sz="1400" dirty="0"/>
          </a:p>
        </p:txBody>
      </p:sp>
    </p:spTree>
    <p:extLst>
      <p:ext uri="{BB962C8B-B14F-4D97-AF65-F5344CB8AC3E}">
        <p14:creationId xmlns:p14="http://schemas.microsoft.com/office/powerpoint/2010/main" val="15398621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C695245-44E3-4A14-900A-D06036644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64662F2-809E-27DA-31BB-5403FDF51B50}"/>
              </a:ext>
            </a:extLst>
          </p:cNvPr>
          <p:cNvSpPr>
            <a:spLocks noGrp="1"/>
          </p:cNvSpPr>
          <p:nvPr>
            <p:ph type="title"/>
          </p:nvPr>
        </p:nvSpPr>
        <p:spPr>
          <a:xfrm>
            <a:off x="643468" y="643467"/>
            <a:ext cx="3415612" cy="5571066"/>
          </a:xfrm>
        </p:spPr>
        <p:txBody>
          <a:bodyPr>
            <a:normAutofit/>
          </a:bodyPr>
          <a:lstStyle/>
          <a:p>
            <a:r>
              <a:rPr lang="en-US" dirty="0">
                <a:solidFill>
                  <a:srgbClr val="FFFFFF"/>
                </a:solidFill>
              </a:rPr>
              <a:t>INCOME PROTECTION ALLOWANCE (IPA)</a:t>
            </a:r>
          </a:p>
        </p:txBody>
      </p:sp>
      <p:graphicFrame>
        <p:nvGraphicFramePr>
          <p:cNvPr id="7" name="Content Placeholder 2">
            <a:extLst>
              <a:ext uri="{FF2B5EF4-FFF2-40B4-BE49-F238E27FC236}">
                <a16:creationId xmlns:a16="http://schemas.microsoft.com/office/drawing/2014/main" id="{D564D13F-7407-3F5F-1B67-069527E29379}"/>
              </a:ext>
            </a:extLst>
          </p:cNvPr>
          <p:cNvGraphicFramePr>
            <a:graphicFrameLocks noGrp="1"/>
          </p:cNvGraphicFramePr>
          <p:nvPr>
            <p:ph idx="1"/>
            <p:extLst>
              <p:ext uri="{D42A27DB-BD31-4B8C-83A1-F6EECF244321}">
                <p14:modId xmlns:p14="http://schemas.microsoft.com/office/powerpoint/2010/main" val="2594987558"/>
              </p:ext>
            </p:extLst>
          </p:nvPr>
        </p:nvGraphicFramePr>
        <p:xfrm>
          <a:off x="5466223" y="489154"/>
          <a:ext cx="5944657" cy="58796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3">
            <a:extLst>
              <a:ext uri="{FF2B5EF4-FFF2-40B4-BE49-F238E27FC236}">
                <a16:creationId xmlns:a16="http://schemas.microsoft.com/office/drawing/2014/main" id="{6F0616D9-4AA1-4B58-6F94-561E84A9EF2F}"/>
              </a:ext>
            </a:extLst>
          </p:cNvPr>
          <p:cNvSpPr txBox="1">
            <a:spLocks/>
          </p:cNvSpPr>
          <p:nvPr/>
        </p:nvSpPr>
        <p:spPr bwMode="auto">
          <a:xfrm>
            <a:off x="10972493" y="6214533"/>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600"/>
              </a:spcAft>
            </a:pPr>
            <a:fld id="{04699E91-7E63-44B7-9FDC-AFB5B39E54C5}" type="slidenum">
              <a:rPr lang="en-US" altLang="en-US" sz="1400" smtClean="0"/>
              <a:pPr eaLnBrk="1" hangingPunct="1">
                <a:spcAft>
                  <a:spcPts val="600"/>
                </a:spcAft>
              </a:pPr>
              <a:t>30</a:t>
            </a:fld>
            <a:endParaRPr lang="en-US" altLang="en-US" sz="1400" dirty="0"/>
          </a:p>
        </p:txBody>
      </p:sp>
    </p:spTree>
    <p:extLst>
      <p:ext uri="{BB962C8B-B14F-4D97-AF65-F5344CB8AC3E}">
        <p14:creationId xmlns:p14="http://schemas.microsoft.com/office/powerpoint/2010/main" val="41368314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8" descr="A brick building with flags on top&#10;&#10;Description automatically generated with low confidence">
            <a:extLst>
              <a:ext uri="{FF2B5EF4-FFF2-40B4-BE49-F238E27FC236}">
                <a16:creationId xmlns:a16="http://schemas.microsoft.com/office/drawing/2014/main" id="{BC928EAB-79F4-2DDB-A5AF-205723076F6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5967" r="9091" b="19304"/>
          <a:stretch/>
        </p:blipFill>
        <p:spPr>
          <a:xfrm>
            <a:off x="20" y="10"/>
            <a:ext cx="12191980" cy="6857990"/>
          </a:xfrm>
          <a:prstGeom prst="rect">
            <a:avLst/>
          </a:prstGeom>
        </p:spPr>
      </p:pic>
      <p:sp>
        <p:nvSpPr>
          <p:cNvPr id="13" name="Rectangle 12">
            <a:extLst>
              <a:ext uri="{FF2B5EF4-FFF2-40B4-BE49-F238E27FC236}">
                <a16:creationId xmlns:a16="http://schemas.microsoft.com/office/drawing/2014/main" id="{FAD9FB75-5E1A-4AE8-99C7-1089F2031C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52265" cy="6858000"/>
          </a:xfrm>
          <a:prstGeom prst="rect">
            <a:avLst/>
          </a:prstGeom>
          <a:solidFill>
            <a:srgbClr val="FFFFF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6D9768F-FF0F-9878-C071-F2B4F29A4856}"/>
              </a:ext>
            </a:extLst>
          </p:cNvPr>
          <p:cNvSpPr>
            <a:spLocks noGrp="1"/>
          </p:cNvSpPr>
          <p:nvPr>
            <p:ph type="title"/>
          </p:nvPr>
        </p:nvSpPr>
        <p:spPr>
          <a:xfrm>
            <a:off x="1024128" y="585216"/>
            <a:ext cx="6066818" cy="1499616"/>
          </a:xfrm>
        </p:spPr>
        <p:txBody>
          <a:bodyPr>
            <a:normAutofit/>
          </a:bodyPr>
          <a:lstStyle/>
          <a:p>
            <a:r>
              <a:rPr lang="en-US" dirty="0">
                <a:solidFill>
                  <a:srgbClr val="000000"/>
                </a:solidFill>
              </a:rPr>
              <a:t>IMPACT ON INSTITUTIONS</a:t>
            </a:r>
          </a:p>
        </p:txBody>
      </p:sp>
      <p:cxnSp>
        <p:nvCxnSpPr>
          <p:cNvPr id="15" name="Straight Connector 14">
            <a:extLst>
              <a:ext uri="{FF2B5EF4-FFF2-40B4-BE49-F238E27FC236}">
                <a16:creationId xmlns:a16="http://schemas.microsoft.com/office/drawing/2014/main" id="{85BD3C60-BA10-42C4-9F11-282AEE6A2F5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C63F2A9F-C846-E997-2A27-2AE0CAB95E25}"/>
              </a:ext>
            </a:extLst>
          </p:cNvPr>
          <p:cNvSpPr>
            <a:spLocks noGrp="1"/>
          </p:cNvSpPr>
          <p:nvPr>
            <p:ph idx="1"/>
          </p:nvPr>
        </p:nvSpPr>
        <p:spPr>
          <a:xfrm>
            <a:off x="1024128" y="2286000"/>
            <a:ext cx="6066818" cy="4023360"/>
          </a:xfrm>
        </p:spPr>
        <p:txBody>
          <a:bodyPr>
            <a:normAutofit lnSpcReduction="10000"/>
          </a:bodyPr>
          <a:lstStyle/>
          <a:p>
            <a:pPr marL="166688" indent="-166688">
              <a:buFont typeface="Arial" panose="020B0604020202020204" pitchFamily="34" charset="0"/>
              <a:buChar char="•"/>
            </a:pPr>
            <a:r>
              <a:rPr lang="en-US" dirty="0">
                <a:solidFill>
                  <a:srgbClr val="000000"/>
                </a:solidFill>
              </a:rPr>
              <a:t>Awarding policies</a:t>
            </a:r>
          </a:p>
          <a:p>
            <a:pPr lvl="1">
              <a:buFont typeface="Arial" panose="020B0604020202020204" pitchFamily="34" charset="0"/>
              <a:buChar char="•"/>
            </a:pPr>
            <a:r>
              <a:rPr lang="en-US" dirty="0">
                <a:solidFill>
                  <a:srgbClr val="000000"/>
                </a:solidFill>
              </a:rPr>
              <a:t>Institutional funds</a:t>
            </a:r>
          </a:p>
          <a:p>
            <a:pPr lvl="2">
              <a:buFont typeface="Arial" panose="020B0604020202020204" pitchFamily="34" charset="0"/>
              <a:buChar char="•"/>
            </a:pPr>
            <a:r>
              <a:rPr lang="en-US" sz="1600" dirty="0">
                <a:solidFill>
                  <a:srgbClr val="000000"/>
                </a:solidFill>
              </a:rPr>
              <a:t>Pell eligibility or percent of financial need</a:t>
            </a:r>
          </a:p>
          <a:p>
            <a:pPr marL="166688" indent="-166688">
              <a:buFont typeface="Arial" panose="020B0604020202020204" pitchFamily="34" charset="0"/>
              <a:buChar char="•"/>
            </a:pPr>
            <a:r>
              <a:rPr lang="en-US" dirty="0">
                <a:solidFill>
                  <a:srgbClr val="000000"/>
                </a:solidFill>
              </a:rPr>
              <a:t>Communications and Outreach</a:t>
            </a:r>
          </a:p>
          <a:p>
            <a:pPr lvl="1">
              <a:buFont typeface="Arial" panose="020B0604020202020204" pitchFamily="34" charset="0"/>
              <a:buChar char="•"/>
            </a:pPr>
            <a:r>
              <a:rPr lang="en-US" dirty="0">
                <a:solidFill>
                  <a:srgbClr val="000000"/>
                </a:solidFill>
              </a:rPr>
              <a:t>New Cost of Attendance rules</a:t>
            </a:r>
          </a:p>
          <a:p>
            <a:pPr marL="166688" indent="-166688">
              <a:buFont typeface="Arial" panose="020B0604020202020204" pitchFamily="34" charset="0"/>
              <a:buChar char="•"/>
            </a:pPr>
            <a:r>
              <a:rPr lang="en-US" dirty="0">
                <a:solidFill>
                  <a:srgbClr val="000000"/>
                </a:solidFill>
              </a:rPr>
              <a:t>Professional judgment policies</a:t>
            </a:r>
          </a:p>
          <a:p>
            <a:pPr marL="166688" indent="-166688">
              <a:buFont typeface="Arial" panose="020B0604020202020204" pitchFamily="34" charset="0"/>
              <a:buChar char="•"/>
            </a:pPr>
            <a:r>
              <a:rPr lang="en-US" dirty="0">
                <a:solidFill>
                  <a:srgbClr val="000000"/>
                </a:solidFill>
              </a:rPr>
              <a:t>Financial aid budgets</a:t>
            </a:r>
          </a:p>
          <a:p>
            <a:pPr lvl="1">
              <a:buFont typeface="Arial" panose="020B0604020202020204" pitchFamily="34" charset="0"/>
              <a:buChar char="•"/>
            </a:pPr>
            <a:r>
              <a:rPr lang="en-US" dirty="0">
                <a:solidFill>
                  <a:srgbClr val="000000"/>
                </a:solidFill>
              </a:rPr>
              <a:t>Analyze past data</a:t>
            </a:r>
          </a:p>
          <a:p>
            <a:pPr lvl="1">
              <a:buFont typeface="Arial" panose="020B0604020202020204" pitchFamily="34" charset="0"/>
              <a:buChar char="•"/>
            </a:pPr>
            <a:r>
              <a:rPr lang="en-US" dirty="0">
                <a:solidFill>
                  <a:srgbClr val="000000"/>
                </a:solidFill>
              </a:rPr>
              <a:t>Analyze possible funding needs</a:t>
            </a:r>
          </a:p>
          <a:p>
            <a:pPr lvl="2">
              <a:buFont typeface="Arial" panose="020B0604020202020204" pitchFamily="34" charset="0"/>
              <a:buChar char="•"/>
            </a:pPr>
            <a:r>
              <a:rPr lang="en-US" sz="1600" dirty="0">
                <a:solidFill>
                  <a:srgbClr val="000000"/>
                </a:solidFill>
              </a:rPr>
              <a:t>Increase budget</a:t>
            </a:r>
          </a:p>
          <a:p>
            <a:pPr lvl="2">
              <a:buFont typeface="Arial" panose="020B0604020202020204" pitchFamily="34" charset="0"/>
              <a:buChar char="•"/>
            </a:pPr>
            <a:r>
              <a:rPr lang="en-US" sz="1600" dirty="0">
                <a:solidFill>
                  <a:srgbClr val="000000"/>
                </a:solidFill>
              </a:rPr>
              <a:t>Adjust packaging policies </a:t>
            </a:r>
          </a:p>
          <a:p>
            <a:pPr lvl="1">
              <a:buFont typeface="Arial" panose="020B0604020202020204" pitchFamily="34" charset="0"/>
              <a:buChar char="•"/>
            </a:pPr>
            <a:endParaRPr lang="en-US" dirty="0">
              <a:solidFill>
                <a:srgbClr val="000000"/>
              </a:solidFill>
            </a:endParaRPr>
          </a:p>
        </p:txBody>
      </p:sp>
      <p:sp>
        <p:nvSpPr>
          <p:cNvPr id="3" name="Slide Number Placeholder 3">
            <a:extLst>
              <a:ext uri="{FF2B5EF4-FFF2-40B4-BE49-F238E27FC236}">
                <a16:creationId xmlns:a16="http://schemas.microsoft.com/office/drawing/2014/main" id="{5A286613-6A21-EE43-537B-C6643E37B9D5}"/>
              </a:ext>
            </a:extLst>
          </p:cNvPr>
          <p:cNvSpPr txBox="1">
            <a:spLocks/>
          </p:cNvSpPr>
          <p:nvPr/>
        </p:nvSpPr>
        <p:spPr bwMode="auto">
          <a:xfrm>
            <a:off x="10972493" y="6214533"/>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600"/>
              </a:spcAft>
            </a:pPr>
            <a:fld id="{04699E91-7E63-44B7-9FDC-AFB5B39E54C5}" type="slidenum">
              <a:rPr lang="en-US" altLang="en-US" sz="1400" smtClean="0"/>
              <a:pPr eaLnBrk="1" hangingPunct="1">
                <a:spcAft>
                  <a:spcPts val="600"/>
                </a:spcAft>
              </a:pPr>
              <a:t>31</a:t>
            </a:fld>
            <a:endParaRPr lang="en-US" altLang="en-US" sz="1400" dirty="0"/>
          </a:p>
        </p:txBody>
      </p:sp>
    </p:spTree>
    <p:extLst>
      <p:ext uri="{BB962C8B-B14F-4D97-AF65-F5344CB8AC3E}">
        <p14:creationId xmlns:p14="http://schemas.microsoft.com/office/powerpoint/2010/main" val="8362196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1CE8CA9-D6D2-4C46-8070-9566F894E5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769AA0-F53D-DEDA-D45C-0B326A6BFBC6}"/>
              </a:ext>
            </a:extLst>
          </p:cNvPr>
          <p:cNvSpPr>
            <a:spLocks noGrp="1"/>
          </p:cNvSpPr>
          <p:nvPr>
            <p:ph type="title"/>
          </p:nvPr>
        </p:nvSpPr>
        <p:spPr>
          <a:xfrm>
            <a:off x="1024129" y="585216"/>
            <a:ext cx="3779085" cy="1499616"/>
          </a:xfrm>
        </p:spPr>
        <p:txBody>
          <a:bodyPr>
            <a:normAutofit/>
          </a:bodyPr>
          <a:lstStyle/>
          <a:p>
            <a:r>
              <a:rPr lang="en-US" sz="3700" dirty="0">
                <a:solidFill>
                  <a:schemeClr val="bg1"/>
                </a:solidFill>
              </a:rPr>
              <a:t>Communication to Students and Families</a:t>
            </a:r>
          </a:p>
        </p:txBody>
      </p:sp>
      <p:cxnSp>
        <p:nvCxnSpPr>
          <p:cNvPr id="12" name="Straight Connector 11">
            <a:extLst>
              <a:ext uri="{FF2B5EF4-FFF2-40B4-BE49-F238E27FC236}">
                <a16:creationId xmlns:a16="http://schemas.microsoft.com/office/drawing/2014/main" id="{72B31CF5-BEC2-457D-A52F-6A5CCB066FE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662818D-52B8-E8E6-F249-0F5262614D39}"/>
              </a:ext>
            </a:extLst>
          </p:cNvPr>
          <p:cNvSpPr>
            <a:spLocks noGrp="1"/>
          </p:cNvSpPr>
          <p:nvPr>
            <p:ph idx="1"/>
          </p:nvPr>
        </p:nvSpPr>
        <p:spPr>
          <a:xfrm>
            <a:off x="1024129" y="2286000"/>
            <a:ext cx="3982877" cy="3931920"/>
          </a:xfrm>
        </p:spPr>
        <p:txBody>
          <a:bodyPr>
            <a:normAutofit/>
          </a:bodyPr>
          <a:lstStyle/>
          <a:p>
            <a:pPr marL="0" indent="0">
              <a:buClr>
                <a:schemeClr val="bg1"/>
              </a:buClr>
              <a:buNone/>
            </a:pPr>
            <a:r>
              <a:rPr lang="en-US" dirty="0">
                <a:solidFill>
                  <a:srgbClr val="FFFFFF"/>
                </a:solidFill>
              </a:rPr>
              <a:t>Mapping Your Future is developing a strategic communications plan to inform students and families.</a:t>
            </a:r>
          </a:p>
          <a:p>
            <a:pPr lvl="1">
              <a:buClr>
                <a:schemeClr val="bg1"/>
              </a:buClr>
              <a:buFont typeface="Arial" panose="020B0604020202020204" pitchFamily="34" charset="0"/>
              <a:buChar char="•"/>
            </a:pPr>
            <a:r>
              <a:rPr lang="en-US" dirty="0">
                <a:solidFill>
                  <a:srgbClr val="FFFFFF"/>
                </a:solidFill>
              </a:rPr>
              <a:t>Printed materials</a:t>
            </a:r>
          </a:p>
          <a:p>
            <a:pPr lvl="1">
              <a:buClr>
                <a:schemeClr val="bg1"/>
              </a:buClr>
              <a:buFont typeface="Arial" panose="020B0604020202020204" pitchFamily="34" charset="0"/>
              <a:buChar char="•"/>
            </a:pPr>
            <a:r>
              <a:rPr lang="en-US" dirty="0">
                <a:solidFill>
                  <a:srgbClr val="FFFFFF"/>
                </a:solidFill>
              </a:rPr>
              <a:t>Presentations</a:t>
            </a:r>
          </a:p>
          <a:p>
            <a:pPr lvl="1">
              <a:buClr>
                <a:schemeClr val="bg1"/>
              </a:buClr>
              <a:buFont typeface="Arial" panose="020B0604020202020204" pitchFamily="34" charset="0"/>
              <a:buChar char="•"/>
            </a:pPr>
            <a:r>
              <a:rPr lang="en-US" dirty="0">
                <a:solidFill>
                  <a:srgbClr val="FFFFFF"/>
                </a:solidFill>
              </a:rPr>
              <a:t>Recordings</a:t>
            </a:r>
          </a:p>
          <a:p>
            <a:pPr lvl="1">
              <a:buClr>
                <a:schemeClr val="bg1"/>
              </a:buClr>
              <a:buFont typeface="Arial" panose="020B0604020202020204" pitchFamily="34" charset="0"/>
              <a:buChar char="•"/>
            </a:pPr>
            <a:r>
              <a:rPr lang="en-US" dirty="0">
                <a:solidFill>
                  <a:srgbClr val="FFFFFF"/>
                </a:solidFill>
              </a:rPr>
              <a:t>Website</a:t>
            </a:r>
          </a:p>
          <a:p>
            <a:pPr>
              <a:buClr>
                <a:schemeClr val="bg1"/>
              </a:buClr>
              <a:buFont typeface="Arial" panose="020B0604020202020204" pitchFamily="34" charset="0"/>
              <a:buChar char="•"/>
            </a:pPr>
            <a:endParaRPr lang="en-US" dirty="0">
              <a:solidFill>
                <a:srgbClr val="FFFFFF"/>
              </a:solidFill>
            </a:endParaRPr>
          </a:p>
          <a:p>
            <a:pPr>
              <a:buClr>
                <a:schemeClr val="bg1"/>
              </a:buClr>
              <a:buFont typeface="Arial" panose="020B0604020202020204" pitchFamily="34" charset="0"/>
              <a:buChar char="•"/>
            </a:pPr>
            <a:endParaRPr lang="en-US" dirty="0">
              <a:solidFill>
                <a:srgbClr val="FFFFFF"/>
              </a:solidFill>
            </a:endParaRPr>
          </a:p>
        </p:txBody>
      </p:sp>
      <p:pic>
        <p:nvPicPr>
          <p:cNvPr id="7" name="Graphic 6" descr="Chat">
            <a:extLst>
              <a:ext uri="{FF2B5EF4-FFF2-40B4-BE49-F238E27FC236}">
                <a16:creationId xmlns:a16="http://schemas.microsoft.com/office/drawing/2014/main" id="{6A709D9A-AE0A-5CD5-32C5-C5535E5A190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96000" y="701039"/>
            <a:ext cx="5455921" cy="5455921"/>
          </a:xfrm>
          <a:prstGeom prst="rect">
            <a:avLst/>
          </a:prstGeom>
        </p:spPr>
      </p:pic>
    </p:spTree>
    <p:extLst>
      <p:ext uri="{BB962C8B-B14F-4D97-AF65-F5344CB8AC3E}">
        <p14:creationId xmlns:p14="http://schemas.microsoft.com/office/powerpoint/2010/main" val="12576187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34DCC-1B04-619F-F8D2-1733A139EF83}"/>
              </a:ext>
            </a:extLst>
          </p:cNvPr>
          <p:cNvSpPr>
            <a:spLocks noGrp="1"/>
          </p:cNvSpPr>
          <p:nvPr>
            <p:ph type="title"/>
          </p:nvPr>
        </p:nvSpPr>
        <p:spPr>
          <a:xfrm>
            <a:off x="1024128" y="585216"/>
            <a:ext cx="6066818" cy="1499616"/>
          </a:xfrm>
        </p:spPr>
        <p:txBody>
          <a:bodyPr>
            <a:normAutofit/>
          </a:bodyPr>
          <a:lstStyle/>
          <a:p>
            <a:r>
              <a:rPr lang="en-US" dirty="0"/>
              <a:t>ISSUES</a:t>
            </a:r>
          </a:p>
        </p:txBody>
      </p:sp>
      <p:sp>
        <p:nvSpPr>
          <p:cNvPr id="3" name="Content Placeholder 2">
            <a:extLst>
              <a:ext uri="{FF2B5EF4-FFF2-40B4-BE49-F238E27FC236}">
                <a16:creationId xmlns:a16="http://schemas.microsoft.com/office/drawing/2014/main" id="{6B9A35F9-9820-9A1C-8914-E1438AB8F0DA}"/>
              </a:ext>
            </a:extLst>
          </p:cNvPr>
          <p:cNvSpPr>
            <a:spLocks noGrp="1"/>
          </p:cNvSpPr>
          <p:nvPr>
            <p:ph idx="1"/>
          </p:nvPr>
        </p:nvSpPr>
        <p:spPr>
          <a:xfrm>
            <a:off x="1024128" y="2286000"/>
            <a:ext cx="6066818" cy="4023360"/>
          </a:xfrm>
        </p:spPr>
        <p:txBody>
          <a:bodyPr>
            <a:normAutofit/>
          </a:bodyPr>
          <a:lstStyle/>
          <a:p>
            <a:pPr marL="225425" indent="-225425">
              <a:buFont typeface="Arial" panose="020B0604020202020204" pitchFamily="34" charset="0"/>
              <a:buChar char="•"/>
            </a:pPr>
            <a:r>
              <a:rPr lang="en-US" dirty="0"/>
              <a:t>Can the changes be implemented in time for the 2024-25 FAFSA?</a:t>
            </a:r>
          </a:p>
          <a:p>
            <a:pPr marL="225425" indent="-225425">
              <a:buFont typeface="Arial" panose="020B0604020202020204" pitchFamily="34" charset="0"/>
              <a:buChar char="•"/>
            </a:pPr>
            <a:r>
              <a:rPr lang="en-US" dirty="0"/>
              <a:t>When will guidance be issued?</a:t>
            </a:r>
          </a:p>
          <a:p>
            <a:pPr marL="225425" indent="-225425">
              <a:buFont typeface="Arial" panose="020B0604020202020204" pitchFamily="34" charset="0"/>
              <a:buChar char="•"/>
            </a:pPr>
            <a:r>
              <a:rPr lang="en-US" dirty="0"/>
              <a:t>What will be the impact on students who lose Pell eligibility?</a:t>
            </a:r>
          </a:p>
          <a:p>
            <a:pPr marL="225425" indent="-225425">
              <a:buFont typeface="Arial" panose="020B0604020202020204" pitchFamily="34" charset="0"/>
              <a:buChar char="•"/>
            </a:pPr>
            <a:r>
              <a:rPr lang="en-US" dirty="0"/>
              <a:t>Will institutions be expected to help those students with institutional funding?</a:t>
            </a:r>
          </a:p>
          <a:p>
            <a:pPr>
              <a:buFont typeface="Arial" panose="020B0604020202020204" pitchFamily="34" charset="0"/>
              <a:buChar char="•"/>
            </a:pPr>
            <a:endParaRPr lang="en-US" dirty="0"/>
          </a:p>
        </p:txBody>
      </p:sp>
      <p:pic>
        <p:nvPicPr>
          <p:cNvPr id="16" name="Picture 4" descr="Coach's whistle">
            <a:extLst>
              <a:ext uri="{FF2B5EF4-FFF2-40B4-BE49-F238E27FC236}">
                <a16:creationId xmlns:a16="http://schemas.microsoft.com/office/drawing/2014/main" id="{905F99BD-702C-352E-3D09-4FFED249EB68}"/>
              </a:ext>
            </a:extLst>
          </p:cNvPr>
          <p:cNvPicPr>
            <a:picLocks noChangeAspect="1"/>
          </p:cNvPicPr>
          <p:nvPr/>
        </p:nvPicPr>
        <p:blipFill rotWithShape="1">
          <a:blip r:embed="rId3"/>
          <a:srcRect l="47404" r="7436" b="-1"/>
          <a:stretch/>
        </p:blipFill>
        <p:spPr>
          <a:xfrm>
            <a:off x="7552266" y="10"/>
            <a:ext cx="4639733" cy="6857990"/>
          </a:xfrm>
          <a:prstGeom prst="rect">
            <a:avLst/>
          </a:prstGeom>
        </p:spPr>
      </p:pic>
      <p:sp>
        <p:nvSpPr>
          <p:cNvPr id="4" name="Slide Number Placeholder 3">
            <a:extLst>
              <a:ext uri="{FF2B5EF4-FFF2-40B4-BE49-F238E27FC236}">
                <a16:creationId xmlns:a16="http://schemas.microsoft.com/office/drawing/2014/main" id="{2B4E7193-D8C0-2BC0-177D-7653FF0A47EE}"/>
              </a:ext>
            </a:extLst>
          </p:cNvPr>
          <p:cNvSpPr txBox="1">
            <a:spLocks/>
          </p:cNvSpPr>
          <p:nvPr/>
        </p:nvSpPr>
        <p:spPr bwMode="auto">
          <a:xfrm>
            <a:off x="10972493" y="6214533"/>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600"/>
              </a:spcAft>
            </a:pPr>
            <a:fld id="{04699E91-7E63-44B7-9FDC-AFB5B39E54C5}" type="slidenum">
              <a:rPr lang="en-US" altLang="en-US" sz="1400" smtClean="0"/>
              <a:pPr eaLnBrk="1" hangingPunct="1">
                <a:spcAft>
                  <a:spcPts val="600"/>
                </a:spcAft>
              </a:pPr>
              <a:t>33</a:t>
            </a:fld>
            <a:endParaRPr lang="en-US" altLang="en-US" sz="1400" dirty="0"/>
          </a:p>
        </p:txBody>
      </p:sp>
    </p:spTree>
    <p:extLst>
      <p:ext uri="{BB962C8B-B14F-4D97-AF65-F5344CB8AC3E}">
        <p14:creationId xmlns:p14="http://schemas.microsoft.com/office/powerpoint/2010/main" val="22332817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925" name="Rectangle 36920">
            <a:extLst>
              <a:ext uri="{FF2B5EF4-FFF2-40B4-BE49-F238E27FC236}">
                <a16:creationId xmlns:a16="http://schemas.microsoft.com/office/drawing/2014/main" id="{5B3C6E60-CC9B-44DA-ABA3-9E9DA4586A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910" name="Picture 36909" descr="Yellow question mark">
            <a:extLst>
              <a:ext uri="{FF2B5EF4-FFF2-40B4-BE49-F238E27FC236}">
                <a16:creationId xmlns:a16="http://schemas.microsoft.com/office/drawing/2014/main" id="{0EEFF913-0EBB-9A3A-A6D3-0CDE5BB91BA5}"/>
              </a:ext>
            </a:extLst>
          </p:cNvPr>
          <p:cNvPicPr>
            <a:picLocks noChangeAspect="1"/>
          </p:cNvPicPr>
          <p:nvPr/>
        </p:nvPicPr>
        <p:blipFill rotWithShape="1">
          <a:blip r:embed="rId3">
            <a:alphaModFix amt="35000"/>
          </a:blip>
          <a:srcRect l="9091" t="9011" b="5761"/>
          <a:stretch/>
        </p:blipFill>
        <p:spPr>
          <a:xfrm>
            <a:off x="20" y="10"/>
            <a:ext cx="12191980" cy="6857990"/>
          </a:xfrm>
          <a:prstGeom prst="rect">
            <a:avLst/>
          </a:prstGeom>
        </p:spPr>
      </p:pic>
      <p:sp>
        <p:nvSpPr>
          <p:cNvPr id="36866" name="Title 1"/>
          <p:cNvSpPr>
            <a:spLocks noGrp="1"/>
          </p:cNvSpPr>
          <p:nvPr>
            <p:ph type="ctrTitle"/>
          </p:nvPr>
        </p:nvSpPr>
        <p:spPr bwMode="auto">
          <a:xfrm>
            <a:off x="457200" y="4960137"/>
            <a:ext cx="7772400" cy="146304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Ctr="0" compatLnSpc="1">
            <a:prstTxWarp prst="textNoShape">
              <a:avLst/>
            </a:prstTxWarp>
            <a:normAutofit/>
          </a:bodyPr>
          <a:lstStyle/>
          <a:p>
            <a:r>
              <a:rPr lang="en-US" altLang="en-US" cap="none" spc="100" dirty="0">
                <a:solidFill>
                  <a:srgbClr val="FFFFFF"/>
                </a:solidFill>
                <a:cs typeface="Arial" panose="020B0604020202020204" pitchFamily="34" charset="0"/>
              </a:rPr>
              <a:t>DISCUSSION</a:t>
            </a:r>
          </a:p>
        </p:txBody>
      </p:sp>
      <p:sp>
        <p:nvSpPr>
          <p:cNvPr id="5" name="Subtitle 4"/>
          <p:cNvSpPr>
            <a:spLocks noGrp="1"/>
          </p:cNvSpPr>
          <p:nvPr>
            <p:ph type="subTitle" idx="1"/>
          </p:nvPr>
        </p:nvSpPr>
        <p:spPr>
          <a:xfrm>
            <a:off x="8610600" y="4960137"/>
            <a:ext cx="3200400" cy="1463040"/>
          </a:xfrm>
        </p:spPr>
        <p:txBody>
          <a:bodyPr>
            <a:normAutofit/>
          </a:bodyPr>
          <a:lstStyle/>
          <a:p>
            <a:pPr eaLnBrk="1" hangingPunct="1"/>
            <a:fld id="{04699E91-7E63-44B7-9FDC-AFB5B39E54C5}" type="slidenum">
              <a:rPr lang="en-US" altLang="en-US" smtClean="0">
                <a:solidFill>
                  <a:srgbClr val="FFFFFF"/>
                </a:solidFill>
              </a:rPr>
              <a:pPr eaLnBrk="1" hangingPunct="1"/>
              <a:t>34</a:t>
            </a:fld>
            <a:endParaRPr lang="en-US" altLang="en-US" dirty="0">
              <a:solidFill>
                <a:srgbClr val="FFFFFF"/>
              </a:solidFill>
            </a:endParaRPr>
          </a:p>
        </p:txBody>
      </p:sp>
      <p:cxnSp>
        <p:nvCxnSpPr>
          <p:cNvPr id="36926" name="Straight Connector 36922">
            <a:extLst>
              <a:ext uri="{FF2B5EF4-FFF2-40B4-BE49-F238E27FC236}">
                <a16:creationId xmlns:a16="http://schemas.microsoft.com/office/drawing/2014/main" id="{2DBC7D7D-EC41-47D2-BDDD-BB626AC3A6C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830337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400"/>
                                        <p:tgtEl>
                                          <p:spTgt spid="5">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36866"/>
                                        </p:tgtEl>
                                        <p:attrNameLst>
                                          <p:attrName>style.visibility</p:attrName>
                                        </p:attrNameLst>
                                      </p:cBhvr>
                                      <p:to>
                                        <p:strVal val="visible"/>
                                      </p:to>
                                    </p:set>
                                    <p:animEffect transition="in" filter="fade">
                                      <p:cBhvr>
                                        <p:cTn id="10" dur="400"/>
                                        <p:tgtEl>
                                          <p:spTgt spid="368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P spid="5"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EDF8143-E06E-30D6-B2A1-BA72ED7FECBB}"/>
              </a:ext>
            </a:extLst>
          </p:cNvPr>
          <p:cNvSpPr txBox="1"/>
          <p:nvPr/>
        </p:nvSpPr>
        <p:spPr>
          <a:xfrm>
            <a:off x="457200" y="4960137"/>
            <a:ext cx="7772400" cy="1463040"/>
          </a:xfrm>
          <a:prstGeom prst="rect">
            <a:avLst/>
          </a:prstGeom>
        </p:spPr>
        <p:txBody>
          <a:bodyPr vert="horz" lIns="91440" tIns="45720" rIns="91440" bIns="45720" rtlCol="0" anchor="ctr">
            <a:normAutofit/>
          </a:bodyPr>
          <a:lstStyle/>
          <a:p>
            <a:pPr algn="r" defTabSz="914400">
              <a:lnSpc>
                <a:spcPct val="80000"/>
              </a:lnSpc>
              <a:spcBef>
                <a:spcPct val="0"/>
              </a:spcBef>
              <a:spcAft>
                <a:spcPts val="600"/>
              </a:spcAft>
            </a:pPr>
            <a:r>
              <a:rPr lang="en-US" sz="5000" cap="all" spc="200" dirty="0">
                <a:solidFill>
                  <a:schemeClr val="tx1">
                    <a:lumMod val="90000"/>
                    <a:lumOff val="10000"/>
                  </a:schemeClr>
                </a:solidFill>
                <a:latin typeface="+mj-lt"/>
                <a:ea typeface="+mj-ea"/>
                <a:cs typeface="+mj-cs"/>
              </a:rPr>
              <a:t>THANK YOU</a:t>
            </a:r>
          </a:p>
        </p:txBody>
      </p:sp>
      <p:sp>
        <p:nvSpPr>
          <p:cNvPr id="37891" name="Content Placeholder 5"/>
          <p:cNvSpPr>
            <a:spLocks noGrp="1"/>
          </p:cNvSpPr>
          <p:nvPr>
            <p:ph type="subTitle" idx="1"/>
          </p:nvPr>
        </p:nvSpPr>
        <p:spPr bwMode="auto">
          <a:xfrm>
            <a:off x="8610600" y="4960137"/>
            <a:ext cx="3200400" cy="146304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ctr" anchorCtr="0" compatLnSpc="1">
            <a:prstTxWarp prst="textNoShape">
              <a:avLst/>
            </a:prstTxWarp>
            <a:normAutofit lnSpcReduction="10000"/>
          </a:bodyPr>
          <a:lstStyle/>
          <a:p>
            <a:pPr>
              <a:lnSpc>
                <a:spcPct val="90000"/>
              </a:lnSpc>
              <a:tabLst>
                <a:tab pos="280988" algn="l"/>
              </a:tabLst>
            </a:pPr>
            <a:endParaRPr lang="en-US" altLang="en-US" sz="1500" dirty="0"/>
          </a:p>
          <a:p>
            <a:pPr>
              <a:lnSpc>
                <a:spcPct val="90000"/>
              </a:lnSpc>
              <a:tabLst>
                <a:tab pos="280988" algn="l"/>
              </a:tabLst>
            </a:pPr>
            <a:r>
              <a:rPr lang="en-US" altLang="en-US" sz="1600" dirty="0"/>
              <a:t>Contact us at:</a:t>
            </a:r>
          </a:p>
          <a:p>
            <a:pPr>
              <a:lnSpc>
                <a:spcPct val="90000"/>
              </a:lnSpc>
              <a:tabLst>
                <a:tab pos="280988" algn="l"/>
              </a:tabLst>
            </a:pPr>
            <a:r>
              <a:rPr lang="en-US" altLang="en-US" sz="1600" dirty="0"/>
              <a:t>(800) 374-4072</a:t>
            </a:r>
          </a:p>
          <a:p>
            <a:pPr>
              <a:lnSpc>
                <a:spcPct val="90000"/>
              </a:lnSpc>
              <a:tabLst>
                <a:tab pos="280988" algn="l"/>
              </a:tabLst>
            </a:pPr>
            <a:br>
              <a:rPr lang="en-US" altLang="en-US" sz="1600" dirty="0"/>
            </a:br>
            <a:r>
              <a:rPr lang="en-US" altLang="en-US" sz="1600" dirty="0"/>
              <a:t>feedback@mappingyourfuture.org </a:t>
            </a:r>
            <a:br>
              <a:rPr lang="en-US" altLang="en-US" sz="1600" dirty="0"/>
            </a:br>
            <a:r>
              <a:rPr lang="en-US" altLang="en-US" sz="1600" dirty="0"/>
              <a:t>MappingYourFuture.org</a:t>
            </a:r>
          </a:p>
        </p:txBody>
      </p:sp>
      <p:sp>
        <p:nvSpPr>
          <p:cNvPr id="37922" name="Rectangle 37921">
            <a:extLst>
              <a:ext uri="{FF2B5EF4-FFF2-40B4-BE49-F238E27FC236}">
                <a16:creationId xmlns:a16="http://schemas.microsoft.com/office/drawing/2014/main" id="{C228B962-6D59-47D7-8215-55B79A4D37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45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7893"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634276" y="1473334"/>
            <a:ext cx="10917644" cy="226541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982137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TM02892315[[fn=Wisp]]</Template>
  <TotalTime>21457</TotalTime>
  <Words>1619</Words>
  <Application>Microsoft Office PowerPoint</Application>
  <PresentationFormat>Widescreen</PresentationFormat>
  <Paragraphs>252</Paragraphs>
  <Slides>35</Slides>
  <Notes>8</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35</vt:i4>
      </vt:variant>
    </vt:vector>
  </HeadingPairs>
  <TitlesOfParts>
    <vt:vector size="45" baseType="lpstr">
      <vt:lpstr>Arial</vt:lpstr>
      <vt:lpstr>Arial Narrow</vt:lpstr>
      <vt:lpstr>Calibri</vt:lpstr>
      <vt:lpstr>Courier New</vt:lpstr>
      <vt:lpstr>Symbol</vt:lpstr>
      <vt:lpstr>Tw Cen MT</vt:lpstr>
      <vt:lpstr>Tw Cen MT Condensed</vt:lpstr>
      <vt:lpstr>Wingdings</vt:lpstr>
      <vt:lpstr>Wingdings 3</vt:lpstr>
      <vt:lpstr>Integral</vt:lpstr>
      <vt:lpstr>FAFSA Simplification </vt:lpstr>
      <vt:lpstr>Agenda</vt:lpstr>
      <vt:lpstr>Disclaimer </vt:lpstr>
      <vt:lpstr>Two Major Changes</vt:lpstr>
      <vt:lpstr>Changes</vt:lpstr>
      <vt:lpstr>Need for simplification</vt:lpstr>
      <vt:lpstr>PowerPoint Presentation</vt:lpstr>
      <vt:lpstr>Comments on new FAFSA</vt:lpstr>
      <vt:lpstr>Process </vt:lpstr>
      <vt:lpstr>Process </vt:lpstr>
      <vt:lpstr>Process </vt:lpstr>
      <vt:lpstr>FAFSA Scenario</vt:lpstr>
      <vt:lpstr>Determing the parent</vt:lpstr>
      <vt:lpstr>Student Status</vt:lpstr>
      <vt:lpstr>FADDX (DDX) to replace DRT</vt:lpstr>
      <vt:lpstr>Family Size Number in College</vt:lpstr>
      <vt:lpstr>ASSET REPORTING</vt:lpstr>
      <vt:lpstr>Investment value</vt:lpstr>
      <vt:lpstr>NUMBER IN COLLEGE</vt:lpstr>
      <vt:lpstr>FSA ID</vt:lpstr>
      <vt:lpstr>NEED ANALYSIS</vt:lpstr>
      <vt:lpstr>Student  Aid Index</vt:lpstr>
      <vt:lpstr>STUDENT AID INDEX</vt:lpstr>
      <vt:lpstr>FINANCIAL FACTORS</vt:lpstr>
      <vt:lpstr>STUDENT AID INDEX – MAXIMUM PELL</vt:lpstr>
      <vt:lpstr>STUDENT AID INDEX – MINIMUM PELL</vt:lpstr>
      <vt:lpstr>PELL GRANT BASED ON SAI</vt:lpstr>
      <vt:lpstr>NEW FORMULA</vt:lpstr>
      <vt:lpstr>PARENT INFORMATION</vt:lpstr>
      <vt:lpstr>INCOME PROTECTION ALLOWANCE (IPA)</vt:lpstr>
      <vt:lpstr>IMPACT ON INSTITUTIONS</vt:lpstr>
      <vt:lpstr>Communication to Students and Families</vt:lpstr>
      <vt:lpstr>ISSUES</vt:lpstr>
      <vt:lpstr>DISCUSSION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South Dakota  Mapping Your Future College Access and Advising</dc:title>
  <dc:creator>Catherine Mueller</dc:creator>
  <cp:lastModifiedBy>Catherine Mueller</cp:lastModifiedBy>
  <cp:revision>28</cp:revision>
  <cp:lastPrinted>2022-10-22T21:22:10Z</cp:lastPrinted>
  <dcterms:created xsi:type="dcterms:W3CDTF">2020-09-01T15:07:17Z</dcterms:created>
  <dcterms:modified xsi:type="dcterms:W3CDTF">2023-04-03T21:23:30Z</dcterms:modified>
</cp:coreProperties>
</file>