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5" r:id="rId1"/>
  </p:sldMasterIdLst>
  <p:notesMasterIdLst>
    <p:notesMasterId r:id="rId20"/>
  </p:notesMasterIdLst>
  <p:sldIdLst>
    <p:sldId id="333" r:id="rId2"/>
    <p:sldId id="345" r:id="rId3"/>
    <p:sldId id="334" r:id="rId4"/>
    <p:sldId id="349" r:id="rId5"/>
    <p:sldId id="347" r:id="rId6"/>
    <p:sldId id="348" r:id="rId7"/>
    <p:sldId id="335" r:id="rId8"/>
    <p:sldId id="336" r:id="rId9"/>
    <p:sldId id="355" r:id="rId10"/>
    <p:sldId id="340" r:id="rId11"/>
    <p:sldId id="356" r:id="rId12"/>
    <p:sldId id="350" r:id="rId13"/>
    <p:sldId id="354" r:id="rId14"/>
    <p:sldId id="357" r:id="rId15"/>
    <p:sldId id="353" r:id="rId16"/>
    <p:sldId id="342" r:id="rId17"/>
    <p:sldId id="270" r:id="rId18"/>
    <p:sldId id="271" r:id="rId19"/>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C09359-E72D-9F43-27D9-FCB35FA3D298}" name="Beth Ziehmer" initials="BZ" userId="S::Beth.Ziehmer@mappingyourfuture.onmicrosoft.com::c2fe51dc-8d84-48ec-a84b-08db18a2c7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12" autoAdjust="0"/>
  </p:normalViewPr>
  <p:slideViewPr>
    <p:cSldViewPr snapToGrid="0">
      <p:cViewPr varScale="1">
        <p:scale>
          <a:sx n="64" d="100"/>
          <a:sy n="64" d="100"/>
        </p:scale>
        <p:origin x="748" y="48"/>
      </p:cViewPr>
      <p:guideLst/>
    </p:cSldViewPr>
  </p:slideViewPr>
  <p:outlineViewPr>
    <p:cViewPr>
      <p:scale>
        <a:sx n="33" d="100"/>
        <a:sy n="33" d="100"/>
      </p:scale>
      <p:origin x="0" y="-21138"/>
    </p:cViewPr>
  </p:outlineViewPr>
  <p:notesTextViewPr>
    <p:cViewPr>
      <p:scale>
        <a:sx n="3" d="2"/>
        <a:sy n="3" d="2"/>
      </p:scale>
      <p:origin x="0" y="0"/>
    </p:cViewPr>
  </p:notesTextViewPr>
  <p:sorterViewPr>
    <p:cViewPr varScale="1">
      <p:scale>
        <a:sx n="1" d="1"/>
        <a:sy n="1" d="1"/>
      </p:scale>
      <p:origin x="0" y="-4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1"/>
            <a:ext cx="3077739" cy="471054"/>
          </a:xfrm>
          <a:prstGeom prst="rect">
            <a:avLst/>
          </a:prstGeom>
        </p:spPr>
        <p:txBody>
          <a:bodyPr vert="horz" lIns="94229" tIns="47114" rIns="94229" bIns="47114" rtlCol="0"/>
          <a:lstStyle>
            <a:lvl1pPr algn="r">
              <a:defRPr sz="1200"/>
            </a:lvl1pPr>
          </a:lstStyle>
          <a:p>
            <a:fld id="{D121F96E-9DDD-4A9A-85A2-6AABACF1F82E}" type="datetimeFigureOut">
              <a:rPr lang="en-US" smtClean="0"/>
              <a:t>3/30/2023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A5ED155-9C81-463E-AB4A-F22727AA3B29}" type="slidenum">
              <a:rPr lang="en-US" smtClean="0"/>
              <a:t>‹#›</a:t>
            </a:fld>
            <a:endParaRPr lang="en-US" dirty="0"/>
          </a:p>
        </p:txBody>
      </p:sp>
    </p:spTree>
    <p:extLst>
      <p:ext uri="{BB962C8B-B14F-4D97-AF65-F5344CB8AC3E}">
        <p14:creationId xmlns:p14="http://schemas.microsoft.com/office/powerpoint/2010/main" val="2305666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smtClean="0"/>
              <a:pPr/>
              <a:t>3/30/2023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20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7191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94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0242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13066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8073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6311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78203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3/30/2023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833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729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244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Combo">
    <p:spTree>
      <p:nvGrpSpPr>
        <p:cNvPr id="1" name=""/>
        <p:cNvGrpSpPr/>
        <p:nvPr/>
      </p:nvGrpSpPr>
      <p:grpSpPr>
        <a:xfrm>
          <a:off x="0" y="0"/>
          <a:ext cx="0" cy="0"/>
          <a:chOff x="0" y="0"/>
          <a:chExt cx="0" cy="0"/>
        </a:xfrm>
      </p:grpSpPr>
      <p:sp>
        <p:nvSpPr>
          <p:cNvPr id="12" name="Title 12"/>
          <p:cNvSpPr>
            <a:spLocks noGrp="1"/>
          </p:cNvSpPr>
          <p:nvPr>
            <p:ph type="title"/>
          </p:nvPr>
        </p:nvSpPr>
        <p:spPr>
          <a:xfrm>
            <a:off x="508000" y="2137956"/>
            <a:ext cx="10972800" cy="738595"/>
          </a:xfrm>
          <a:prstGeom prst="rect">
            <a:avLst/>
          </a:prstGeom>
          <a:noFill/>
        </p:spPr>
        <p:txBody>
          <a:bodyPr vert="horz"/>
          <a:lstStyle>
            <a:lvl1pPr algn="l">
              <a:defRPr sz="4800" cap="none" baseline="0">
                <a:solidFill>
                  <a:srgbClr val="155F86"/>
                </a:solidFill>
                <a:latin typeface="Arial"/>
                <a:cs typeface="Arial"/>
              </a:defRPr>
            </a:lvl1pPr>
          </a:lstStyle>
          <a:p>
            <a:r>
              <a:rPr lang="en-US" dirty="0"/>
              <a:t>Click to edit Master title</a:t>
            </a:r>
          </a:p>
        </p:txBody>
      </p:sp>
      <p:sp>
        <p:nvSpPr>
          <p:cNvPr id="15" name="Subtitle 2"/>
          <p:cNvSpPr>
            <a:spLocks noGrp="1"/>
          </p:cNvSpPr>
          <p:nvPr>
            <p:ph type="subTitle" idx="1"/>
          </p:nvPr>
        </p:nvSpPr>
        <p:spPr>
          <a:xfrm>
            <a:off x="546921" y="2800350"/>
            <a:ext cx="11234060" cy="704850"/>
          </a:xfrm>
          <a:prstGeom prst="rect">
            <a:avLst/>
          </a:prstGeom>
          <a:noFill/>
        </p:spPr>
        <p:txBody>
          <a:bodyPr vert="horz"/>
          <a:lstStyle>
            <a:lvl1pPr marL="0" indent="0" algn="l">
              <a:buNone/>
              <a:defRPr sz="2400" b="0">
                <a:solidFill>
                  <a:srgbClr val="96BC5A"/>
                </a:solidFill>
                <a:latin typeface="Arial"/>
                <a:cs typeface="Aria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a:t>
            </a:r>
          </a:p>
        </p:txBody>
      </p:sp>
      <p:sp>
        <p:nvSpPr>
          <p:cNvPr id="16" name="Content Placeholder 10"/>
          <p:cNvSpPr>
            <a:spLocks noGrp="1"/>
          </p:cNvSpPr>
          <p:nvPr>
            <p:ph sz="quarter" idx="11"/>
          </p:nvPr>
        </p:nvSpPr>
        <p:spPr>
          <a:xfrm>
            <a:off x="711200" y="5340462"/>
            <a:ext cx="9361715" cy="596677"/>
          </a:xfrm>
          <a:prstGeom prst="rect">
            <a:avLst/>
          </a:prstGeom>
        </p:spPr>
        <p:txBody>
          <a:bodyPr vert="horz"/>
          <a:lstStyle>
            <a:lvl1pPr marL="0" indent="0" algn="l">
              <a:buNone/>
              <a:defRPr sz="2200">
                <a:solidFill>
                  <a:srgbClr val="155F86"/>
                </a:solidFill>
                <a:latin typeface="Arial"/>
                <a:cs typeface="Arial"/>
              </a:defRPr>
            </a:lvl1pPr>
            <a:lvl2pPr algn="r">
              <a:defRPr sz="3600">
                <a:latin typeface="Arial"/>
                <a:cs typeface="Arial"/>
              </a:defRPr>
            </a:lvl2pPr>
            <a:lvl3pPr algn="r">
              <a:defRPr sz="3600">
                <a:latin typeface="Arial"/>
                <a:cs typeface="Arial"/>
              </a:defRPr>
            </a:lvl3pPr>
            <a:lvl4pPr algn="r">
              <a:defRPr sz="3600">
                <a:latin typeface="Arial"/>
                <a:cs typeface="Arial"/>
              </a:defRPr>
            </a:lvl4pPr>
            <a:lvl5pPr algn="r">
              <a:defRPr sz="3600">
                <a:latin typeface="Arial"/>
                <a:cs typeface="Arial"/>
              </a:defRPr>
            </a:lvl5pPr>
          </a:lstStyle>
          <a:p>
            <a:pPr lvl="0"/>
            <a:r>
              <a:rPr lang="en-US" dirty="0"/>
              <a:t>Click to edit Master text</a:t>
            </a:r>
          </a:p>
        </p:txBody>
      </p:sp>
    </p:spTree>
    <p:extLst>
      <p:ext uri="{BB962C8B-B14F-4D97-AF65-F5344CB8AC3E}">
        <p14:creationId xmlns:p14="http://schemas.microsoft.com/office/powerpoint/2010/main" val="103281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smtClean="0"/>
              <a:pPr/>
              <a:t>3/30/2023</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99833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62" r:id="rId12"/>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businessinsider.com/" TargetMode="External"/><Relationship Id="rId3" Type="http://schemas.openxmlformats.org/officeDocument/2006/relationships/hyperlink" Target="http://www.financialexpress.com/" TargetMode="External"/><Relationship Id="rId7" Type="http://schemas.openxmlformats.org/officeDocument/2006/relationships/hyperlink" Target="https://time.com/" TargetMode="External"/><Relationship Id="rId2" Type="http://schemas.openxmlformats.org/officeDocument/2006/relationships/hyperlink" Target="https://www.cnet.com/" TargetMode="External"/><Relationship Id="rId1" Type="http://schemas.openxmlformats.org/officeDocument/2006/relationships/slideLayout" Target="../slideLayouts/slideLayout2.xml"/><Relationship Id="rId6" Type="http://schemas.openxmlformats.org/officeDocument/2006/relationships/hyperlink" Target="https://www.bleepingcomputer.com/" TargetMode="External"/><Relationship Id="rId5" Type="http://schemas.openxmlformats.org/officeDocument/2006/relationships/hyperlink" Target="https://www.nytimes.com/" TargetMode="External"/><Relationship Id="rId4" Type="http://schemas.openxmlformats.org/officeDocument/2006/relationships/hyperlink" Target="https://www.springboard.com/" TargetMode="Externa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ciencealert.com/new-version-of-chatgpt-will-have-fewer-hallucinations-says-creators" TargetMode="External"/><Relationship Id="rId2" Type="http://schemas.openxmlformats.org/officeDocument/2006/relationships/hyperlink" Target="https://futureoflife.org/open-letter/pause-giant-ai-experiments/"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hyperlink" Target="https://www.caidp.org/app/download/8450269463/CAIDP-FTC-Complaint-OpenAI-GPT-033023.pdf?t=1680174598" TargetMode="External"/><Relationship Id="rId2" Type="http://schemas.openxmlformats.org/officeDocument/2006/relationships/hyperlink" Target="https://www.engadget.com/chatgpt-is-suddenly-everywhere-are-we-ready-180031821.html" TargetMode="Externa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www.engadget.com/openai-just-released-gpt-4-a-multi-modal-generative-ai-172326765.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chtarget.com/whatis/feature/AI-content-generators-to-explore" TargetMode="External"/><Relationship Id="rId2" Type="http://schemas.openxmlformats.org/officeDocument/2006/relationships/hyperlink" Target="https://hbr.org/2022/11/how-generative-ai-is-changing-creative-work" TargetMode="External"/><Relationship Id="rId1" Type="http://schemas.openxmlformats.org/officeDocument/2006/relationships/slideLayout" Target="../slideLayouts/slideLayout2.xml"/><Relationship Id="rId5" Type="http://schemas.openxmlformats.org/officeDocument/2006/relationships/hyperlink" Target="https://www.makeuseof.com/best-alternatives-chatgpt/?utm_source=MUO-NL-RP&amp;utm_medium=newsletter&amp;user_id=" TargetMode="External"/><Relationship Id="rId4" Type="http://schemas.openxmlformats.org/officeDocument/2006/relationships/hyperlink" Target="https://www.makeuseof.com/best-alternatives-chatgpt"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FF7E5-8974-E390-2C41-75085D8AD6E0}"/>
              </a:ext>
            </a:extLst>
          </p:cNvPr>
          <p:cNvSpPr>
            <a:spLocks noGrp="1"/>
          </p:cNvSpPr>
          <p:nvPr>
            <p:ph type="ctrTitle"/>
          </p:nvPr>
        </p:nvSpPr>
        <p:spPr>
          <a:xfrm>
            <a:off x="1132515" y="996611"/>
            <a:ext cx="4476652" cy="2989044"/>
          </a:xfrm>
        </p:spPr>
        <p:txBody>
          <a:bodyPr anchor="b">
            <a:noAutofit/>
          </a:bodyPr>
          <a:lstStyle/>
          <a:p>
            <a:r>
              <a:rPr lang="en-US" sz="6000" cap="none" dirty="0"/>
              <a:t>GENERATIVE AI – </a:t>
            </a:r>
            <a:br>
              <a:rPr lang="en-US" sz="6000" cap="none" dirty="0"/>
            </a:br>
            <a:r>
              <a:rPr lang="en-US" sz="6000" cap="none" dirty="0"/>
              <a:t>THINGS WILL BE GREAT.</a:t>
            </a:r>
            <a:br>
              <a:rPr lang="en-US" sz="6000" cap="none" dirty="0"/>
            </a:br>
            <a:r>
              <a:rPr lang="en-US" sz="6000" cap="none" dirty="0"/>
              <a:t>WELL, MAYBE.</a:t>
            </a:r>
          </a:p>
        </p:txBody>
      </p:sp>
      <p:sp>
        <p:nvSpPr>
          <p:cNvPr id="4" name="Subtitle 2">
            <a:extLst>
              <a:ext uri="{FF2B5EF4-FFF2-40B4-BE49-F238E27FC236}">
                <a16:creationId xmlns:a16="http://schemas.microsoft.com/office/drawing/2014/main" id="{ED88B3C8-70EB-970E-4865-B260BEFF8303}"/>
              </a:ext>
            </a:extLst>
          </p:cNvPr>
          <p:cNvSpPr>
            <a:spLocks noGrp="1"/>
          </p:cNvSpPr>
          <p:nvPr>
            <p:ph type="subTitle" idx="1"/>
          </p:nvPr>
        </p:nvSpPr>
        <p:spPr>
          <a:xfrm>
            <a:off x="614493" y="5266955"/>
            <a:ext cx="3565525" cy="1463675"/>
          </a:xfrm>
        </p:spPr>
        <p:txBody>
          <a:bodyPr>
            <a:normAutofit/>
          </a:bodyPr>
          <a:lstStyle/>
          <a:p>
            <a:r>
              <a:rPr lang="en-US" dirty="0"/>
              <a:t>Catherine Mueller</a:t>
            </a:r>
          </a:p>
          <a:p>
            <a:r>
              <a:rPr lang="en-US" dirty="0"/>
              <a:t>March 2023</a:t>
            </a:r>
          </a:p>
          <a:p>
            <a:endParaRPr lang="en-US" dirty="0"/>
          </a:p>
          <a:p>
            <a:endParaRPr lang="en-US" dirty="0"/>
          </a:p>
        </p:txBody>
      </p:sp>
      <p:pic>
        <p:nvPicPr>
          <p:cNvPr id="5" name="Picture 4" descr="A vintage robot">
            <a:extLst>
              <a:ext uri="{FF2B5EF4-FFF2-40B4-BE49-F238E27FC236}">
                <a16:creationId xmlns:a16="http://schemas.microsoft.com/office/drawing/2014/main" id="{B20C50DA-0316-691A-23ED-5F29C5854701}"/>
              </a:ext>
            </a:extLst>
          </p:cNvPr>
          <p:cNvPicPr>
            <a:picLocks noChangeAspect="1"/>
          </p:cNvPicPr>
          <p:nvPr/>
        </p:nvPicPr>
        <p:blipFill rotWithShape="1">
          <a:blip r:embed="rId2"/>
          <a:srcRect l="-32" r="40638"/>
          <a:stretch/>
        </p:blipFill>
        <p:spPr>
          <a:xfrm>
            <a:off x="5868140" y="-35929"/>
            <a:ext cx="6323860" cy="6858000"/>
          </a:xfrm>
          <a:prstGeom prst="rect">
            <a:avLst/>
          </a:prstGeom>
        </p:spPr>
      </p:pic>
      <p:pic>
        <p:nvPicPr>
          <p:cNvPr id="6" name="Picture 5" descr="Text&#10;&#10;Description automatically generated">
            <a:extLst>
              <a:ext uri="{FF2B5EF4-FFF2-40B4-BE49-F238E27FC236}">
                <a16:creationId xmlns:a16="http://schemas.microsoft.com/office/drawing/2014/main" id="{B8A1A96D-6732-B5EE-C91A-EE0292C500D2}"/>
              </a:ext>
            </a:extLst>
          </p:cNvPr>
          <p:cNvPicPr>
            <a:picLocks noChangeAspect="1"/>
          </p:cNvPicPr>
          <p:nvPr/>
        </p:nvPicPr>
        <p:blipFill>
          <a:blip r:embed="rId3"/>
          <a:stretch>
            <a:fillRect/>
          </a:stretch>
        </p:blipFill>
        <p:spPr>
          <a:xfrm>
            <a:off x="765524" y="4737370"/>
            <a:ext cx="2554469" cy="529585"/>
          </a:xfrm>
          <a:prstGeom prst="rect">
            <a:avLst/>
          </a:prstGeom>
        </p:spPr>
      </p:pic>
    </p:spTree>
    <p:extLst>
      <p:ext uri="{BB962C8B-B14F-4D97-AF65-F5344CB8AC3E}">
        <p14:creationId xmlns:p14="http://schemas.microsoft.com/office/powerpoint/2010/main" val="81519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A1CF-5619-FAC0-DD42-E8C8F90A700E}"/>
              </a:ext>
            </a:extLst>
          </p:cNvPr>
          <p:cNvSpPr>
            <a:spLocks noGrp="1"/>
          </p:cNvSpPr>
          <p:nvPr>
            <p:ph type="title"/>
          </p:nvPr>
        </p:nvSpPr>
        <p:spPr>
          <a:xfrm>
            <a:off x="1024128" y="585216"/>
            <a:ext cx="6066818" cy="1499616"/>
          </a:xfrm>
        </p:spPr>
        <p:txBody>
          <a:bodyPr>
            <a:normAutofit/>
          </a:bodyPr>
          <a:lstStyle/>
          <a:p>
            <a:r>
              <a:rPr lang="en-US" dirty="0"/>
              <a:t>IN the News</a:t>
            </a:r>
          </a:p>
        </p:txBody>
      </p:sp>
      <p:sp>
        <p:nvSpPr>
          <p:cNvPr id="3" name="Content Placeholder 2">
            <a:extLst>
              <a:ext uri="{FF2B5EF4-FFF2-40B4-BE49-F238E27FC236}">
                <a16:creationId xmlns:a16="http://schemas.microsoft.com/office/drawing/2014/main" id="{2CE0E8A9-21D0-7DFA-567B-D3286E0905D2}"/>
              </a:ext>
            </a:extLst>
          </p:cNvPr>
          <p:cNvSpPr>
            <a:spLocks noGrp="1"/>
          </p:cNvSpPr>
          <p:nvPr>
            <p:ph idx="1"/>
          </p:nvPr>
        </p:nvSpPr>
        <p:spPr>
          <a:xfrm>
            <a:off x="1024128" y="1812022"/>
            <a:ext cx="6066818" cy="4706224"/>
          </a:xfrm>
        </p:spPr>
        <p:txBody>
          <a:bodyPr>
            <a:noAutofit/>
          </a:bodyPr>
          <a:lstStyle/>
          <a:p>
            <a:pPr marL="168275" indent="-168275">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Why We're Obsessed With the Mind-Blowing </a:t>
            </a:r>
            <a:r>
              <a:rPr lang="en-US" sz="1800" dirty="0" err="1">
                <a:effectLst/>
                <a:ea typeface="Calibri" panose="020F0502020204030204" pitchFamily="34" charset="0"/>
                <a:cs typeface="Times New Roman" panose="02020603050405020304" pitchFamily="18" charset="0"/>
              </a:rPr>
              <a:t>ChatGPT</a:t>
            </a:r>
            <a:r>
              <a:rPr lang="en-US" sz="1800" dirty="0">
                <a:effectLst/>
                <a:ea typeface="Calibri" panose="020F0502020204030204" pitchFamily="34" charset="0"/>
                <a:cs typeface="Times New Roman" panose="02020603050405020304" pitchFamily="18" charset="0"/>
              </a:rPr>
              <a:t> AI Chatbot – </a:t>
            </a:r>
            <a:r>
              <a:rPr lang="en-US" sz="1800" u="sng" dirty="0">
                <a:solidFill>
                  <a:srgbClr val="0563C1"/>
                </a:solidFill>
                <a:effectLst/>
                <a:ea typeface="Calibri" panose="020F0502020204030204" pitchFamily="34" charset="0"/>
                <a:cs typeface="Times New Roman" panose="02020603050405020304" pitchFamily="18" charset="0"/>
                <a:hlinkClick r:id="rId2"/>
              </a:rPr>
              <a:t>CNET</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dirty="0" err="1">
                <a:effectLst/>
                <a:ea typeface="Calibri" panose="020F0502020204030204" pitchFamily="34" charset="0"/>
                <a:cs typeface="Times New Roman" panose="02020603050405020304" pitchFamily="18" charset="0"/>
              </a:rPr>
              <a:t>ChatGPT</a:t>
            </a:r>
            <a:r>
              <a:rPr lang="en-US" sz="1800" dirty="0">
                <a:effectLst/>
                <a:ea typeface="Calibri" panose="020F0502020204030204" pitchFamily="34" charset="0"/>
                <a:cs typeface="Times New Roman" panose="02020603050405020304" pitchFamily="18" charset="0"/>
              </a:rPr>
              <a:t> Bing’s wild side: Times when Microsoft’s AI got a little too crazy with users – the </a:t>
            </a:r>
            <a:r>
              <a:rPr lang="en-US" sz="1800" u="sng" dirty="0">
                <a:solidFill>
                  <a:srgbClr val="0563C1"/>
                </a:solidFill>
                <a:effectLst/>
                <a:ea typeface="Calibri" panose="020F0502020204030204" pitchFamily="34" charset="0"/>
                <a:cs typeface="Times New Roman" panose="02020603050405020304" pitchFamily="18" charset="0"/>
                <a:hlinkClick r:id="rId3"/>
              </a:rPr>
              <a:t>Financial Express</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Top 10 Most Insane Things </a:t>
            </a:r>
            <a:r>
              <a:rPr lang="en-US" sz="1800" dirty="0" err="1">
                <a:effectLst/>
                <a:ea typeface="Calibri" panose="020F0502020204030204" pitchFamily="34" charset="0"/>
                <a:cs typeface="Times New Roman" panose="02020603050405020304" pitchFamily="18" charset="0"/>
              </a:rPr>
              <a:t>ChatGPT</a:t>
            </a:r>
            <a:r>
              <a:rPr lang="en-US" sz="1800" dirty="0">
                <a:effectLst/>
                <a:ea typeface="Calibri" panose="020F0502020204030204" pitchFamily="34" charset="0"/>
                <a:cs typeface="Times New Roman" panose="02020603050405020304" pitchFamily="18" charset="0"/>
              </a:rPr>
              <a:t> Has Done This Week – </a:t>
            </a:r>
            <a:r>
              <a:rPr lang="en-US" sz="1800" u="sng" dirty="0">
                <a:solidFill>
                  <a:srgbClr val="0563C1"/>
                </a:solidFill>
                <a:effectLst/>
                <a:ea typeface="Calibri" panose="020F0502020204030204" pitchFamily="34" charset="0"/>
                <a:cs typeface="Times New Roman" panose="02020603050405020304" pitchFamily="18" charset="0"/>
                <a:hlinkClick r:id="rId4"/>
              </a:rPr>
              <a:t>Springboard</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The Brilliance and Weirdness of </a:t>
            </a:r>
            <a:r>
              <a:rPr lang="en-US" sz="1800" dirty="0" err="1">
                <a:effectLst/>
                <a:ea typeface="Calibri" panose="020F0502020204030204" pitchFamily="34" charset="0"/>
                <a:cs typeface="Times New Roman" panose="02020603050405020304" pitchFamily="18" charset="0"/>
              </a:rPr>
              <a:t>ChatGPT</a:t>
            </a:r>
            <a:r>
              <a:rPr lang="en-US" sz="1800" dirty="0">
                <a:effectLst/>
                <a:ea typeface="Calibri" panose="020F0502020204030204" pitchFamily="34" charset="0"/>
                <a:cs typeface="Times New Roman" panose="02020603050405020304" pitchFamily="18" charset="0"/>
              </a:rPr>
              <a:t> – </a:t>
            </a:r>
            <a:r>
              <a:rPr lang="en-US" sz="1800" u="sng" dirty="0">
                <a:solidFill>
                  <a:srgbClr val="0563C1"/>
                </a:solidFill>
                <a:effectLst/>
                <a:ea typeface="Calibri" panose="020F0502020204030204" pitchFamily="34" charset="0"/>
                <a:cs typeface="Times New Roman" panose="02020603050405020304" pitchFamily="18" charset="0"/>
                <a:hlinkClick r:id="rId5"/>
              </a:rPr>
              <a:t>The New York Times</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dirty="0" err="1">
                <a:effectLst/>
                <a:ea typeface="Calibri" panose="020F0502020204030204" pitchFamily="34" charset="0"/>
                <a:cs typeface="Times New Roman" panose="02020603050405020304" pitchFamily="18" charset="0"/>
              </a:rPr>
              <a:t>OpenAI's</a:t>
            </a:r>
            <a:r>
              <a:rPr lang="en-US" sz="1800" dirty="0">
                <a:effectLst/>
                <a:ea typeface="Calibri" panose="020F0502020204030204" pitchFamily="34" charset="0"/>
                <a:cs typeface="Times New Roman" panose="02020603050405020304" pitchFamily="18" charset="0"/>
              </a:rPr>
              <a:t> new </a:t>
            </a:r>
            <a:r>
              <a:rPr lang="en-US" sz="1800" dirty="0" err="1">
                <a:effectLst/>
                <a:ea typeface="Calibri" panose="020F0502020204030204" pitchFamily="34" charset="0"/>
                <a:cs typeface="Times New Roman" panose="02020603050405020304" pitchFamily="18" charset="0"/>
              </a:rPr>
              <a:t>ChatGPT</a:t>
            </a:r>
            <a:r>
              <a:rPr lang="en-US" sz="1800" dirty="0">
                <a:effectLst/>
                <a:ea typeface="Calibri" panose="020F0502020204030204" pitchFamily="34" charset="0"/>
                <a:cs typeface="Times New Roman" panose="02020603050405020304" pitchFamily="18" charset="0"/>
              </a:rPr>
              <a:t> bot: 10 dangerous things it's capable of – </a:t>
            </a:r>
            <a:r>
              <a:rPr lang="en-US" sz="1800" dirty="0">
                <a:effectLst/>
                <a:ea typeface="Calibri" panose="020F0502020204030204" pitchFamily="34" charset="0"/>
                <a:cs typeface="Times New Roman" panose="02020603050405020304" pitchFamily="18" charset="0"/>
                <a:hlinkClick r:id="rId6"/>
              </a:rPr>
              <a:t>Bleeping Computer</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Bing's AI Is Threatening Users. That's No Laughing Matter – </a:t>
            </a:r>
            <a:r>
              <a:rPr lang="en-US" sz="1800" dirty="0">
                <a:effectLst/>
                <a:ea typeface="Calibri" panose="020F0502020204030204" pitchFamily="34" charset="0"/>
                <a:cs typeface="Times New Roman" panose="02020603050405020304" pitchFamily="18" charset="0"/>
                <a:hlinkClick r:id="rId7"/>
              </a:rPr>
              <a:t>TIME</a:t>
            </a:r>
            <a:endParaRPr lang="en-US" sz="1800" dirty="0">
              <a:effectLst/>
              <a:ea typeface="Calibri" panose="020F0502020204030204" pitchFamily="34" charset="0"/>
              <a:cs typeface="Times New Roman" panose="02020603050405020304" pitchFamily="18" charset="0"/>
            </a:endParaRPr>
          </a:p>
          <a:p>
            <a:pPr marL="168275" indent="-168275">
              <a:lnSpc>
                <a:spcPct val="107000"/>
              </a:lnSpc>
              <a:spcBef>
                <a:spcPts val="0"/>
              </a:spcBef>
              <a:spcAft>
                <a:spcPts val="800"/>
              </a:spcAft>
              <a:buFont typeface="Wingdings" panose="05000000000000000000" pitchFamily="2" charset="2"/>
              <a:buChar char="§"/>
            </a:pPr>
            <a:r>
              <a:rPr lang="en-US" sz="1800" i="0" dirty="0">
                <a:solidFill>
                  <a:srgbClr val="111111"/>
                </a:solidFill>
                <a:effectLst/>
              </a:rPr>
              <a:t>The new Bing is acting all weird and creepy — but the human response is way scarier – </a:t>
            </a:r>
            <a:r>
              <a:rPr lang="en-US" sz="1800" i="0" dirty="0">
                <a:solidFill>
                  <a:srgbClr val="111111"/>
                </a:solidFill>
                <a:effectLst/>
                <a:hlinkClick r:id="rId8"/>
              </a:rPr>
              <a:t>Business Insider</a:t>
            </a:r>
            <a:endParaRPr lang="en-US" sz="1800" dirty="0"/>
          </a:p>
        </p:txBody>
      </p:sp>
      <p:pic>
        <p:nvPicPr>
          <p:cNvPr id="6" name="Picture 4" descr="Typebar ready to print a question mark">
            <a:extLst>
              <a:ext uri="{FF2B5EF4-FFF2-40B4-BE49-F238E27FC236}">
                <a16:creationId xmlns:a16="http://schemas.microsoft.com/office/drawing/2014/main" id="{4106FC8B-84DB-9E68-158C-A0A6C7D11F5D}"/>
              </a:ext>
            </a:extLst>
          </p:cNvPr>
          <p:cNvPicPr>
            <a:picLocks noChangeAspect="1"/>
          </p:cNvPicPr>
          <p:nvPr/>
        </p:nvPicPr>
        <p:blipFill rotWithShape="1">
          <a:blip r:embed="rId9"/>
          <a:srcRect l="23978" r="30862" b="-1"/>
          <a:stretch/>
        </p:blipFill>
        <p:spPr>
          <a:xfrm>
            <a:off x="7552266" y="10"/>
            <a:ext cx="4639733" cy="6857990"/>
          </a:xfrm>
          <a:prstGeom prst="rect">
            <a:avLst/>
          </a:prstGeom>
        </p:spPr>
      </p:pic>
    </p:spTree>
    <p:extLst>
      <p:ext uri="{BB962C8B-B14F-4D97-AF65-F5344CB8AC3E}">
        <p14:creationId xmlns:p14="http://schemas.microsoft.com/office/powerpoint/2010/main" val="1500994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C34D-A473-A423-6525-5ADDDEE0B289}"/>
              </a:ext>
            </a:extLst>
          </p:cNvPr>
          <p:cNvSpPr>
            <a:spLocks noGrp="1"/>
          </p:cNvSpPr>
          <p:nvPr>
            <p:ph type="title"/>
          </p:nvPr>
        </p:nvSpPr>
        <p:spPr>
          <a:xfrm>
            <a:off x="1024128" y="585216"/>
            <a:ext cx="6066818" cy="1499616"/>
          </a:xfrm>
        </p:spPr>
        <p:txBody>
          <a:bodyPr>
            <a:normAutofit/>
          </a:bodyPr>
          <a:lstStyle/>
          <a:p>
            <a:r>
              <a:rPr lang="en-US" dirty="0"/>
              <a:t>What is generative AI?</a:t>
            </a:r>
          </a:p>
        </p:txBody>
      </p:sp>
      <p:sp>
        <p:nvSpPr>
          <p:cNvPr id="3" name="Content Placeholder 2">
            <a:extLst>
              <a:ext uri="{FF2B5EF4-FFF2-40B4-BE49-F238E27FC236}">
                <a16:creationId xmlns:a16="http://schemas.microsoft.com/office/drawing/2014/main" id="{B123AFC0-6D88-1527-6E7D-CCA8DDCC6229}"/>
              </a:ext>
            </a:extLst>
          </p:cNvPr>
          <p:cNvSpPr>
            <a:spLocks noGrp="1"/>
          </p:cNvSpPr>
          <p:nvPr>
            <p:ph idx="1"/>
          </p:nvPr>
        </p:nvSpPr>
        <p:spPr>
          <a:xfrm>
            <a:off x="1024128" y="2286000"/>
            <a:ext cx="6066818" cy="4023360"/>
          </a:xfrm>
        </p:spPr>
        <p:txBody>
          <a:bodyPr>
            <a:normAutofit/>
          </a:bodyPr>
          <a:lstStyle/>
          <a:p>
            <a:pPr marL="168275" indent="-168275">
              <a:buFont typeface="Arial" panose="020B0604020202020204" pitchFamily="34" charset="0"/>
              <a:buChar char="•"/>
            </a:pPr>
            <a:r>
              <a:rPr lang="en-US" dirty="0"/>
              <a:t>Generative Artificial Intelligence </a:t>
            </a:r>
          </a:p>
          <a:p>
            <a:pPr marL="168275" indent="-168275">
              <a:buFont typeface="Arial" panose="020B0604020202020204" pitchFamily="34" charset="0"/>
              <a:buChar char="•"/>
            </a:pPr>
            <a:r>
              <a:rPr lang="en-US" dirty="0"/>
              <a:t>Generates all types of content – text, images, and other media</a:t>
            </a:r>
          </a:p>
          <a:p>
            <a:pPr marL="168275" indent="-168275">
              <a:buFont typeface="Arial" panose="020B0604020202020204" pitchFamily="34" charset="0"/>
              <a:buChar char="•"/>
            </a:pPr>
            <a:r>
              <a:rPr lang="en-US" dirty="0"/>
              <a:t>Builds on past technology</a:t>
            </a:r>
          </a:p>
          <a:p>
            <a:pPr marL="168275" indent="-168275">
              <a:buFont typeface="Arial" panose="020B0604020202020204" pitchFamily="34" charset="0"/>
              <a:buChar char="•"/>
            </a:pPr>
            <a:r>
              <a:rPr lang="en-US" dirty="0"/>
              <a:t>Makes artificial intelligence easier to employ</a:t>
            </a:r>
          </a:p>
          <a:p>
            <a:pPr marL="168275" indent="-168275">
              <a:buFont typeface="Arial" panose="020B0604020202020204" pitchFamily="34" charset="0"/>
              <a:buChar char="•"/>
            </a:pPr>
            <a:r>
              <a:rPr lang="en-US" dirty="0"/>
              <a:t>Can increase productivity</a:t>
            </a:r>
          </a:p>
          <a:p>
            <a:pPr marL="168275" indent="-168275">
              <a:buFont typeface="Arial" panose="020B0604020202020204" pitchFamily="34" charset="0"/>
              <a:buChar char="•"/>
            </a:pPr>
            <a:r>
              <a:rPr lang="en-US" dirty="0"/>
              <a:t>Creates several ethical concerns</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5" name="Picture 4" descr="Wood human figure">
            <a:extLst>
              <a:ext uri="{FF2B5EF4-FFF2-40B4-BE49-F238E27FC236}">
                <a16:creationId xmlns:a16="http://schemas.microsoft.com/office/drawing/2014/main" id="{38C92406-B367-770D-445B-AFC6D3A59801}"/>
              </a:ext>
            </a:extLst>
          </p:cNvPr>
          <p:cNvPicPr>
            <a:picLocks noChangeAspect="1"/>
          </p:cNvPicPr>
          <p:nvPr/>
        </p:nvPicPr>
        <p:blipFill rotWithShape="1">
          <a:blip r:embed="rId2">
            <a:duotone>
              <a:prstClr val="black"/>
              <a:schemeClr val="accent2">
                <a:tint val="45000"/>
                <a:satMod val="400000"/>
              </a:schemeClr>
            </a:duotone>
          </a:blip>
          <a:srcRect l="2065" r="52775" b="-1"/>
          <a:stretch/>
        </p:blipFill>
        <p:spPr>
          <a:xfrm>
            <a:off x="7552266" y="10"/>
            <a:ext cx="4639733" cy="6857990"/>
          </a:xfrm>
          <a:prstGeom prst="rect">
            <a:avLst/>
          </a:prstGeom>
        </p:spPr>
      </p:pic>
    </p:spTree>
    <p:extLst>
      <p:ext uri="{BB962C8B-B14F-4D97-AF65-F5344CB8AC3E}">
        <p14:creationId xmlns:p14="http://schemas.microsoft.com/office/powerpoint/2010/main" val="772886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A7CD-A3DD-4935-86EC-84843EE053C3}"/>
              </a:ext>
            </a:extLst>
          </p:cNvPr>
          <p:cNvSpPr>
            <a:spLocks noGrp="1"/>
          </p:cNvSpPr>
          <p:nvPr>
            <p:ph type="title"/>
          </p:nvPr>
        </p:nvSpPr>
        <p:spPr>
          <a:xfrm>
            <a:off x="1024128" y="585216"/>
            <a:ext cx="3133581" cy="1499616"/>
          </a:xfrm>
        </p:spPr>
        <p:txBody>
          <a:bodyPr>
            <a:normAutofit/>
          </a:bodyPr>
          <a:lstStyle/>
          <a:p>
            <a:r>
              <a:rPr lang="en-US" dirty="0"/>
              <a:t>AI is Not New</a:t>
            </a:r>
          </a:p>
        </p:txBody>
      </p:sp>
      <p:sp>
        <p:nvSpPr>
          <p:cNvPr id="3" name="Content Placeholder 2">
            <a:extLst>
              <a:ext uri="{FF2B5EF4-FFF2-40B4-BE49-F238E27FC236}">
                <a16:creationId xmlns:a16="http://schemas.microsoft.com/office/drawing/2014/main" id="{D7848AAB-D285-59DB-A3E7-37F6BDA49175}"/>
              </a:ext>
            </a:extLst>
          </p:cNvPr>
          <p:cNvSpPr>
            <a:spLocks noGrp="1"/>
          </p:cNvSpPr>
          <p:nvPr>
            <p:ph idx="1"/>
          </p:nvPr>
        </p:nvSpPr>
        <p:spPr>
          <a:xfrm>
            <a:off x="640081" y="2286000"/>
            <a:ext cx="3517627" cy="3931920"/>
          </a:xfrm>
        </p:spPr>
        <p:txBody>
          <a:bodyPr>
            <a:noAutofit/>
          </a:bodyPr>
          <a:lstStyle/>
          <a:p>
            <a:r>
              <a:rPr lang="en-US" sz="1800" b="0" i="1" dirty="0">
                <a:effectLst/>
              </a:rPr>
              <a:t>Birth of AI: 1950-1956</a:t>
            </a:r>
          </a:p>
          <a:p>
            <a:r>
              <a:rPr lang="en-US" sz="1800" b="0" i="1" dirty="0">
                <a:effectLst/>
              </a:rPr>
              <a:t>This range of time was when the interest in AI really came to a head. </a:t>
            </a:r>
          </a:p>
          <a:p>
            <a:r>
              <a:rPr lang="en-US" sz="1800" b="0" i="1" dirty="0">
                <a:effectLst/>
              </a:rPr>
              <a:t>Alan Turing published his work “Computer Machinery and Intelligence” which eventually became The Turing Test, which experts used to measure computer intelligence. </a:t>
            </a:r>
          </a:p>
          <a:p>
            <a:r>
              <a:rPr lang="en-US" sz="1800" b="0" i="1" dirty="0">
                <a:effectLst/>
              </a:rPr>
              <a:t>The term “artificial intelligence” was coined and came into popular use.</a:t>
            </a:r>
          </a:p>
          <a:p>
            <a:endParaRPr lang="en-US" sz="1800" b="0" i="1" dirty="0">
              <a:effectLst/>
            </a:endParaRPr>
          </a:p>
          <a:p>
            <a:pPr algn="r"/>
            <a:r>
              <a:rPr lang="en-US" sz="1400" dirty="0"/>
              <a:t>-Tableau                      </a:t>
            </a:r>
            <a:r>
              <a:rPr lang="en-US" sz="1000" dirty="0"/>
              <a:t>https://www.tableau.com/data-insights/ai/history</a:t>
            </a:r>
          </a:p>
        </p:txBody>
      </p:sp>
      <p:pic>
        <p:nvPicPr>
          <p:cNvPr id="5" name="Picture 4" descr="Flower in the breach of the earth">
            <a:extLst>
              <a:ext uri="{FF2B5EF4-FFF2-40B4-BE49-F238E27FC236}">
                <a16:creationId xmlns:a16="http://schemas.microsoft.com/office/drawing/2014/main" id="{4868AC1F-1A38-AFE0-4740-4BF5CD5188FD}"/>
              </a:ext>
            </a:extLst>
          </p:cNvPr>
          <p:cNvPicPr>
            <a:picLocks noChangeAspect="1"/>
          </p:cNvPicPr>
          <p:nvPr/>
        </p:nvPicPr>
        <p:blipFill rotWithShape="1">
          <a:blip r:embed="rId2"/>
          <a:srcRect t="12820" r="1" b="1"/>
          <a:stretch/>
        </p:blipFill>
        <p:spPr>
          <a:xfrm>
            <a:off x="4642342" y="1418570"/>
            <a:ext cx="6909577" cy="4020860"/>
          </a:xfrm>
          <a:prstGeom prst="rect">
            <a:avLst/>
          </a:prstGeom>
        </p:spPr>
      </p:pic>
    </p:spTree>
    <p:extLst>
      <p:ext uri="{BB962C8B-B14F-4D97-AF65-F5344CB8AC3E}">
        <p14:creationId xmlns:p14="http://schemas.microsoft.com/office/powerpoint/2010/main" val="187727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B17A1-94F9-BD0B-48A6-29B40AE0329C}"/>
              </a:ext>
            </a:extLst>
          </p:cNvPr>
          <p:cNvSpPr>
            <a:spLocks noGrp="1"/>
          </p:cNvSpPr>
          <p:nvPr>
            <p:ph type="title"/>
          </p:nvPr>
        </p:nvSpPr>
        <p:spPr>
          <a:xfrm>
            <a:off x="1024128" y="585216"/>
            <a:ext cx="6066818" cy="1499616"/>
          </a:xfrm>
        </p:spPr>
        <p:txBody>
          <a:bodyPr>
            <a:normAutofit/>
          </a:bodyPr>
          <a:lstStyle/>
          <a:p>
            <a:r>
              <a:rPr lang="en-US" dirty="0"/>
              <a:t>Generative AI Tools</a:t>
            </a:r>
          </a:p>
        </p:txBody>
      </p:sp>
      <p:sp>
        <p:nvSpPr>
          <p:cNvPr id="3" name="Content Placeholder 2">
            <a:extLst>
              <a:ext uri="{FF2B5EF4-FFF2-40B4-BE49-F238E27FC236}">
                <a16:creationId xmlns:a16="http://schemas.microsoft.com/office/drawing/2014/main" id="{3588FD28-6393-82CE-1D87-AAB0610BAE39}"/>
              </a:ext>
            </a:extLst>
          </p:cNvPr>
          <p:cNvSpPr>
            <a:spLocks noGrp="1"/>
          </p:cNvSpPr>
          <p:nvPr>
            <p:ph idx="1"/>
          </p:nvPr>
        </p:nvSpPr>
        <p:spPr>
          <a:xfrm>
            <a:off x="1024128" y="2286000"/>
            <a:ext cx="6066818" cy="4023360"/>
          </a:xfrm>
        </p:spPr>
        <p:txBody>
          <a:bodyPr>
            <a:normAutofit fontScale="92500" lnSpcReduction="20000"/>
          </a:bodyPr>
          <a:lstStyle/>
          <a:p>
            <a:pPr marL="168275" indent="-168275">
              <a:buFont typeface="Wingdings" panose="05000000000000000000" pitchFamily="2" charset="2"/>
              <a:buChar char="§"/>
            </a:pPr>
            <a:r>
              <a:rPr lang="en-US" b="0" i="0" dirty="0">
                <a:effectLst/>
              </a:rPr>
              <a:t>DALL·E 2 </a:t>
            </a:r>
          </a:p>
          <a:p>
            <a:pPr marL="459486" lvl="1" indent="-285750"/>
            <a:r>
              <a:rPr lang="en-US" b="0" i="0" dirty="0">
                <a:effectLst/>
              </a:rPr>
              <a:t>DALL·E 2 is an AI system that can create realistic images and art from a description in natural language.</a:t>
            </a:r>
          </a:p>
          <a:p>
            <a:pPr marL="168275" indent="-168275">
              <a:lnSpc>
                <a:spcPct val="100000"/>
              </a:lnSpc>
              <a:buFont typeface="Wingdings" panose="05000000000000000000" pitchFamily="2" charset="2"/>
              <a:buChar char="§"/>
            </a:pPr>
            <a:r>
              <a:rPr lang="en-US" dirty="0" err="1"/>
              <a:t>ChatGPT</a:t>
            </a:r>
            <a:endParaRPr lang="en-US" dirty="0"/>
          </a:p>
          <a:p>
            <a:pPr marL="459486" lvl="1" indent="-285750"/>
            <a:r>
              <a:rPr lang="en-US" b="0" i="0" dirty="0">
                <a:effectLst/>
              </a:rPr>
              <a:t>A trained model, which interacts in a conversational way. The dialogue format makes it possible for </a:t>
            </a:r>
            <a:r>
              <a:rPr lang="en-US" b="0" i="0" dirty="0" err="1">
                <a:effectLst/>
              </a:rPr>
              <a:t>ChatGPT</a:t>
            </a:r>
            <a:r>
              <a:rPr lang="en-US" b="0" i="0" dirty="0">
                <a:effectLst/>
              </a:rPr>
              <a:t> to answer follow-up questions, admit its mistakes, challenge incorrect premises, and reject inappropriate requests.</a:t>
            </a:r>
          </a:p>
          <a:p>
            <a:pPr marL="168275" indent="-168275">
              <a:lnSpc>
                <a:spcPct val="110000"/>
              </a:lnSpc>
              <a:buFont typeface="Wingdings" panose="05000000000000000000" pitchFamily="2" charset="2"/>
              <a:buChar char="§"/>
            </a:pPr>
            <a:r>
              <a:rPr lang="en-US" dirty="0"/>
              <a:t>Bard</a:t>
            </a:r>
          </a:p>
          <a:p>
            <a:pPr marL="342011" lvl="1" indent="-168275">
              <a:lnSpc>
                <a:spcPct val="110000"/>
              </a:lnSpc>
              <a:buFont typeface="Wingdings" panose="05000000000000000000" pitchFamily="2" charset="2"/>
              <a:buChar char="§"/>
            </a:pPr>
            <a:r>
              <a:rPr lang="en-US" b="0" i="0" dirty="0">
                <a:solidFill>
                  <a:srgbClr val="202124"/>
                </a:solidFill>
                <a:effectLst/>
              </a:rPr>
              <a:t>Bard seeks to combine the breadth of the world’s knowledge with the power, intelligence and creativity of our large language models. It draws on information from the web to provide fresh, high-quality responses. </a:t>
            </a:r>
          </a:p>
          <a:p>
            <a:pPr marL="168275" indent="-168275">
              <a:lnSpc>
                <a:spcPct val="110000"/>
              </a:lnSpc>
              <a:buFont typeface="Wingdings" panose="05000000000000000000" pitchFamily="2" charset="2"/>
              <a:buChar char="§"/>
            </a:pPr>
            <a:r>
              <a:rPr lang="en-US" dirty="0"/>
              <a:t>And many more!</a:t>
            </a:r>
          </a:p>
          <a:p>
            <a:pPr marL="285750" indent="-285750"/>
            <a:endParaRPr lang="en-US" b="0" i="0" dirty="0">
              <a:solidFill>
                <a:srgbClr val="202124"/>
              </a:solidFill>
              <a:effectLst/>
            </a:endParaRPr>
          </a:p>
          <a:p>
            <a:pPr marL="459486" lvl="1" indent="-285750"/>
            <a:endParaRPr lang="en-US" dirty="0">
              <a:solidFill>
                <a:srgbClr val="202124"/>
              </a:solidFill>
            </a:endParaRPr>
          </a:p>
          <a:p>
            <a:pPr marL="285750" indent="-285750"/>
            <a:endParaRPr lang="en-US" b="0" i="0" dirty="0">
              <a:solidFill>
                <a:srgbClr val="202124"/>
              </a:solidFill>
              <a:effectLst/>
            </a:endParaRPr>
          </a:p>
          <a:p>
            <a:pPr marL="173736" lvl="1" indent="0">
              <a:buNone/>
            </a:pPr>
            <a:endParaRPr lang="en-US" dirty="0"/>
          </a:p>
        </p:txBody>
      </p:sp>
      <p:pic>
        <p:nvPicPr>
          <p:cNvPr id="11" name="Picture 4" descr="Neon coloured glass tubes">
            <a:extLst>
              <a:ext uri="{FF2B5EF4-FFF2-40B4-BE49-F238E27FC236}">
                <a16:creationId xmlns:a16="http://schemas.microsoft.com/office/drawing/2014/main" id="{8C6EFC54-3A29-FBD3-BCAF-74AF9E8685FE}"/>
              </a:ext>
            </a:extLst>
          </p:cNvPr>
          <p:cNvPicPr>
            <a:picLocks noChangeAspect="1"/>
          </p:cNvPicPr>
          <p:nvPr/>
        </p:nvPicPr>
        <p:blipFill rotWithShape="1">
          <a:blip r:embed="rId2"/>
          <a:srcRect l="8073" r="46091" b="-1"/>
          <a:stretch/>
        </p:blipFill>
        <p:spPr>
          <a:xfrm>
            <a:off x="7552266" y="10"/>
            <a:ext cx="4639733" cy="6857990"/>
          </a:xfrm>
          <a:prstGeom prst="rect">
            <a:avLst/>
          </a:prstGeom>
        </p:spPr>
      </p:pic>
    </p:spTree>
    <p:extLst>
      <p:ext uri="{BB962C8B-B14F-4D97-AF65-F5344CB8AC3E}">
        <p14:creationId xmlns:p14="http://schemas.microsoft.com/office/powerpoint/2010/main" val="3714475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48508-8EBC-B784-91B9-03C96527ABEC}"/>
              </a:ext>
            </a:extLst>
          </p:cNvPr>
          <p:cNvSpPr>
            <a:spLocks noGrp="1"/>
          </p:cNvSpPr>
          <p:nvPr>
            <p:ph type="title"/>
          </p:nvPr>
        </p:nvSpPr>
        <p:spPr>
          <a:xfrm>
            <a:off x="1024128" y="585216"/>
            <a:ext cx="6066818" cy="1499616"/>
          </a:xfrm>
        </p:spPr>
        <p:txBody>
          <a:bodyPr>
            <a:normAutofit/>
          </a:bodyPr>
          <a:lstStyle/>
          <a:p>
            <a:r>
              <a:rPr lang="en-US" dirty="0"/>
              <a:t>How can it be Used?</a:t>
            </a:r>
          </a:p>
        </p:txBody>
      </p:sp>
      <p:sp>
        <p:nvSpPr>
          <p:cNvPr id="3" name="Content Placeholder 2">
            <a:extLst>
              <a:ext uri="{FF2B5EF4-FFF2-40B4-BE49-F238E27FC236}">
                <a16:creationId xmlns:a16="http://schemas.microsoft.com/office/drawing/2014/main" id="{3FF9BD74-A1C9-33AC-417C-CFCBBFBD5FAD}"/>
              </a:ext>
            </a:extLst>
          </p:cNvPr>
          <p:cNvSpPr>
            <a:spLocks noGrp="1"/>
          </p:cNvSpPr>
          <p:nvPr>
            <p:ph idx="1"/>
          </p:nvPr>
        </p:nvSpPr>
        <p:spPr>
          <a:xfrm>
            <a:off x="1024128" y="1971413"/>
            <a:ext cx="6066818" cy="4337947"/>
          </a:xfrm>
        </p:spPr>
        <p:txBody>
          <a:bodyPr>
            <a:noAutofit/>
          </a:bodyPr>
          <a:lstStyle/>
          <a:p>
            <a:pPr marL="168275" indent="-168275" algn="l">
              <a:buFont typeface="Arial" panose="020B0604020202020204" pitchFamily="34" charset="0"/>
              <a:buChar char="•"/>
            </a:pPr>
            <a:r>
              <a:rPr lang="en-US" sz="1700" b="0" i="0" dirty="0">
                <a:effectLst/>
              </a:rPr>
              <a:t>Implementing chatbots for customer service and technical support.</a:t>
            </a:r>
          </a:p>
          <a:p>
            <a:pPr marL="168275" indent="-168275" algn="l">
              <a:buFont typeface="Arial" panose="020B0604020202020204" pitchFamily="34" charset="0"/>
              <a:buChar char="•"/>
            </a:pPr>
            <a:r>
              <a:rPr lang="en-US" sz="1700" b="0" i="0" dirty="0">
                <a:effectLst/>
              </a:rPr>
              <a:t>Deploying deep fakes for mimicking people or even specific individuals.</a:t>
            </a:r>
          </a:p>
          <a:p>
            <a:pPr marL="168275" indent="-168275" algn="l">
              <a:buFont typeface="Arial" panose="020B0604020202020204" pitchFamily="34" charset="0"/>
              <a:buChar char="•"/>
            </a:pPr>
            <a:r>
              <a:rPr lang="en-US" sz="1700" b="0" i="0" dirty="0">
                <a:effectLst/>
              </a:rPr>
              <a:t>Improving dubbing for movies and educational content in different languages.</a:t>
            </a:r>
          </a:p>
          <a:p>
            <a:pPr marL="168275" indent="-168275" algn="l">
              <a:buFont typeface="Arial" panose="020B0604020202020204" pitchFamily="34" charset="0"/>
              <a:buChar char="•"/>
            </a:pPr>
            <a:r>
              <a:rPr lang="en-US" sz="1700" b="0" i="0" dirty="0">
                <a:effectLst/>
              </a:rPr>
              <a:t>Writing email responses, dating profiles, resumes and term papers.</a:t>
            </a:r>
          </a:p>
          <a:p>
            <a:pPr marL="168275" indent="-168275" algn="l">
              <a:buFont typeface="Arial" panose="020B0604020202020204" pitchFamily="34" charset="0"/>
              <a:buChar char="•"/>
            </a:pPr>
            <a:r>
              <a:rPr lang="en-US" sz="1700" b="0" i="0" dirty="0">
                <a:effectLst/>
              </a:rPr>
              <a:t>Creating photorealistic art in a particular style.</a:t>
            </a:r>
          </a:p>
          <a:p>
            <a:pPr marL="168275" indent="-168275" algn="l">
              <a:buFont typeface="Arial" panose="020B0604020202020204" pitchFamily="34" charset="0"/>
              <a:buChar char="•"/>
            </a:pPr>
            <a:r>
              <a:rPr lang="en-US" sz="1700" b="0" i="0" dirty="0">
                <a:effectLst/>
              </a:rPr>
              <a:t>Improving product demonstration videos.</a:t>
            </a:r>
          </a:p>
          <a:p>
            <a:pPr marL="168275" indent="-168275" algn="l">
              <a:buFont typeface="Arial" panose="020B0604020202020204" pitchFamily="34" charset="0"/>
              <a:buChar char="•"/>
            </a:pPr>
            <a:r>
              <a:rPr lang="en-US" sz="1700" b="0" i="0" dirty="0">
                <a:effectLst/>
              </a:rPr>
              <a:t>Suggesting new drug compounds to test.</a:t>
            </a:r>
          </a:p>
          <a:p>
            <a:pPr marL="168275" indent="-168275" algn="l">
              <a:buFont typeface="Arial" panose="020B0604020202020204" pitchFamily="34" charset="0"/>
              <a:buChar char="•"/>
            </a:pPr>
            <a:r>
              <a:rPr lang="en-US" sz="1700" b="0" i="0" dirty="0">
                <a:effectLst/>
              </a:rPr>
              <a:t>Designing physical products and buildings.</a:t>
            </a:r>
          </a:p>
          <a:p>
            <a:pPr marL="168275" indent="-168275" algn="l">
              <a:buFont typeface="Arial" panose="020B0604020202020204" pitchFamily="34" charset="0"/>
              <a:buChar char="•"/>
            </a:pPr>
            <a:r>
              <a:rPr lang="en-US" sz="1700" b="0" i="0" dirty="0">
                <a:effectLst/>
              </a:rPr>
              <a:t>Optimizing new chip designs.</a:t>
            </a:r>
          </a:p>
          <a:p>
            <a:pPr marL="168275" indent="-168275" algn="l">
              <a:buFont typeface="Arial" panose="020B0604020202020204" pitchFamily="34" charset="0"/>
              <a:buChar char="•"/>
            </a:pPr>
            <a:r>
              <a:rPr lang="en-US" sz="1700" b="0" i="0" dirty="0">
                <a:effectLst/>
              </a:rPr>
              <a:t>Writing music in a specific style or tone.</a:t>
            </a:r>
          </a:p>
          <a:p>
            <a:endParaRPr lang="en-US" sz="1700" dirty="0"/>
          </a:p>
        </p:txBody>
      </p:sp>
      <p:pic>
        <p:nvPicPr>
          <p:cNvPr id="20" name="Picture 4" descr="Sunlit desk">
            <a:extLst>
              <a:ext uri="{FF2B5EF4-FFF2-40B4-BE49-F238E27FC236}">
                <a16:creationId xmlns:a16="http://schemas.microsoft.com/office/drawing/2014/main" id="{B7707F94-3320-9292-43FE-ABE2FC593120}"/>
              </a:ext>
            </a:extLst>
          </p:cNvPr>
          <p:cNvPicPr>
            <a:picLocks noChangeAspect="1"/>
          </p:cNvPicPr>
          <p:nvPr/>
        </p:nvPicPr>
        <p:blipFill rotWithShape="1">
          <a:blip r:embed="rId2"/>
          <a:srcRect l="23298" r="31542" b="-1"/>
          <a:stretch/>
        </p:blipFill>
        <p:spPr>
          <a:xfrm>
            <a:off x="7552266" y="10"/>
            <a:ext cx="4639733" cy="6857990"/>
          </a:xfrm>
          <a:prstGeom prst="rect">
            <a:avLst/>
          </a:prstGeom>
        </p:spPr>
      </p:pic>
      <p:sp>
        <p:nvSpPr>
          <p:cNvPr id="4" name="TextBox 3">
            <a:extLst>
              <a:ext uri="{FF2B5EF4-FFF2-40B4-BE49-F238E27FC236}">
                <a16:creationId xmlns:a16="http://schemas.microsoft.com/office/drawing/2014/main" id="{4D1816C5-29D2-1AB3-6A52-F1E2437F3906}"/>
              </a:ext>
            </a:extLst>
          </p:cNvPr>
          <p:cNvSpPr txBox="1"/>
          <p:nvPr/>
        </p:nvSpPr>
        <p:spPr>
          <a:xfrm>
            <a:off x="2420690" y="6502307"/>
            <a:ext cx="5215466" cy="246221"/>
          </a:xfrm>
          <a:prstGeom prst="rect">
            <a:avLst/>
          </a:prstGeom>
          <a:noFill/>
        </p:spPr>
        <p:txBody>
          <a:bodyPr wrap="square" rtlCol="0">
            <a:spAutoFit/>
          </a:bodyPr>
          <a:lstStyle/>
          <a:p>
            <a:pPr algn="r"/>
            <a:r>
              <a:rPr lang="en-US" sz="1000" dirty="0"/>
              <a:t>Source: https://www.techtarget.com/searchenterpriseai/definition/generative-AI </a:t>
            </a:r>
          </a:p>
        </p:txBody>
      </p:sp>
    </p:spTree>
    <p:extLst>
      <p:ext uri="{BB962C8B-B14F-4D97-AF65-F5344CB8AC3E}">
        <p14:creationId xmlns:p14="http://schemas.microsoft.com/office/powerpoint/2010/main" val="924854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A03A8-FD60-B63F-E685-0E7728DC0598}"/>
              </a:ext>
            </a:extLst>
          </p:cNvPr>
          <p:cNvSpPr>
            <a:spLocks noGrp="1"/>
          </p:cNvSpPr>
          <p:nvPr>
            <p:ph type="title"/>
          </p:nvPr>
        </p:nvSpPr>
        <p:spPr>
          <a:xfrm>
            <a:off x="1024128" y="585216"/>
            <a:ext cx="6066818" cy="1499616"/>
          </a:xfrm>
        </p:spPr>
        <p:txBody>
          <a:bodyPr vert="horz" lIns="91440" tIns="45720" rIns="91440" bIns="45720" rtlCol="0">
            <a:normAutofit/>
          </a:bodyPr>
          <a:lstStyle/>
          <a:p>
            <a:r>
              <a:rPr lang="en-US" spc="200" dirty="0"/>
              <a:t>Content</a:t>
            </a:r>
          </a:p>
        </p:txBody>
      </p:sp>
      <p:sp>
        <p:nvSpPr>
          <p:cNvPr id="3" name="Content Placeholder 2">
            <a:extLst>
              <a:ext uri="{FF2B5EF4-FFF2-40B4-BE49-F238E27FC236}">
                <a16:creationId xmlns:a16="http://schemas.microsoft.com/office/drawing/2014/main" id="{9352AF7C-CA4D-A0C1-C267-E30CDC553D44}"/>
              </a:ext>
            </a:extLst>
          </p:cNvPr>
          <p:cNvSpPr>
            <a:spLocks noGrp="1"/>
          </p:cNvSpPr>
          <p:nvPr>
            <p:ph idx="1"/>
          </p:nvPr>
        </p:nvSpPr>
        <p:spPr>
          <a:xfrm>
            <a:off x="1024128" y="2286000"/>
            <a:ext cx="6066818" cy="4023360"/>
          </a:xfrm>
        </p:spPr>
        <p:txBody>
          <a:bodyPr vert="horz" lIns="91440" tIns="45720" rIns="91440" bIns="45720" rtlCol="0">
            <a:normAutofit/>
          </a:bodyPr>
          <a:lstStyle/>
          <a:p>
            <a:pPr marL="0" indent="0">
              <a:spcBef>
                <a:spcPts val="0"/>
              </a:spcBef>
              <a:buNone/>
            </a:pPr>
            <a:r>
              <a:rPr lang="en-US" dirty="0"/>
              <a:t>Created after user inputs keywords, phrases or topics:</a:t>
            </a:r>
          </a:p>
          <a:p>
            <a:pPr marL="0" indent="0">
              <a:spcBef>
                <a:spcPts val="0"/>
              </a:spcBef>
              <a:buNone/>
            </a:pPr>
            <a:endParaRPr lang="en-US" dirty="0"/>
          </a:p>
          <a:p>
            <a:pPr marL="168275" indent="-168275">
              <a:spcBef>
                <a:spcPts val="0"/>
              </a:spcBef>
              <a:buFont typeface="Wingdings" panose="05000000000000000000" pitchFamily="2" charset="2"/>
              <a:buChar char="§"/>
            </a:pPr>
            <a:r>
              <a:rPr lang="en-US" dirty="0"/>
              <a:t>Articles</a:t>
            </a:r>
          </a:p>
          <a:p>
            <a:pPr marL="168275" indent="-168275">
              <a:spcBef>
                <a:spcPts val="0"/>
              </a:spcBef>
              <a:buFont typeface="Wingdings" panose="05000000000000000000" pitchFamily="2" charset="2"/>
              <a:buChar char="§"/>
            </a:pPr>
            <a:r>
              <a:rPr lang="en-US" dirty="0"/>
              <a:t>Press releases</a:t>
            </a:r>
          </a:p>
          <a:p>
            <a:pPr marL="168275" indent="-168275">
              <a:spcBef>
                <a:spcPts val="0"/>
              </a:spcBef>
              <a:buFont typeface="Wingdings" panose="05000000000000000000" pitchFamily="2" charset="2"/>
              <a:buChar char="§"/>
            </a:pPr>
            <a:r>
              <a:rPr lang="en-US" dirty="0"/>
              <a:t>Blogs</a:t>
            </a:r>
          </a:p>
          <a:p>
            <a:pPr marL="168275" indent="-168275">
              <a:spcBef>
                <a:spcPts val="0"/>
              </a:spcBef>
              <a:buFont typeface="Wingdings" panose="05000000000000000000" pitchFamily="2" charset="2"/>
              <a:buChar char="§"/>
            </a:pPr>
            <a:r>
              <a:rPr lang="en-US" dirty="0"/>
              <a:t>Videos</a:t>
            </a:r>
          </a:p>
          <a:p>
            <a:pPr marL="168275" indent="-168275">
              <a:spcBef>
                <a:spcPts val="0"/>
              </a:spcBef>
              <a:buFont typeface="Wingdings" panose="05000000000000000000" pitchFamily="2" charset="2"/>
              <a:buChar char="§"/>
            </a:pPr>
            <a:r>
              <a:rPr lang="en-US" dirty="0"/>
              <a:t>Illustrations</a:t>
            </a:r>
          </a:p>
        </p:txBody>
      </p:sp>
      <p:pic>
        <p:nvPicPr>
          <p:cNvPr id="16" name="Picture 14" descr="Stack of magazines">
            <a:extLst>
              <a:ext uri="{FF2B5EF4-FFF2-40B4-BE49-F238E27FC236}">
                <a16:creationId xmlns:a16="http://schemas.microsoft.com/office/drawing/2014/main" id="{1C5E2F18-AB69-101D-558D-280504408BDA}"/>
              </a:ext>
            </a:extLst>
          </p:cNvPr>
          <p:cNvPicPr>
            <a:picLocks noChangeAspect="1"/>
          </p:cNvPicPr>
          <p:nvPr/>
        </p:nvPicPr>
        <p:blipFill rotWithShape="1">
          <a:blip r:embed="rId2"/>
          <a:srcRect l="419" r="54421" b="-1"/>
          <a:stretch/>
        </p:blipFill>
        <p:spPr>
          <a:xfrm>
            <a:off x="7552266" y="10"/>
            <a:ext cx="4639733" cy="6857990"/>
          </a:xfrm>
          <a:prstGeom prst="rect">
            <a:avLst/>
          </a:prstGeom>
        </p:spPr>
      </p:pic>
    </p:spTree>
    <p:extLst>
      <p:ext uri="{BB962C8B-B14F-4D97-AF65-F5344CB8AC3E}">
        <p14:creationId xmlns:p14="http://schemas.microsoft.com/office/powerpoint/2010/main" val="20907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D56967-1FE3-8065-B358-FFB0D3B12944}"/>
              </a:ext>
            </a:extLst>
          </p:cNvPr>
          <p:cNvSpPr>
            <a:spLocks noGrp="1"/>
          </p:cNvSpPr>
          <p:nvPr>
            <p:ph type="title"/>
          </p:nvPr>
        </p:nvSpPr>
        <p:spPr>
          <a:xfrm>
            <a:off x="1024129" y="585216"/>
            <a:ext cx="3779085" cy="1499616"/>
          </a:xfrm>
        </p:spPr>
        <p:txBody>
          <a:bodyPr>
            <a:normAutofit/>
          </a:bodyPr>
          <a:lstStyle/>
          <a:p>
            <a:r>
              <a:rPr lang="en-US" sz="5400" dirty="0">
                <a:solidFill>
                  <a:schemeClr val="bg1"/>
                </a:solidFill>
              </a:rPr>
              <a:t>Caution</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372F85D7-9FC7-082A-F3B9-1282956B54EA}"/>
              </a:ext>
            </a:extLst>
          </p:cNvPr>
          <p:cNvPicPr>
            <a:picLocks noGrp="1" noChangeAspect="1"/>
          </p:cNvPicPr>
          <p:nvPr>
            <p:ph idx="1"/>
          </p:nvPr>
        </p:nvPicPr>
        <p:blipFill>
          <a:blip r:embed="rId2"/>
          <a:stretch>
            <a:fillRect/>
          </a:stretch>
        </p:blipFill>
        <p:spPr>
          <a:xfrm>
            <a:off x="6096000" y="1283524"/>
            <a:ext cx="5697314" cy="4890551"/>
          </a:xfrm>
        </p:spPr>
      </p:pic>
      <p:pic>
        <p:nvPicPr>
          <p:cNvPr id="7" name="Graphic 6" descr="Slippery">
            <a:extLst>
              <a:ext uri="{FF2B5EF4-FFF2-40B4-BE49-F238E27FC236}">
                <a16:creationId xmlns:a16="http://schemas.microsoft.com/office/drawing/2014/main" id="{9360FD10-495A-32FF-C746-03CAC429AF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378" y="2083466"/>
            <a:ext cx="4431792" cy="4431792"/>
          </a:xfrm>
          <a:prstGeom prst="rect">
            <a:avLst/>
          </a:prstGeom>
        </p:spPr>
      </p:pic>
    </p:spTree>
    <p:extLst>
      <p:ext uri="{BB962C8B-B14F-4D97-AF65-F5344CB8AC3E}">
        <p14:creationId xmlns:p14="http://schemas.microsoft.com/office/powerpoint/2010/main" val="1507773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0CA9FB-1231-D165-FC6D-71346EE0CEB2}"/>
              </a:ext>
            </a:extLst>
          </p:cNvPr>
          <p:cNvSpPr>
            <a:spLocks noGrp="1"/>
          </p:cNvSpPr>
          <p:nvPr>
            <p:ph type="title"/>
          </p:nvPr>
        </p:nvSpPr>
        <p:spPr>
          <a:xfrm>
            <a:off x="1024129" y="585216"/>
            <a:ext cx="3779085" cy="1499616"/>
          </a:xfrm>
        </p:spPr>
        <p:txBody>
          <a:bodyPr>
            <a:normAutofit/>
          </a:bodyPr>
          <a:lstStyle/>
          <a:p>
            <a:r>
              <a:rPr lang="en-US" sz="4400" dirty="0">
                <a:solidFill>
                  <a:schemeClr val="bg1"/>
                </a:solidFill>
              </a:rPr>
              <a:t>Ethical</a:t>
            </a:r>
            <a:r>
              <a:rPr lang="en-US" sz="4400" dirty="0">
                <a:solidFill>
                  <a:schemeClr val="tx1"/>
                </a:solidFill>
              </a:rPr>
              <a:t> </a:t>
            </a:r>
            <a:r>
              <a:rPr lang="en-US" sz="4400" dirty="0">
                <a:solidFill>
                  <a:schemeClr val="bg1"/>
                </a:solidFill>
              </a:rPr>
              <a:t>issues</a:t>
            </a:r>
          </a:p>
        </p:txBody>
      </p:sp>
      <p:cxnSp>
        <p:nvCxnSpPr>
          <p:cNvPr id="19" name="Straight Connector 18">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3661BBC-5992-F9C1-1646-D47D168725E7}"/>
              </a:ext>
            </a:extLst>
          </p:cNvPr>
          <p:cNvSpPr>
            <a:spLocks noGrp="1"/>
          </p:cNvSpPr>
          <p:nvPr>
            <p:ph idx="1"/>
          </p:nvPr>
        </p:nvSpPr>
        <p:spPr>
          <a:xfrm>
            <a:off x="1024129" y="2286000"/>
            <a:ext cx="3791711" cy="3931920"/>
          </a:xfrm>
        </p:spPr>
        <p:txBody>
          <a:bodyPr>
            <a:normAutofit/>
          </a:bodyPr>
          <a:lstStyle/>
          <a:p>
            <a:pPr fontAlgn="base">
              <a:buClr>
                <a:schemeClr val="bg1"/>
              </a:buClr>
              <a:buFont typeface="Wingdings" panose="05000000000000000000" pitchFamily="2" charset="2"/>
              <a:buChar char="§"/>
            </a:pPr>
            <a:r>
              <a:rPr lang="en-US" b="1" i="0" dirty="0">
                <a:solidFill>
                  <a:srgbClr val="FFFFFF"/>
                </a:solidFill>
                <a:effectLst/>
              </a:rPr>
              <a:t>Unknown Capabilities</a:t>
            </a:r>
            <a:endParaRPr lang="en-US" b="0" i="0" dirty="0">
              <a:solidFill>
                <a:srgbClr val="FFFFFF"/>
              </a:solidFill>
              <a:effectLst/>
            </a:endParaRPr>
          </a:p>
          <a:p>
            <a:pPr fontAlgn="base">
              <a:buClr>
                <a:schemeClr val="bg1"/>
              </a:buClr>
              <a:buFont typeface="Wingdings" panose="05000000000000000000" pitchFamily="2" charset="2"/>
              <a:buChar char="§"/>
            </a:pPr>
            <a:r>
              <a:rPr lang="en-US" b="1" i="0" dirty="0">
                <a:solidFill>
                  <a:srgbClr val="FFFFFF"/>
                </a:solidFill>
                <a:effectLst/>
              </a:rPr>
              <a:t>Bias and Toxicity</a:t>
            </a:r>
            <a:endParaRPr lang="en-US" b="0" i="0" dirty="0">
              <a:solidFill>
                <a:srgbClr val="FFFFFF"/>
              </a:solidFill>
              <a:effectLst/>
            </a:endParaRPr>
          </a:p>
          <a:p>
            <a:pPr fontAlgn="base">
              <a:buClr>
                <a:schemeClr val="bg1"/>
              </a:buClr>
              <a:buFont typeface="Wingdings" panose="05000000000000000000" pitchFamily="2" charset="2"/>
              <a:buChar char="§"/>
            </a:pPr>
            <a:r>
              <a:rPr lang="en-US" b="1" i="0" dirty="0">
                <a:solidFill>
                  <a:srgbClr val="FFFFFF"/>
                </a:solidFill>
                <a:effectLst/>
              </a:rPr>
              <a:t>Data Leakage</a:t>
            </a:r>
            <a:endParaRPr lang="en-US" b="0" i="0" dirty="0">
              <a:solidFill>
                <a:srgbClr val="FFFFFF"/>
              </a:solidFill>
              <a:effectLst/>
            </a:endParaRPr>
          </a:p>
          <a:p>
            <a:pPr fontAlgn="base">
              <a:buClr>
                <a:schemeClr val="bg1"/>
              </a:buClr>
              <a:buFont typeface="Wingdings" panose="05000000000000000000" pitchFamily="2" charset="2"/>
              <a:buChar char="§"/>
            </a:pPr>
            <a:r>
              <a:rPr lang="en-US" b="1" i="0" dirty="0">
                <a:solidFill>
                  <a:srgbClr val="FFFFFF"/>
                </a:solidFill>
                <a:effectLst/>
              </a:rPr>
              <a:t>Hallucination</a:t>
            </a:r>
            <a:endParaRPr lang="en-US" b="0" i="0" dirty="0">
              <a:solidFill>
                <a:srgbClr val="FFFFFF"/>
              </a:solidFill>
              <a:effectLst/>
            </a:endParaRPr>
          </a:p>
          <a:p>
            <a:pPr fontAlgn="base">
              <a:buClr>
                <a:schemeClr val="bg1"/>
              </a:buClr>
              <a:buFont typeface="Wingdings" panose="05000000000000000000" pitchFamily="2" charset="2"/>
              <a:buChar char="§"/>
            </a:pPr>
            <a:r>
              <a:rPr lang="en-US" b="1" i="0" dirty="0">
                <a:solidFill>
                  <a:srgbClr val="FFFFFF"/>
                </a:solidFill>
                <a:effectLst/>
              </a:rPr>
              <a:t>Lack of Transparency</a:t>
            </a:r>
            <a:endParaRPr lang="en-US" b="0" i="0" dirty="0">
              <a:solidFill>
                <a:srgbClr val="FFFFFF"/>
              </a:solidFill>
              <a:effectLst/>
            </a:endParaRPr>
          </a:p>
          <a:p>
            <a:pPr fontAlgn="base">
              <a:buClr>
                <a:schemeClr val="bg1"/>
              </a:buClr>
              <a:buFont typeface="Wingdings" panose="05000000000000000000" pitchFamily="2" charset="2"/>
              <a:buChar char="§"/>
            </a:pPr>
            <a:r>
              <a:rPr lang="en-US" b="1" i="0" dirty="0">
                <a:solidFill>
                  <a:srgbClr val="FFFFFF"/>
                </a:solidFill>
                <a:effectLst/>
              </a:rPr>
              <a:t>Copyright Controversies</a:t>
            </a:r>
          </a:p>
          <a:p>
            <a:pPr fontAlgn="base">
              <a:buClr>
                <a:schemeClr val="bg1"/>
              </a:buClr>
              <a:buFont typeface="Wingdings" panose="05000000000000000000" pitchFamily="2" charset="2"/>
              <a:buChar char="§"/>
            </a:pPr>
            <a:endParaRPr lang="en-US" b="1" dirty="0">
              <a:solidFill>
                <a:srgbClr val="FFFFFF"/>
              </a:solidFill>
            </a:endParaRPr>
          </a:p>
          <a:p>
            <a:pPr marL="0" indent="0" fontAlgn="base">
              <a:buClr>
                <a:schemeClr val="bg1"/>
              </a:buClr>
              <a:buNone/>
            </a:pPr>
            <a:r>
              <a:rPr lang="en-US" sz="1600" b="1" i="0" dirty="0">
                <a:solidFill>
                  <a:srgbClr val="FFFFFF"/>
                </a:solidFill>
                <a:effectLst/>
              </a:rPr>
              <a:t>https://www.bcg.com/x/artificial-intelligence/generative-ai </a:t>
            </a:r>
            <a:endParaRPr lang="en-US" sz="1600" dirty="0">
              <a:solidFill>
                <a:srgbClr val="FFFFFF"/>
              </a:solidFill>
            </a:endParaRPr>
          </a:p>
        </p:txBody>
      </p:sp>
      <p:pic>
        <p:nvPicPr>
          <p:cNvPr id="7" name="Graphic 6" descr="Laptop Secure">
            <a:extLst>
              <a:ext uri="{FF2B5EF4-FFF2-40B4-BE49-F238E27FC236}">
                <a16:creationId xmlns:a16="http://schemas.microsoft.com/office/drawing/2014/main" id="{89FC857D-FE9D-2044-1233-1632B826EE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4109851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BCBB2-DC44-5FD8-813D-356613A749DB}"/>
              </a:ext>
            </a:extLst>
          </p:cNvPr>
          <p:cNvSpPr>
            <a:spLocks noGrp="1"/>
          </p:cNvSpPr>
          <p:nvPr>
            <p:ph type="title"/>
          </p:nvPr>
        </p:nvSpPr>
        <p:spPr>
          <a:xfrm>
            <a:off x="1024129" y="585216"/>
            <a:ext cx="3779085" cy="1499616"/>
          </a:xfrm>
        </p:spPr>
        <p:txBody>
          <a:bodyPr>
            <a:normAutofit/>
          </a:bodyPr>
          <a:lstStyle/>
          <a:p>
            <a:r>
              <a:rPr lang="en-US" sz="4400" dirty="0">
                <a:solidFill>
                  <a:schemeClr val="bg1"/>
                </a:solidFill>
              </a:rPr>
              <a:t>What can it do for me?</a:t>
            </a:r>
          </a:p>
        </p:txBody>
      </p:sp>
      <p:cxnSp>
        <p:nvCxnSpPr>
          <p:cNvPr id="33" name="Straight Connector 32">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Content Placeholder 7">
            <a:extLst>
              <a:ext uri="{FF2B5EF4-FFF2-40B4-BE49-F238E27FC236}">
                <a16:creationId xmlns:a16="http://schemas.microsoft.com/office/drawing/2014/main" id="{CA0532AD-1B27-66B0-7333-38727E53377D}"/>
              </a:ext>
            </a:extLst>
          </p:cNvPr>
          <p:cNvSpPr>
            <a:spLocks noGrp="1"/>
          </p:cNvSpPr>
          <p:nvPr>
            <p:ph idx="1"/>
          </p:nvPr>
        </p:nvSpPr>
        <p:spPr>
          <a:xfrm>
            <a:off x="1024129" y="2286000"/>
            <a:ext cx="3791711" cy="3931920"/>
          </a:xfrm>
        </p:spPr>
        <p:txBody>
          <a:bodyPr>
            <a:normAutofit/>
          </a:bodyPr>
          <a:lstStyle/>
          <a:p>
            <a:pPr marL="233363" indent="-233363">
              <a:buClr>
                <a:schemeClr val="bg1"/>
              </a:buClr>
              <a:buFont typeface="Wingdings" panose="05000000000000000000" pitchFamily="2" charset="2"/>
              <a:buChar char="§"/>
            </a:pPr>
            <a:r>
              <a:rPr lang="en-US" dirty="0">
                <a:solidFill>
                  <a:srgbClr val="FFFFFF"/>
                </a:solidFill>
              </a:rPr>
              <a:t>Someone to talk to</a:t>
            </a:r>
          </a:p>
          <a:p>
            <a:pPr marL="233363" indent="-233363">
              <a:buClr>
                <a:schemeClr val="bg1"/>
              </a:buClr>
              <a:buFont typeface="Wingdings" panose="05000000000000000000" pitchFamily="2" charset="2"/>
              <a:buChar char="§"/>
            </a:pPr>
            <a:r>
              <a:rPr lang="en-US" dirty="0">
                <a:solidFill>
                  <a:srgbClr val="FFFFFF"/>
                </a:solidFill>
              </a:rPr>
              <a:t>Build applications</a:t>
            </a:r>
          </a:p>
          <a:p>
            <a:pPr marL="233363" indent="-233363">
              <a:buClr>
                <a:schemeClr val="bg1"/>
              </a:buClr>
              <a:buFont typeface="Wingdings" panose="05000000000000000000" pitchFamily="2" charset="2"/>
              <a:buChar char="§"/>
            </a:pPr>
            <a:r>
              <a:rPr lang="en-US" dirty="0">
                <a:solidFill>
                  <a:srgbClr val="FFFFFF"/>
                </a:solidFill>
              </a:rPr>
              <a:t>Explore tools and models</a:t>
            </a:r>
          </a:p>
          <a:p>
            <a:pPr marL="233363" indent="-233363">
              <a:buClr>
                <a:schemeClr val="bg1"/>
              </a:buClr>
              <a:buFont typeface="Wingdings" panose="05000000000000000000" pitchFamily="2" charset="2"/>
              <a:buChar char="§"/>
            </a:pPr>
            <a:r>
              <a:rPr lang="en-US" dirty="0">
                <a:solidFill>
                  <a:srgbClr val="FFFFFF"/>
                </a:solidFill>
              </a:rPr>
              <a:t>Participate in research</a:t>
            </a:r>
          </a:p>
        </p:txBody>
      </p:sp>
      <p:pic>
        <p:nvPicPr>
          <p:cNvPr id="3" name="Content Placeholder 4" descr="Graphical user interface, text, application, email&#10;&#10;Description automatically generated">
            <a:extLst>
              <a:ext uri="{FF2B5EF4-FFF2-40B4-BE49-F238E27FC236}">
                <a16:creationId xmlns:a16="http://schemas.microsoft.com/office/drawing/2014/main" id="{B8B35B50-86BC-8FD7-2C3D-C92BC5BF1D3D}"/>
              </a:ext>
            </a:extLst>
          </p:cNvPr>
          <p:cNvPicPr>
            <a:picLocks noChangeAspect="1"/>
          </p:cNvPicPr>
          <p:nvPr/>
        </p:nvPicPr>
        <p:blipFill>
          <a:blip r:embed="rId2"/>
          <a:stretch>
            <a:fillRect/>
          </a:stretch>
        </p:blipFill>
        <p:spPr>
          <a:xfrm>
            <a:off x="6096000" y="1048855"/>
            <a:ext cx="5455921" cy="4760290"/>
          </a:xfrm>
          <a:prstGeom prst="rect">
            <a:avLst/>
          </a:prstGeom>
        </p:spPr>
      </p:pic>
    </p:spTree>
    <p:extLst>
      <p:ext uri="{BB962C8B-B14F-4D97-AF65-F5344CB8AC3E}">
        <p14:creationId xmlns:p14="http://schemas.microsoft.com/office/powerpoint/2010/main" val="4121057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8A8F64-9EC3-AE83-A9BE-AF2C066739BB}"/>
              </a:ext>
            </a:extLst>
          </p:cNvPr>
          <p:cNvSpPr>
            <a:spLocks noGrp="1"/>
          </p:cNvSpPr>
          <p:nvPr>
            <p:ph type="title"/>
          </p:nvPr>
        </p:nvSpPr>
        <p:spPr>
          <a:xfrm>
            <a:off x="1024129" y="585216"/>
            <a:ext cx="3779085" cy="1499616"/>
          </a:xfrm>
        </p:spPr>
        <p:txBody>
          <a:bodyPr>
            <a:normAutofit/>
          </a:bodyPr>
          <a:lstStyle/>
          <a:p>
            <a:r>
              <a:rPr lang="en-US" sz="4100" dirty="0">
                <a:solidFill>
                  <a:schemeClr val="tx1"/>
                </a:solidFill>
              </a:rPr>
              <a:t>What can AI Do for Financial aid?</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Robot">
            <a:extLst>
              <a:ext uri="{FF2B5EF4-FFF2-40B4-BE49-F238E27FC236}">
                <a16:creationId xmlns:a16="http://schemas.microsoft.com/office/drawing/2014/main" id="{875D6B7C-E03F-5A4C-F8F9-011006F52B8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pic>
        <p:nvPicPr>
          <p:cNvPr id="4" name="Content Placeholder 3" descr="Question mark">
            <a:extLst>
              <a:ext uri="{FF2B5EF4-FFF2-40B4-BE49-F238E27FC236}">
                <a16:creationId xmlns:a16="http://schemas.microsoft.com/office/drawing/2014/main" id="{28CFA341-4327-108B-FD84-8F9D0A89D070}"/>
              </a:ext>
            </a:extLst>
          </p:cNvPr>
          <p:cNvPicPr>
            <a:picLocks noGrp="1" noChangeAspect="1"/>
          </p:cNvPicPr>
          <p:nvPr>
            <p:ph idx="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3447" y="2245360"/>
            <a:ext cx="3688080" cy="3688080"/>
          </a:xfrm>
          <a:prstGeom prst="rect">
            <a:avLst/>
          </a:prstGeom>
        </p:spPr>
      </p:pic>
    </p:spTree>
    <p:extLst>
      <p:ext uri="{BB962C8B-B14F-4D97-AF65-F5344CB8AC3E}">
        <p14:creationId xmlns:p14="http://schemas.microsoft.com/office/powerpoint/2010/main" val="124796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CEC2B-3ED0-1A7A-6088-59DD5611BDAB}"/>
              </a:ext>
            </a:extLst>
          </p:cNvPr>
          <p:cNvSpPr>
            <a:spLocks noGrp="1"/>
          </p:cNvSpPr>
          <p:nvPr>
            <p:ph type="title"/>
          </p:nvPr>
        </p:nvSpPr>
        <p:spPr>
          <a:xfrm>
            <a:off x="1024129" y="585216"/>
            <a:ext cx="3779085" cy="1499616"/>
          </a:xfrm>
        </p:spPr>
        <p:txBody>
          <a:bodyPr>
            <a:normAutofit/>
          </a:bodyPr>
          <a:lstStyle/>
          <a:p>
            <a:r>
              <a:rPr lang="en-US" dirty="0">
                <a:solidFill>
                  <a:srgbClr val="FFFFFF"/>
                </a:solidFill>
              </a:rPr>
              <a:t>Financial Aid and AI</a:t>
            </a:r>
          </a:p>
        </p:txBody>
      </p:sp>
      <p:cxnSp>
        <p:nvCxnSpPr>
          <p:cNvPr id="13" name="Straight Connector 12">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34251B9C-EB8E-CBE1-A88C-AFD9E21881D1}"/>
              </a:ext>
            </a:extLst>
          </p:cNvPr>
          <p:cNvSpPr>
            <a:spLocks noGrp="1"/>
          </p:cNvSpPr>
          <p:nvPr>
            <p:ph idx="1"/>
          </p:nvPr>
        </p:nvSpPr>
        <p:spPr>
          <a:xfrm>
            <a:off x="1024129" y="2286000"/>
            <a:ext cx="3791711" cy="3931920"/>
          </a:xfrm>
        </p:spPr>
        <p:txBody>
          <a:bodyPr>
            <a:normAutofit/>
          </a:bodyPr>
          <a:lstStyle/>
          <a:p>
            <a:pPr marL="233363" indent="-233363">
              <a:buClr>
                <a:schemeClr val="bg1"/>
              </a:buClr>
              <a:buFont typeface="Wingdings" panose="05000000000000000000" pitchFamily="2" charset="2"/>
              <a:buChar char="§"/>
            </a:pPr>
            <a:r>
              <a:rPr lang="en-US" dirty="0">
                <a:solidFill>
                  <a:srgbClr val="FFFFFF"/>
                </a:solidFill>
              </a:rPr>
              <a:t>Streamline the application process</a:t>
            </a:r>
          </a:p>
          <a:p>
            <a:pPr marL="233363" indent="-233363">
              <a:buClr>
                <a:schemeClr val="bg1"/>
              </a:buClr>
              <a:buFont typeface="Wingdings" panose="05000000000000000000" pitchFamily="2" charset="2"/>
              <a:buChar char="§"/>
            </a:pPr>
            <a:r>
              <a:rPr lang="en-US" dirty="0">
                <a:solidFill>
                  <a:srgbClr val="FFFFFF"/>
                </a:solidFill>
              </a:rPr>
              <a:t>Identify high-risk applicants</a:t>
            </a:r>
          </a:p>
          <a:p>
            <a:pPr marL="233363" indent="-233363">
              <a:buClr>
                <a:schemeClr val="bg1"/>
              </a:buClr>
              <a:buFont typeface="Wingdings" panose="05000000000000000000" pitchFamily="2" charset="2"/>
              <a:buChar char="§"/>
            </a:pPr>
            <a:r>
              <a:rPr lang="en-US" dirty="0">
                <a:solidFill>
                  <a:srgbClr val="FFFFFF"/>
                </a:solidFill>
              </a:rPr>
              <a:t>Personalize financial aid packages</a:t>
            </a:r>
          </a:p>
          <a:p>
            <a:pPr marL="233363" indent="-233363">
              <a:buClr>
                <a:schemeClr val="bg1"/>
              </a:buClr>
              <a:buFont typeface="Wingdings" panose="05000000000000000000" pitchFamily="2" charset="2"/>
              <a:buChar char="§"/>
            </a:pPr>
            <a:r>
              <a:rPr lang="en-US" dirty="0">
                <a:solidFill>
                  <a:srgbClr val="FFFFFF"/>
                </a:solidFill>
              </a:rPr>
              <a:t>Predict future financial aid needs</a:t>
            </a:r>
          </a:p>
          <a:p>
            <a:pPr marL="0" indent="0">
              <a:buClr>
                <a:schemeClr val="bg1"/>
              </a:buClr>
              <a:buNone/>
            </a:pPr>
            <a:endParaRPr lang="en-US" dirty="0">
              <a:solidFill>
                <a:srgbClr val="FFFFFF"/>
              </a:solidFill>
            </a:endParaRPr>
          </a:p>
        </p:txBody>
      </p:sp>
      <p:pic>
        <p:nvPicPr>
          <p:cNvPr id="4" name="Content Placeholder 3">
            <a:extLst>
              <a:ext uri="{FF2B5EF4-FFF2-40B4-BE49-F238E27FC236}">
                <a16:creationId xmlns:a16="http://schemas.microsoft.com/office/drawing/2014/main" id="{C0D76D46-4909-6DD5-5702-0663D2E8BC69}"/>
              </a:ext>
            </a:extLst>
          </p:cNvPr>
          <p:cNvPicPr>
            <a:picLocks noChangeAspect="1"/>
          </p:cNvPicPr>
          <p:nvPr/>
        </p:nvPicPr>
        <p:blipFill rotWithShape="1">
          <a:blip r:embed="rId2"/>
          <a:srcRect r="8788"/>
          <a:stretch/>
        </p:blipFill>
        <p:spPr>
          <a:xfrm>
            <a:off x="6096000" y="640080"/>
            <a:ext cx="5455921" cy="5577840"/>
          </a:xfrm>
          <a:prstGeom prst="rect">
            <a:avLst/>
          </a:prstGeom>
        </p:spPr>
      </p:pic>
    </p:spTree>
    <p:extLst>
      <p:ext uri="{BB962C8B-B14F-4D97-AF65-F5344CB8AC3E}">
        <p14:creationId xmlns:p14="http://schemas.microsoft.com/office/powerpoint/2010/main" val="291065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3555F-798A-5DF9-73B3-F9B4D9AFDB37}"/>
              </a:ext>
            </a:extLst>
          </p:cNvPr>
          <p:cNvSpPr>
            <a:spLocks noGrp="1"/>
          </p:cNvSpPr>
          <p:nvPr>
            <p:ph type="title"/>
          </p:nvPr>
        </p:nvSpPr>
        <p:spPr>
          <a:xfrm>
            <a:off x="1024128" y="585216"/>
            <a:ext cx="3133581" cy="1499616"/>
          </a:xfrm>
        </p:spPr>
        <p:txBody>
          <a:bodyPr>
            <a:normAutofit/>
          </a:bodyPr>
          <a:lstStyle/>
          <a:p>
            <a:r>
              <a:rPr lang="en-US" sz="4000" dirty="0"/>
              <a:t>News</a:t>
            </a:r>
          </a:p>
        </p:txBody>
      </p:sp>
      <p:sp>
        <p:nvSpPr>
          <p:cNvPr id="9" name="Content Placeholder 8">
            <a:extLst>
              <a:ext uri="{FF2B5EF4-FFF2-40B4-BE49-F238E27FC236}">
                <a16:creationId xmlns:a16="http://schemas.microsoft.com/office/drawing/2014/main" id="{D3077A48-A67C-ECC7-DFC2-7617EDD9DD8C}"/>
              </a:ext>
            </a:extLst>
          </p:cNvPr>
          <p:cNvSpPr>
            <a:spLocks noGrp="1"/>
          </p:cNvSpPr>
          <p:nvPr>
            <p:ph idx="1"/>
          </p:nvPr>
        </p:nvSpPr>
        <p:spPr>
          <a:xfrm>
            <a:off x="1024128" y="2286000"/>
            <a:ext cx="3133580" cy="3931920"/>
          </a:xfrm>
        </p:spPr>
        <p:txBody>
          <a:bodyPr>
            <a:normAutofit/>
          </a:bodyPr>
          <a:lstStyle/>
          <a:p>
            <a:r>
              <a:rPr lang="en-US" sz="2400" b="0" i="1" dirty="0">
                <a:solidFill>
                  <a:srgbClr val="333333"/>
                </a:solidFill>
                <a:effectLst/>
                <a:cs typeface="Calibri" panose="020F0502020204030204" pitchFamily="34" charset="0"/>
              </a:rPr>
              <a:t>“An </a:t>
            </a:r>
            <a:r>
              <a:rPr lang="en-US" sz="2400" b="0" i="1" dirty="0">
                <a:effectLst/>
                <a:cs typeface="Calibri" panose="020F0502020204030204" pitchFamily="34" charset="0"/>
                <a:hlinkClick r:id="rId2"/>
              </a:rPr>
              <a:t>open letter</a:t>
            </a:r>
            <a:r>
              <a:rPr lang="en-US" sz="2400" b="0" i="1" dirty="0">
                <a:solidFill>
                  <a:srgbClr val="333333"/>
                </a:solidFill>
                <a:effectLst/>
                <a:cs typeface="Calibri" panose="020F0502020204030204" pitchFamily="34" charset="0"/>
              </a:rPr>
              <a:t>, signed by more than 1,000 people so far including Musk and Apple co-founder Steve Wozniak, was </a:t>
            </a:r>
            <a:r>
              <a:rPr lang="en-US" sz="2400" b="0" i="1" dirty="0">
                <a:effectLst/>
                <a:cs typeface="Calibri" panose="020F0502020204030204" pitchFamily="34" charset="0"/>
                <a:hlinkClick r:id="rId3"/>
              </a:rPr>
              <a:t>prompted by the release of GPT-4</a:t>
            </a:r>
            <a:r>
              <a:rPr lang="en-US" sz="2400" b="0" i="1" dirty="0">
                <a:solidFill>
                  <a:srgbClr val="333333"/>
                </a:solidFill>
                <a:effectLst/>
                <a:cs typeface="Calibri" panose="020F0502020204030204" pitchFamily="34" charset="0"/>
              </a:rPr>
              <a:t> from Microsoft-backed firm </a:t>
            </a:r>
            <a:r>
              <a:rPr lang="en-US" sz="2400" b="0" i="1" dirty="0" err="1">
                <a:solidFill>
                  <a:srgbClr val="333333"/>
                </a:solidFill>
                <a:effectLst/>
                <a:cs typeface="Calibri" panose="020F0502020204030204" pitchFamily="34" charset="0"/>
              </a:rPr>
              <a:t>OpenAI</a:t>
            </a:r>
            <a:r>
              <a:rPr lang="en-US" sz="2400" b="0" i="1" dirty="0">
                <a:solidFill>
                  <a:srgbClr val="333333"/>
                </a:solidFill>
                <a:effectLst/>
                <a:cs typeface="Calibri" panose="020F0502020204030204" pitchFamily="34" charset="0"/>
              </a:rPr>
              <a:t>.”</a:t>
            </a:r>
          </a:p>
          <a:p>
            <a:r>
              <a:rPr lang="en-US" sz="1100" i="1" dirty="0">
                <a:cs typeface="Calibri" panose="020F0502020204030204" pitchFamily="34" charset="0"/>
              </a:rPr>
              <a:t>https://www.sciencealert.com/tech-giants-call-for-a-pause-in-ai-experiments-fearing-profound-risks-to-society</a:t>
            </a:r>
          </a:p>
        </p:txBody>
      </p:sp>
      <p:pic>
        <p:nvPicPr>
          <p:cNvPr id="5" name="Content Placeholder 4">
            <a:extLst>
              <a:ext uri="{FF2B5EF4-FFF2-40B4-BE49-F238E27FC236}">
                <a16:creationId xmlns:a16="http://schemas.microsoft.com/office/drawing/2014/main" id="{4DDF0547-1B2E-B5B6-9D86-B6A8F5A957DC}"/>
              </a:ext>
            </a:extLst>
          </p:cNvPr>
          <p:cNvPicPr>
            <a:picLocks noChangeAspect="1"/>
          </p:cNvPicPr>
          <p:nvPr/>
        </p:nvPicPr>
        <p:blipFill>
          <a:blip r:embed="rId4"/>
          <a:stretch>
            <a:fillRect/>
          </a:stretch>
        </p:blipFill>
        <p:spPr>
          <a:xfrm>
            <a:off x="4642342" y="1097018"/>
            <a:ext cx="6909577" cy="46639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8091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475737-7466-EC1A-EA26-E13A42516246}"/>
              </a:ext>
            </a:extLst>
          </p:cNvPr>
          <p:cNvSpPr>
            <a:spLocks noGrp="1"/>
          </p:cNvSpPr>
          <p:nvPr>
            <p:ph type="title"/>
          </p:nvPr>
        </p:nvSpPr>
        <p:spPr>
          <a:xfrm>
            <a:off x="1024129" y="585216"/>
            <a:ext cx="3779085" cy="1499616"/>
          </a:xfrm>
        </p:spPr>
        <p:txBody>
          <a:bodyPr>
            <a:normAutofit/>
          </a:bodyPr>
          <a:lstStyle/>
          <a:p>
            <a:r>
              <a:rPr lang="en-US" sz="4400" dirty="0">
                <a:solidFill>
                  <a:schemeClr val="bg1"/>
                </a:solidFill>
              </a:rPr>
              <a:t>NEWS</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C4AFF1-D016-75AE-30D1-EEC2CB6C1036}"/>
              </a:ext>
            </a:extLst>
          </p:cNvPr>
          <p:cNvSpPr>
            <a:spLocks noGrp="1"/>
          </p:cNvSpPr>
          <p:nvPr>
            <p:ph idx="1"/>
          </p:nvPr>
        </p:nvSpPr>
        <p:spPr>
          <a:xfrm>
            <a:off x="864705" y="1958009"/>
            <a:ext cx="3951136" cy="4259911"/>
          </a:xfrm>
        </p:spPr>
        <p:txBody>
          <a:bodyPr>
            <a:normAutofit fontScale="32500" lnSpcReduction="20000"/>
          </a:bodyPr>
          <a:lstStyle/>
          <a:p>
            <a:r>
              <a:rPr lang="en-US" sz="5500" b="0" i="1" dirty="0">
                <a:solidFill>
                  <a:schemeClr val="bg1"/>
                </a:solidFill>
                <a:effectLst/>
                <a:latin typeface="Guardian TextEgyp"/>
              </a:rPr>
              <a:t>“A public challenge could put a temporary stop to the </a:t>
            </a:r>
            <a:r>
              <a:rPr lang="en-US" sz="5500" b="0" i="1" u="sng" dirty="0">
                <a:solidFill>
                  <a:srgbClr val="F5B998"/>
                </a:solidFill>
                <a:effectLst/>
                <a:latin typeface="Guardian TextEgyp"/>
                <a:hlinkClick r:id="rId2">
                  <a:extLst>
                    <a:ext uri="{A12FA001-AC4F-418D-AE19-62706E023703}">
                      <ahyp:hlinkClr xmlns:ahyp="http://schemas.microsoft.com/office/drawing/2018/hyperlinkcolor" val="tx"/>
                    </a:ext>
                  </a:extLst>
                </a:hlinkClick>
              </a:rPr>
              <a:t>deployment of </a:t>
            </a:r>
            <a:r>
              <a:rPr lang="en-US" sz="5500" b="0" i="1" u="sng" dirty="0" err="1">
                <a:solidFill>
                  <a:schemeClr val="bg1"/>
                </a:solidFill>
                <a:effectLst/>
                <a:latin typeface="Guardian TextEgyp"/>
                <a:hlinkClick r:id="rId2">
                  <a:extLst>
                    <a:ext uri="{A12FA001-AC4F-418D-AE19-62706E023703}">
                      <ahyp:hlinkClr xmlns:ahyp="http://schemas.microsoft.com/office/drawing/2018/hyperlinkcolor" val="tx"/>
                    </a:ext>
                  </a:extLst>
                </a:hlinkClick>
              </a:rPr>
              <a:t>ChatGPT</a:t>
            </a:r>
            <a:r>
              <a:rPr lang="en-US" sz="5500" b="0" i="1" dirty="0">
                <a:solidFill>
                  <a:schemeClr val="bg1"/>
                </a:solidFill>
                <a:effectLst/>
                <a:latin typeface="Guardian TextEgyp"/>
              </a:rPr>
              <a:t> and similar AI systems. The nonprofit research organization Center for AI and Digital Policy (CAIDP) has filed a </a:t>
            </a:r>
            <a:r>
              <a:rPr lang="en-US" sz="5500" b="0" i="1" u="sng" dirty="0">
                <a:solidFill>
                  <a:schemeClr val="bg1"/>
                </a:solidFill>
                <a:effectLst/>
                <a:latin typeface="Guardian TextEgyp"/>
                <a:hlinkClick r:id="rId3">
                  <a:extLst>
                    <a:ext uri="{A12FA001-AC4F-418D-AE19-62706E023703}">
                      <ahyp:hlinkClr xmlns:ahyp="http://schemas.microsoft.com/office/drawing/2018/hyperlinkcolor" val="tx"/>
                    </a:ext>
                  </a:extLst>
                </a:hlinkClick>
              </a:rPr>
              <a:t>complaint</a:t>
            </a:r>
            <a:r>
              <a:rPr lang="en-US" sz="5500" b="0" i="1" dirty="0">
                <a:solidFill>
                  <a:schemeClr val="bg1"/>
                </a:solidFill>
                <a:effectLst/>
                <a:latin typeface="Guardian TextEgyp"/>
              </a:rPr>
              <a:t> with the Federal Trade Commission (FTC) alleging that </a:t>
            </a:r>
            <a:r>
              <a:rPr lang="en-US" sz="5500" b="0" i="1" dirty="0" err="1">
                <a:solidFill>
                  <a:schemeClr val="bg1"/>
                </a:solidFill>
                <a:effectLst/>
                <a:latin typeface="Guardian TextEgyp"/>
              </a:rPr>
              <a:t>OpenAI</a:t>
            </a:r>
            <a:r>
              <a:rPr lang="en-US" sz="5500" b="0" i="1" dirty="0">
                <a:solidFill>
                  <a:schemeClr val="bg1"/>
                </a:solidFill>
                <a:effectLst/>
                <a:latin typeface="Guardian TextEgyp"/>
              </a:rPr>
              <a:t> is violating the FTC Act through its releases of large language AI models </a:t>
            </a:r>
            <a:r>
              <a:rPr lang="en-US" sz="5500" b="0" i="1" u="sng" dirty="0">
                <a:solidFill>
                  <a:schemeClr val="bg1"/>
                </a:solidFill>
                <a:effectLst/>
                <a:latin typeface="Guardian TextEgyp"/>
                <a:hlinkClick r:id="rId4">
                  <a:extLst>
                    <a:ext uri="{A12FA001-AC4F-418D-AE19-62706E023703}">
                      <ahyp:hlinkClr xmlns:ahyp="http://schemas.microsoft.com/office/drawing/2018/hyperlinkcolor" val="tx"/>
                    </a:ext>
                  </a:extLst>
                </a:hlinkClick>
              </a:rPr>
              <a:t>like GPT-4</a:t>
            </a:r>
            <a:r>
              <a:rPr lang="en-US" sz="5500" b="0" i="1" dirty="0">
                <a:solidFill>
                  <a:schemeClr val="bg1"/>
                </a:solidFill>
                <a:effectLst/>
                <a:latin typeface="Guardian TextEgyp"/>
              </a:rPr>
              <a:t>. That model is "biased, deceptive" and threatens both privacy and public safety,  CAIDP claims. Likewise, it supposedly fails to meet Commission guidelines calling for AI to be transparent, fair and easy to explain</a:t>
            </a:r>
            <a:r>
              <a:rPr lang="en-US" sz="5500" b="0" i="0" dirty="0">
                <a:solidFill>
                  <a:schemeClr val="bg1"/>
                </a:solidFill>
                <a:effectLst/>
                <a:latin typeface="Guardian TextEgyp"/>
              </a:rPr>
              <a:t>.”</a:t>
            </a:r>
          </a:p>
          <a:p>
            <a:endParaRPr lang="en-US" b="0" i="0" dirty="0">
              <a:solidFill>
                <a:schemeClr val="bg1"/>
              </a:solidFill>
              <a:effectLst/>
              <a:latin typeface="Guardian TextEgyp"/>
            </a:endParaRPr>
          </a:p>
          <a:p>
            <a:endParaRPr lang="en-US" b="0" i="0" dirty="0">
              <a:solidFill>
                <a:schemeClr val="bg1"/>
              </a:solidFill>
              <a:effectLst/>
              <a:latin typeface="Guardian TextEgyp"/>
            </a:endParaRPr>
          </a:p>
          <a:p>
            <a:r>
              <a:rPr lang="en-US" sz="3700" dirty="0">
                <a:solidFill>
                  <a:schemeClr val="bg1"/>
                </a:solidFill>
              </a:rPr>
              <a:t>https://www.engadget.com/openai-may-have-to-halt-chatgpt-releases-following-ftc-complaint-172824646.html</a:t>
            </a:r>
          </a:p>
        </p:txBody>
      </p:sp>
      <p:pic>
        <p:nvPicPr>
          <p:cNvPr id="5" name="Picture 4">
            <a:extLst>
              <a:ext uri="{FF2B5EF4-FFF2-40B4-BE49-F238E27FC236}">
                <a16:creationId xmlns:a16="http://schemas.microsoft.com/office/drawing/2014/main" id="{AC0A17B3-4401-963A-5B04-40AC60A095CB}"/>
              </a:ext>
            </a:extLst>
          </p:cNvPr>
          <p:cNvPicPr>
            <a:picLocks noChangeAspect="1"/>
          </p:cNvPicPr>
          <p:nvPr/>
        </p:nvPicPr>
        <p:blipFill>
          <a:blip r:embed="rId5"/>
          <a:stretch>
            <a:fillRect/>
          </a:stretch>
        </p:blipFill>
        <p:spPr>
          <a:xfrm>
            <a:off x="6495212" y="640080"/>
            <a:ext cx="4657496" cy="557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324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6EE8BA-2EA5-3BF9-E7DE-2C3F3EFD2636}"/>
              </a:ext>
            </a:extLst>
          </p:cNvPr>
          <p:cNvSpPr>
            <a:spLocks noGrp="1"/>
          </p:cNvSpPr>
          <p:nvPr>
            <p:ph type="title"/>
          </p:nvPr>
        </p:nvSpPr>
        <p:spPr>
          <a:xfrm>
            <a:off x="1024129" y="585216"/>
            <a:ext cx="3779085" cy="1499616"/>
          </a:xfrm>
        </p:spPr>
        <p:txBody>
          <a:bodyPr>
            <a:normAutofit fontScale="90000"/>
          </a:bodyPr>
          <a:lstStyle/>
          <a:p>
            <a:r>
              <a:rPr lang="en-US" sz="5600" dirty="0">
                <a:solidFill>
                  <a:schemeClr val="bg1"/>
                </a:solidFill>
              </a:rPr>
              <a:t>Discussion and Demo</a:t>
            </a:r>
            <a:br>
              <a:rPr lang="en-US" sz="4400" dirty="0">
                <a:solidFill>
                  <a:schemeClr val="tx1"/>
                </a:solidFill>
              </a:rPr>
            </a:br>
            <a:endParaRPr lang="en-US" sz="4400" dirty="0">
              <a:solidFill>
                <a:schemeClr val="tx1"/>
              </a:solidFill>
            </a:endParaRP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50B78B-F957-5517-170F-670B31A82FED}"/>
              </a:ext>
            </a:extLst>
          </p:cNvPr>
          <p:cNvSpPr>
            <a:spLocks noGrp="1"/>
          </p:cNvSpPr>
          <p:nvPr>
            <p:ph idx="1"/>
          </p:nvPr>
        </p:nvSpPr>
        <p:spPr>
          <a:xfrm>
            <a:off x="1024129" y="2286000"/>
            <a:ext cx="3791711" cy="3931920"/>
          </a:xfrm>
        </p:spPr>
        <p:txBody>
          <a:bodyPr>
            <a:normAutofit/>
          </a:bodyPr>
          <a:lstStyle/>
          <a:p>
            <a:pPr marL="233363" indent="-233363">
              <a:spcBef>
                <a:spcPts val="0"/>
              </a:spcBef>
              <a:buClr>
                <a:schemeClr val="bg1"/>
              </a:buClr>
              <a:buFont typeface="Arial" panose="020B0604020202020204" pitchFamily="34" charset="0"/>
              <a:buChar char="•"/>
            </a:pPr>
            <a:r>
              <a:rPr lang="en-US" dirty="0">
                <a:solidFill>
                  <a:schemeClr val="bg1"/>
                </a:solidFill>
              </a:rPr>
              <a:t>Have you tried AI?</a:t>
            </a:r>
          </a:p>
          <a:p>
            <a:pPr marL="233363" indent="-233363">
              <a:spcBef>
                <a:spcPts val="0"/>
              </a:spcBef>
              <a:buClr>
                <a:schemeClr val="bg1"/>
              </a:buClr>
              <a:buFont typeface="Arial" panose="020B0604020202020204" pitchFamily="34" charset="0"/>
              <a:buChar char="•"/>
            </a:pPr>
            <a:r>
              <a:rPr lang="en-US" dirty="0">
                <a:solidFill>
                  <a:schemeClr val="bg1"/>
                </a:solidFill>
              </a:rPr>
              <a:t>What are the benefits?</a:t>
            </a:r>
          </a:p>
          <a:p>
            <a:pPr marL="233363" indent="-233363">
              <a:spcBef>
                <a:spcPts val="0"/>
              </a:spcBef>
              <a:buClr>
                <a:schemeClr val="bg1"/>
              </a:buClr>
              <a:buFont typeface="Arial" panose="020B0604020202020204" pitchFamily="34" charset="0"/>
              <a:buChar char="•"/>
            </a:pPr>
            <a:r>
              <a:rPr lang="en-US" dirty="0">
                <a:solidFill>
                  <a:schemeClr val="bg1"/>
                </a:solidFill>
              </a:rPr>
              <a:t>What are the risks?</a:t>
            </a:r>
          </a:p>
          <a:p>
            <a:pPr marL="233363" indent="-233363">
              <a:spcBef>
                <a:spcPts val="0"/>
              </a:spcBef>
              <a:buClr>
                <a:schemeClr val="bg1"/>
              </a:buClr>
              <a:buFont typeface="Arial" panose="020B0604020202020204" pitchFamily="34" charset="0"/>
              <a:buChar char="•"/>
            </a:pPr>
            <a:r>
              <a:rPr lang="en-US" dirty="0">
                <a:solidFill>
                  <a:schemeClr val="bg1"/>
                </a:solidFill>
              </a:rPr>
              <a:t>What is the potential?</a:t>
            </a:r>
          </a:p>
          <a:p>
            <a:pPr marL="233363" indent="-233363">
              <a:spcBef>
                <a:spcPts val="0"/>
              </a:spcBef>
              <a:buClr>
                <a:schemeClr val="bg1"/>
              </a:buClr>
              <a:buFont typeface="Arial" panose="020B0604020202020204" pitchFamily="34" charset="0"/>
              <a:buChar char="•"/>
            </a:pPr>
            <a:r>
              <a:rPr lang="en-US" dirty="0">
                <a:solidFill>
                  <a:schemeClr val="bg1"/>
                </a:solidFill>
              </a:rPr>
              <a:t>Are you concerned about the ethics of AI?</a:t>
            </a:r>
          </a:p>
          <a:p>
            <a:endParaRPr lang="en-US" dirty="0">
              <a:solidFill>
                <a:srgbClr val="FFFFFF"/>
              </a:solidFill>
            </a:endParaRPr>
          </a:p>
        </p:txBody>
      </p:sp>
      <p:pic>
        <p:nvPicPr>
          <p:cNvPr id="7" name="Graphic 6" descr="Chat">
            <a:extLst>
              <a:ext uri="{FF2B5EF4-FFF2-40B4-BE49-F238E27FC236}">
                <a16:creationId xmlns:a16="http://schemas.microsoft.com/office/drawing/2014/main" id="{B2A44647-1456-843B-101D-A1566D39CA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3995582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589B-5E69-8124-D8B6-E0AB6CB1D104}"/>
              </a:ext>
            </a:extLst>
          </p:cNvPr>
          <p:cNvSpPr>
            <a:spLocks noGrp="1"/>
          </p:cNvSpPr>
          <p:nvPr>
            <p:ph type="title"/>
          </p:nvPr>
        </p:nvSpPr>
        <p:spPr/>
        <p:txBody>
          <a:bodyPr/>
          <a:lstStyle/>
          <a:p>
            <a:r>
              <a:rPr lang="en-US" dirty="0"/>
              <a:t>Sources</a:t>
            </a:r>
          </a:p>
        </p:txBody>
      </p:sp>
      <p:sp>
        <p:nvSpPr>
          <p:cNvPr id="3" name="Content Placeholder 2">
            <a:extLst>
              <a:ext uri="{FF2B5EF4-FFF2-40B4-BE49-F238E27FC236}">
                <a16:creationId xmlns:a16="http://schemas.microsoft.com/office/drawing/2014/main" id="{1AAD8E0C-E3C4-D9AC-CFCE-BD112CD0E612}"/>
              </a:ext>
            </a:extLst>
          </p:cNvPr>
          <p:cNvSpPr>
            <a:spLocks noGrp="1"/>
          </p:cNvSpPr>
          <p:nvPr>
            <p:ph idx="1"/>
          </p:nvPr>
        </p:nvSpPr>
        <p:spPr/>
        <p:txBody>
          <a:bodyPr/>
          <a:lstStyle/>
          <a:p>
            <a:pPr marL="233363" indent="-233363">
              <a:buFont typeface="Wingdings" panose="05000000000000000000" pitchFamily="2" charset="2"/>
              <a:buChar char="§"/>
            </a:pPr>
            <a:r>
              <a:rPr lang="en-US" b="1" i="0" dirty="0">
                <a:solidFill>
                  <a:srgbClr val="282828"/>
                </a:solidFill>
                <a:effectLst/>
                <a:latin typeface="GT America"/>
              </a:rPr>
              <a:t>How generative AI is changing </a:t>
            </a:r>
            <a:r>
              <a:rPr lang="en-US" b="1" dirty="0">
                <a:solidFill>
                  <a:srgbClr val="282828"/>
                </a:solidFill>
                <a:latin typeface="GT America"/>
              </a:rPr>
              <a:t>c</a:t>
            </a:r>
            <a:r>
              <a:rPr lang="en-US" b="1" i="0" dirty="0">
                <a:solidFill>
                  <a:srgbClr val="282828"/>
                </a:solidFill>
                <a:effectLst/>
                <a:latin typeface="GT America"/>
              </a:rPr>
              <a:t>reative </a:t>
            </a:r>
            <a:r>
              <a:rPr lang="en-US" b="1" dirty="0">
                <a:solidFill>
                  <a:srgbClr val="282828"/>
                </a:solidFill>
                <a:latin typeface="GT America"/>
              </a:rPr>
              <a:t>w</a:t>
            </a:r>
            <a:r>
              <a:rPr lang="en-US" b="1" i="0" dirty="0">
                <a:solidFill>
                  <a:srgbClr val="282828"/>
                </a:solidFill>
                <a:effectLst/>
                <a:latin typeface="GT America"/>
              </a:rPr>
              <a:t>ork </a:t>
            </a:r>
            <a:r>
              <a:rPr lang="en-US" dirty="0"/>
              <a:t>Harvard Business Review </a:t>
            </a:r>
            <a:r>
              <a:rPr lang="en-US" dirty="0">
                <a:hlinkClick r:id="rId2"/>
              </a:rPr>
              <a:t>https://hbr.org/2022/11/how-generative-ai-is-changing-creative-work</a:t>
            </a:r>
            <a:endParaRPr lang="en-US" dirty="0"/>
          </a:p>
          <a:p>
            <a:pPr marL="233363" indent="-233363">
              <a:buFont typeface="Wingdings" panose="05000000000000000000" pitchFamily="2" charset="2"/>
              <a:buChar char="§"/>
            </a:pPr>
            <a:r>
              <a:rPr lang="en-US" b="1" i="0" dirty="0">
                <a:solidFill>
                  <a:srgbClr val="323232"/>
                </a:solidFill>
                <a:effectLst/>
                <a:latin typeface="Arial" panose="020B0604020202020204" pitchFamily="34" charset="0"/>
              </a:rPr>
              <a:t>36 AI content generators to explore in 2023 </a:t>
            </a:r>
            <a:r>
              <a:rPr lang="en-US" dirty="0"/>
              <a:t>Tech Target </a:t>
            </a:r>
            <a:r>
              <a:rPr lang="en-US" dirty="0">
                <a:hlinkClick r:id="rId3"/>
              </a:rPr>
              <a:t>https://www.techtarget.com/whatis/feature/AI-content-generators-to-explore</a:t>
            </a:r>
            <a:endParaRPr lang="en-US" dirty="0"/>
          </a:p>
          <a:p>
            <a:pPr marL="233363" indent="-233363">
              <a:buFont typeface="Wingdings" panose="05000000000000000000" pitchFamily="2" charset="2"/>
              <a:buChar char="§"/>
            </a:pPr>
            <a:r>
              <a:rPr lang="en-US" b="1" i="0" dirty="0">
                <a:solidFill>
                  <a:srgbClr val="323232"/>
                </a:solidFill>
                <a:effectLst/>
                <a:latin typeface="Arial" panose="020B0604020202020204" pitchFamily="34" charset="0"/>
              </a:rPr>
              <a:t>The 6 best alternatives to </a:t>
            </a:r>
            <a:r>
              <a:rPr lang="en-US" b="1" i="0" dirty="0" err="1">
                <a:solidFill>
                  <a:srgbClr val="323232"/>
                </a:solidFill>
                <a:effectLst/>
                <a:latin typeface="Arial" panose="020B0604020202020204" pitchFamily="34" charset="0"/>
              </a:rPr>
              <a:t>ChatGPT</a:t>
            </a:r>
            <a:r>
              <a:rPr lang="en-US" b="1" i="0" dirty="0">
                <a:solidFill>
                  <a:srgbClr val="323232"/>
                </a:solidFill>
                <a:effectLst/>
                <a:latin typeface="Arial" panose="020B0604020202020204" pitchFamily="34" charset="0"/>
              </a:rPr>
              <a:t>                    </a:t>
            </a:r>
            <a:r>
              <a:rPr lang="en-US" dirty="0"/>
              <a:t> </a:t>
            </a:r>
            <a:r>
              <a:rPr lang="en-US" dirty="0">
                <a:hlinkClick r:id="rId4"/>
              </a:rPr>
              <a:t>https://www.makeuseof.com/best-alternatives-chatgpt</a:t>
            </a:r>
            <a:endParaRPr lang="en-US" dirty="0"/>
          </a:p>
          <a:p>
            <a:pPr marL="173736" lvl="1" indent="0">
              <a:buNone/>
            </a:pPr>
            <a:r>
              <a:rPr lang="en-US" sz="2200" dirty="0">
                <a:hlinkClick r:id="rId5"/>
              </a:rPr>
              <a:t> </a:t>
            </a:r>
            <a:endParaRPr lang="en-US" sz="2200" dirty="0"/>
          </a:p>
        </p:txBody>
      </p:sp>
    </p:spTree>
    <p:extLst>
      <p:ext uri="{BB962C8B-B14F-4D97-AF65-F5344CB8AC3E}">
        <p14:creationId xmlns:p14="http://schemas.microsoft.com/office/powerpoint/2010/main" val="1597517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910" name="Picture 36909" descr="Yellow question mark">
            <a:extLst>
              <a:ext uri="{FF2B5EF4-FFF2-40B4-BE49-F238E27FC236}">
                <a16:creationId xmlns:a16="http://schemas.microsoft.com/office/drawing/2014/main" id="{0EEFF913-0EBB-9A3A-A6D3-0CDE5BB91BA5}"/>
              </a:ext>
            </a:extLst>
          </p:cNvPr>
          <p:cNvPicPr>
            <a:picLocks noChangeAspect="1"/>
          </p:cNvPicPr>
          <p:nvPr/>
        </p:nvPicPr>
        <p:blipFill rotWithShape="1">
          <a:blip r:embed="rId2">
            <a:alphaModFix amt="35000"/>
          </a:blip>
          <a:srcRect l="9091" t="9011" b="5761"/>
          <a:stretch/>
        </p:blipFill>
        <p:spPr>
          <a:xfrm>
            <a:off x="20" y="10"/>
            <a:ext cx="12191980" cy="6857990"/>
          </a:xfrm>
          <a:prstGeom prst="rect">
            <a:avLst/>
          </a:prstGeom>
        </p:spPr>
      </p:pic>
      <p:sp>
        <p:nvSpPr>
          <p:cNvPr id="36866" name="Title 1"/>
          <p:cNvSpPr>
            <a:spLocks noGrp="1"/>
          </p:cNvSpPr>
          <p:nvPr>
            <p:ph type="ctr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cap="none" spc="100" dirty="0">
                <a:solidFill>
                  <a:srgbClr val="FFFFFF"/>
                </a:solidFill>
                <a:cs typeface="Arial" panose="020B0604020202020204" pitchFamily="34" charset="0"/>
              </a:rPr>
              <a:t>DISCUSSION</a:t>
            </a:r>
          </a:p>
        </p:txBody>
      </p:sp>
      <p:sp>
        <p:nvSpPr>
          <p:cNvPr id="5" name="Subtitle 4"/>
          <p:cNvSpPr>
            <a:spLocks noGrp="1"/>
          </p:cNvSpPr>
          <p:nvPr>
            <p:ph type="subTitle" idx="1"/>
          </p:nvPr>
        </p:nvSpPr>
        <p:spPr/>
        <p:txBody>
          <a:bodyPr>
            <a:normAutofit/>
          </a:bodyPr>
          <a:lstStyle/>
          <a:p>
            <a:pPr eaLnBrk="1" hangingPunct="1"/>
            <a:fld id="{04699E91-7E63-44B7-9FDC-AFB5B39E54C5}" type="slidenum">
              <a:rPr lang="en-US" altLang="en-US" smtClean="0">
                <a:solidFill>
                  <a:srgbClr val="FFFFFF"/>
                </a:solidFill>
              </a:rPr>
              <a:pPr eaLnBrk="1" hangingPunct="1"/>
              <a:t>17</a:t>
            </a:fld>
            <a:endParaRPr lang="en-US" altLang="en-US" dirty="0">
              <a:solidFill>
                <a:srgbClr val="FFFFFF"/>
              </a:solidFill>
            </a:endParaRPr>
          </a:p>
        </p:txBody>
      </p:sp>
    </p:spTree>
    <p:extLst>
      <p:ext uri="{BB962C8B-B14F-4D97-AF65-F5344CB8AC3E}">
        <p14:creationId xmlns:p14="http://schemas.microsoft.com/office/powerpoint/2010/main" val="30183033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400"/>
                                        <p:tgtEl>
                                          <p:spTgt spid="5">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6866"/>
                                        </p:tgtEl>
                                        <p:attrNameLst>
                                          <p:attrName>style.visibility</p:attrName>
                                        </p:attrNameLst>
                                      </p:cBhvr>
                                      <p:to>
                                        <p:strVal val="visible"/>
                                      </p:to>
                                    </p:set>
                                    <p:animEffect transition="in" filter="fade">
                                      <p:cBhvr>
                                        <p:cTn id="10" dur="4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DF8143-E06E-30D6-B2A1-BA72ED7FECBB}"/>
              </a:ext>
            </a:extLst>
          </p:cNvPr>
          <p:cNvSpPr txBox="1"/>
          <p:nvPr/>
        </p:nvSpPr>
        <p:spPr>
          <a:xfrm>
            <a:off x="457200" y="4960137"/>
            <a:ext cx="7772400" cy="1463040"/>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pPr>
            <a:r>
              <a:rPr lang="en-US" sz="5000" cap="all" spc="200" dirty="0">
                <a:solidFill>
                  <a:schemeClr val="tx1">
                    <a:lumMod val="90000"/>
                    <a:lumOff val="10000"/>
                  </a:schemeClr>
                </a:solidFill>
                <a:latin typeface="+mj-lt"/>
                <a:ea typeface="+mj-ea"/>
                <a:cs typeface="+mj-cs"/>
              </a:rPr>
              <a:t>THANK YOU</a:t>
            </a:r>
          </a:p>
        </p:txBody>
      </p:sp>
      <p:sp>
        <p:nvSpPr>
          <p:cNvPr id="37891" name="Content Placeholder 5"/>
          <p:cNvSpPr>
            <a:spLocks noGrp="1"/>
          </p:cNvSpPr>
          <p:nvPr>
            <p:ph type="subTitle"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pPr>
              <a:lnSpc>
                <a:spcPct val="90000"/>
              </a:lnSpc>
              <a:tabLst>
                <a:tab pos="280988" algn="l"/>
              </a:tabLst>
            </a:pPr>
            <a:endParaRPr lang="en-US" altLang="en-US" sz="1500" dirty="0"/>
          </a:p>
          <a:p>
            <a:pPr>
              <a:lnSpc>
                <a:spcPct val="90000"/>
              </a:lnSpc>
              <a:tabLst>
                <a:tab pos="280988" algn="l"/>
              </a:tabLst>
            </a:pPr>
            <a:r>
              <a:rPr lang="en-US" altLang="en-US" sz="1500" dirty="0"/>
              <a:t>Contact us at:</a:t>
            </a:r>
          </a:p>
          <a:p>
            <a:pPr>
              <a:lnSpc>
                <a:spcPct val="90000"/>
              </a:lnSpc>
              <a:tabLst>
                <a:tab pos="280988" algn="l"/>
              </a:tabLst>
            </a:pPr>
            <a:r>
              <a:rPr lang="en-US" altLang="en-US" sz="1500" dirty="0"/>
              <a:t>(800) 374-4072</a:t>
            </a:r>
          </a:p>
          <a:p>
            <a:pPr>
              <a:lnSpc>
                <a:spcPct val="90000"/>
              </a:lnSpc>
              <a:tabLst>
                <a:tab pos="280988" algn="l"/>
              </a:tabLst>
            </a:pPr>
            <a:br>
              <a:rPr lang="en-US" altLang="en-US" sz="1500" dirty="0"/>
            </a:br>
            <a:r>
              <a:rPr lang="en-US" altLang="en-US" sz="1500" dirty="0"/>
              <a:t>feedback@mappingyourfuture.org </a:t>
            </a:r>
            <a:br>
              <a:rPr lang="en-US" altLang="en-US" sz="1500" dirty="0"/>
            </a:br>
            <a:r>
              <a:rPr lang="en-US" altLang="en-US" sz="1500" dirty="0"/>
              <a:t>MappingYourFuture.org</a:t>
            </a:r>
          </a:p>
        </p:txBody>
      </p:sp>
      <p:pic>
        <p:nvPicPr>
          <p:cNvPr id="37893"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4276" y="1473334"/>
            <a:ext cx="10917644" cy="22654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Slide Number Placeholder 3"/>
          <p:cNvSpPr txBox="1">
            <a:spLocks/>
          </p:cNvSpPr>
          <p:nvPr/>
        </p:nvSpPr>
        <p:spPr bwMode="auto">
          <a:xfrm>
            <a:off x="11506200" y="6407151"/>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4699E91-7E63-44B7-9FDC-AFB5B39E54C5}" type="slidenum">
              <a:rPr lang="en-US" altLang="en-US" sz="1400" smtClean="0"/>
              <a:pPr eaLnBrk="1" hangingPunct="1">
                <a:spcAft>
                  <a:spcPts val="600"/>
                </a:spcAft>
              </a:pPr>
              <a:t>18</a:t>
            </a:fld>
            <a:endParaRPr lang="en-US" altLang="en-US" sz="1400" dirty="0"/>
          </a:p>
        </p:txBody>
      </p:sp>
    </p:spTree>
    <p:extLst>
      <p:ext uri="{BB962C8B-B14F-4D97-AF65-F5344CB8AC3E}">
        <p14:creationId xmlns:p14="http://schemas.microsoft.com/office/powerpoint/2010/main" val="6098213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ustom 4">
      <a:dk1>
        <a:srgbClr val="2E2B21"/>
      </a:dk1>
      <a:lt1>
        <a:srgbClr val="FFFFFF"/>
      </a:lt1>
      <a:dk2>
        <a:srgbClr val="605B4F"/>
      </a:dk2>
      <a:lt2>
        <a:srgbClr val="D8D6BE"/>
      </a:lt2>
      <a:accent1>
        <a:srgbClr val="6C7D76"/>
      </a:accent1>
      <a:accent2>
        <a:srgbClr val="9CBEBD"/>
      </a:accent2>
      <a:accent3>
        <a:srgbClr val="D2CB6C"/>
      </a:accent3>
      <a:accent4>
        <a:srgbClr val="95A39D"/>
      </a:accent4>
      <a:accent5>
        <a:srgbClr val="C89F5D"/>
      </a:accent5>
      <a:accent6>
        <a:srgbClr val="B1A089"/>
      </a:accent6>
      <a:hlink>
        <a:srgbClr val="F5B998"/>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24401</TotalTime>
  <Words>820</Words>
  <Application>Microsoft Office PowerPoint</Application>
  <PresentationFormat>Widescreen</PresentationFormat>
  <Paragraphs>103</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Calibri</vt:lpstr>
      <vt:lpstr>GT America</vt:lpstr>
      <vt:lpstr>Guardian TextEgyp</vt:lpstr>
      <vt:lpstr>Tw Cen MT</vt:lpstr>
      <vt:lpstr>Tw Cen MT Condensed</vt:lpstr>
      <vt:lpstr>Wingdings</vt:lpstr>
      <vt:lpstr>Wingdings 3</vt:lpstr>
      <vt:lpstr>Integral</vt:lpstr>
      <vt:lpstr>GENERATIVE AI –  THINGS WILL BE GREAT. WELL, MAYBE.</vt:lpstr>
      <vt:lpstr>IN the News</vt:lpstr>
      <vt:lpstr>What is generative AI?</vt:lpstr>
      <vt:lpstr>AI is Not New</vt:lpstr>
      <vt:lpstr>Generative AI Tools</vt:lpstr>
      <vt:lpstr>How can it be Used?</vt:lpstr>
      <vt:lpstr>Content</vt:lpstr>
      <vt:lpstr>Caution</vt:lpstr>
      <vt:lpstr>Ethical issues</vt:lpstr>
      <vt:lpstr>What can it do for me?</vt:lpstr>
      <vt:lpstr>What can AI Do for Financial aid?</vt:lpstr>
      <vt:lpstr>Financial Aid and AI</vt:lpstr>
      <vt:lpstr>News</vt:lpstr>
      <vt:lpstr>NEWS</vt:lpstr>
      <vt:lpstr>Discussion and Demo </vt:lpstr>
      <vt:lpstr>Sources</vt:lpstr>
      <vt:lpstr>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Dakota  Mapping Your Future College Access and Advising</dc:title>
  <dc:creator>Catherine Mueller</dc:creator>
  <cp:lastModifiedBy>Catherine Mueller</cp:lastModifiedBy>
  <cp:revision>25</cp:revision>
  <cp:lastPrinted>2022-10-22T15:41:30Z</cp:lastPrinted>
  <dcterms:created xsi:type="dcterms:W3CDTF">2020-09-01T15:07:17Z</dcterms:created>
  <dcterms:modified xsi:type="dcterms:W3CDTF">2023-03-30T19:13:04Z</dcterms:modified>
</cp:coreProperties>
</file>