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Lst>
  <p:notesMasterIdLst>
    <p:notesMasterId r:id="rId39"/>
  </p:notesMasterIdLst>
  <p:sldIdLst>
    <p:sldId id="256" r:id="rId2"/>
    <p:sldId id="281" r:id="rId3"/>
    <p:sldId id="283" r:id="rId4"/>
    <p:sldId id="259" r:id="rId5"/>
    <p:sldId id="260" r:id="rId6"/>
    <p:sldId id="262" r:id="rId7"/>
    <p:sldId id="269" r:id="rId8"/>
    <p:sldId id="270" r:id="rId9"/>
    <p:sldId id="263" r:id="rId10"/>
    <p:sldId id="264" r:id="rId11"/>
    <p:sldId id="261" r:id="rId12"/>
    <p:sldId id="265" r:id="rId13"/>
    <p:sldId id="266" r:id="rId14"/>
    <p:sldId id="282" r:id="rId15"/>
    <p:sldId id="268" r:id="rId16"/>
    <p:sldId id="267" r:id="rId17"/>
    <p:sldId id="271" r:id="rId18"/>
    <p:sldId id="284" r:id="rId19"/>
    <p:sldId id="295" r:id="rId20"/>
    <p:sldId id="296" r:id="rId21"/>
    <p:sldId id="298" r:id="rId22"/>
    <p:sldId id="272" r:id="rId23"/>
    <p:sldId id="285" r:id="rId24"/>
    <p:sldId id="286" r:id="rId25"/>
    <p:sldId id="280" r:id="rId26"/>
    <p:sldId id="288" r:id="rId27"/>
    <p:sldId id="289" r:id="rId28"/>
    <p:sldId id="287" r:id="rId29"/>
    <p:sldId id="293" r:id="rId30"/>
    <p:sldId id="290" r:id="rId31"/>
    <p:sldId id="291" r:id="rId32"/>
    <p:sldId id="299" r:id="rId33"/>
    <p:sldId id="292" r:id="rId34"/>
    <p:sldId id="302" r:id="rId35"/>
    <p:sldId id="294" r:id="rId36"/>
    <p:sldId id="300" r:id="rId37"/>
    <p:sldId id="30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8"/>
    <p:restoredTop sz="93787"/>
  </p:normalViewPr>
  <p:slideViewPr>
    <p:cSldViewPr snapToGrid="0" snapToObjects="1">
      <p:cViewPr varScale="1">
        <p:scale>
          <a:sx n="106" d="100"/>
          <a:sy n="106"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4086AF-B4E0-164C-A881-339324DF6217}" type="datetimeFigureOut">
              <a:rPr lang="en-US" smtClean="0"/>
              <a:t>3/30/23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D9AE5-96A5-F845-944C-0A395E2539A6}" type="slidenum">
              <a:rPr lang="en-US" smtClean="0"/>
              <a:t>‹#›</a:t>
            </a:fld>
            <a:endParaRPr lang="en-US"/>
          </a:p>
        </p:txBody>
      </p:sp>
    </p:spTree>
    <p:extLst>
      <p:ext uri="{BB962C8B-B14F-4D97-AF65-F5344CB8AC3E}">
        <p14:creationId xmlns:p14="http://schemas.microsoft.com/office/powerpoint/2010/main" val="380088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D9AE5-96A5-F845-944C-0A395E2539A6}" type="slidenum">
              <a:rPr lang="en-US" smtClean="0"/>
              <a:t>1</a:t>
            </a:fld>
            <a:endParaRPr lang="en-US"/>
          </a:p>
        </p:txBody>
      </p:sp>
    </p:spTree>
    <p:extLst>
      <p:ext uri="{BB962C8B-B14F-4D97-AF65-F5344CB8AC3E}">
        <p14:creationId xmlns:p14="http://schemas.microsoft.com/office/powerpoint/2010/main" val="3139850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Breakdown of students by grade level</a:t>
            </a:r>
            <a:r>
              <a:rPr lang="en-US" dirty="0"/>
              <a:t> </a:t>
            </a:r>
            <a:endParaRPr lang="en-US" sz="1200" b="1"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Freshmen</a:t>
            </a:r>
            <a:r>
              <a:rPr lang="en-US" dirty="0"/>
              <a:t> </a:t>
            </a:r>
            <a:r>
              <a:rPr lang="en-US" sz="1200" b="0" i="0" u="none" strike="noStrike" kern="1200" dirty="0">
                <a:solidFill>
                  <a:schemeClr val="tx1"/>
                </a:solidFill>
                <a:effectLst/>
                <a:latin typeface="+mn-lt"/>
                <a:ea typeface="+mn-ea"/>
                <a:cs typeface="+mn-cs"/>
              </a:rPr>
              <a:t>2,830</a:t>
            </a:r>
            <a:r>
              <a:rPr lang="en-US" dirty="0"/>
              <a:t> - </a:t>
            </a:r>
            <a:r>
              <a:rPr lang="en-US" sz="1200" b="0" i="0" u="none" strike="noStrike" kern="1200" dirty="0">
                <a:solidFill>
                  <a:schemeClr val="tx1"/>
                </a:solidFill>
                <a:effectLst/>
                <a:latin typeface="+mn-lt"/>
                <a:ea typeface="+mn-ea"/>
                <a:cs typeface="+mn-cs"/>
              </a:rPr>
              <a:t>30%</a:t>
            </a:r>
            <a:r>
              <a:rPr lang="en-US" dirty="0"/>
              <a:t> </a:t>
            </a:r>
          </a:p>
          <a:p>
            <a:r>
              <a:rPr lang="en-US" sz="1200" b="0" i="0" u="none" strike="noStrike" kern="1200" dirty="0">
                <a:solidFill>
                  <a:schemeClr val="tx1"/>
                </a:solidFill>
                <a:effectLst/>
                <a:latin typeface="+mn-lt"/>
                <a:ea typeface="+mn-ea"/>
                <a:cs typeface="+mn-cs"/>
              </a:rPr>
              <a:t>Sophomore</a:t>
            </a:r>
            <a:r>
              <a:rPr lang="en-US" dirty="0"/>
              <a:t> </a:t>
            </a:r>
            <a:r>
              <a:rPr lang="en-US" sz="1200" b="0" i="0" u="none" strike="noStrike" kern="1200" dirty="0">
                <a:solidFill>
                  <a:schemeClr val="tx1"/>
                </a:solidFill>
                <a:effectLst/>
                <a:latin typeface="+mn-lt"/>
                <a:ea typeface="+mn-ea"/>
                <a:cs typeface="+mn-cs"/>
              </a:rPr>
              <a:t>2,247 -</a:t>
            </a:r>
            <a:r>
              <a:rPr lang="en-US" dirty="0"/>
              <a:t> </a:t>
            </a:r>
            <a:r>
              <a:rPr lang="en-US" sz="1200" b="0" i="0" u="none" strike="noStrike" kern="1200" dirty="0">
                <a:solidFill>
                  <a:schemeClr val="tx1"/>
                </a:solidFill>
                <a:effectLst/>
                <a:latin typeface="+mn-lt"/>
                <a:ea typeface="+mn-ea"/>
                <a:cs typeface="+mn-cs"/>
              </a:rPr>
              <a:t>24%</a:t>
            </a:r>
            <a:r>
              <a:rPr lang="en-US" dirty="0"/>
              <a:t> </a:t>
            </a:r>
          </a:p>
          <a:p>
            <a:r>
              <a:rPr lang="en-US" sz="1200" b="0" i="0" u="none" strike="noStrike" kern="1200" dirty="0">
                <a:solidFill>
                  <a:schemeClr val="tx1"/>
                </a:solidFill>
                <a:effectLst/>
                <a:latin typeface="+mn-lt"/>
                <a:ea typeface="+mn-ea"/>
                <a:cs typeface="+mn-cs"/>
              </a:rPr>
              <a:t>Junior</a:t>
            </a:r>
            <a:r>
              <a:rPr lang="en-US" dirty="0"/>
              <a:t> </a:t>
            </a:r>
            <a:r>
              <a:rPr lang="en-US" sz="1200" b="0" i="0" u="none" strike="noStrike" kern="1200" dirty="0">
                <a:solidFill>
                  <a:schemeClr val="tx1"/>
                </a:solidFill>
                <a:effectLst/>
                <a:latin typeface="+mn-lt"/>
                <a:ea typeface="+mn-ea"/>
                <a:cs typeface="+mn-cs"/>
              </a:rPr>
              <a:t>2,071</a:t>
            </a:r>
            <a:r>
              <a:rPr lang="en-US" dirty="0"/>
              <a:t> - </a:t>
            </a:r>
            <a:r>
              <a:rPr lang="en-US" sz="1200" b="0" i="0" u="none" strike="noStrike" kern="1200" dirty="0">
                <a:solidFill>
                  <a:schemeClr val="tx1"/>
                </a:solidFill>
                <a:effectLst/>
                <a:latin typeface="+mn-lt"/>
                <a:ea typeface="+mn-ea"/>
                <a:cs typeface="+mn-cs"/>
              </a:rPr>
              <a:t>22%</a:t>
            </a:r>
            <a:r>
              <a:rPr lang="en-US" dirty="0"/>
              <a:t> </a:t>
            </a:r>
          </a:p>
          <a:p>
            <a:r>
              <a:rPr lang="en-US" sz="1200" b="0" i="0" u="none" strike="noStrike" kern="1200" dirty="0">
                <a:solidFill>
                  <a:schemeClr val="tx1"/>
                </a:solidFill>
                <a:effectLst/>
                <a:latin typeface="+mn-lt"/>
                <a:ea typeface="+mn-ea"/>
                <a:cs typeface="+mn-cs"/>
              </a:rPr>
              <a:t>Senior</a:t>
            </a:r>
            <a:r>
              <a:rPr lang="en-US" dirty="0"/>
              <a:t> </a:t>
            </a:r>
            <a:r>
              <a:rPr lang="en-US" sz="1200" b="0" i="0" u="none" strike="noStrike" kern="1200" dirty="0">
                <a:solidFill>
                  <a:schemeClr val="tx1"/>
                </a:solidFill>
                <a:effectLst/>
                <a:latin typeface="+mn-lt"/>
                <a:ea typeface="+mn-ea"/>
                <a:cs typeface="+mn-cs"/>
              </a:rPr>
              <a:t>2,162</a:t>
            </a:r>
            <a:r>
              <a:rPr lang="en-US" dirty="0"/>
              <a:t> - </a:t>
            </a:r>
            <a:r>
              <a:rPr lang="en-US" sz="1200" b="0" i="0" u="none" strike="noStrike" kern="1200" dirty="0">
                <a:solidFill>
                  <a:schemeClr val="tx1"/>
                </a:solidFill>
                <a:effectLst/>
                <a:latin typeface="+mn-lt"/>
                <a:ea typeface="+mn-ea"/>
                <a:cs typeface="+mn-cs"/>
              </a:rPr>
              <a:t>23%</a:t>
            </a:r>
            <a:r>
              <a:rPr lang="en-US" dirty="0"/>
              <a:t> </a:t>
            </a:r>
          </a:p>
          <a:p>
            <a:r>
              <a:rPr lang="en-US" sz="1200" b="0" i="0" u="none" strike="noStrike" kern="1200" dirty="0">
                <a:solidFill>
                  <a:schemeClr val="tx1"/>
                </a:solidFill>
                <a:effectLst/>
                <a:latin typeface="+mn-lt"/>
                <a:ea typeface="+mn-ea"/>
                <a:cs typeface="+mn-cs"/>
              </a:rPr>
              <a:t>Total 9,310</a:t>
            </a:r>
            <a:r>
              <a:rPr lang="en-US" dirty="0"/>
              <a:t> </a:t>
            </a:r>
            <a:r>
              <a:rPr lang="en-US" sz="1200" b="0" i="0" u="none" strike="noStrike" kern="1200" dirty="0">
                <a:solidFill>
                  <a:schemeClr val="tx1"/>
                </a:solidFill>
                <a:effectLst/>
                <a:latin typeface="+mn-lt"/>
                <a:ea typeface="+mn-ea"/>
                <a:cs typeface="+mn-cs"/>
              </a:rPr>
              <a:t>100%</a:t>
            </a:r>
            <a:r>
              <a:rPr lang="en-US" dirty="0"/>
              <a:t> </a:t>
            </a:r>
          </a:p>
        </p:txBody>
      </p:sp>
      <p:sp>
        <p:nvSpPr>
          <p:cNvPr id="4" name="Slide Number Placeholder 3"/>
          <p:cNvSpPr>
            <a:spLocks noGrp="1"/>
          </p:cNvSpPr>
          <p:nvPr>
            <p:ph type="sldNum" sz="quarter" idx="5"/>
          </p:nvPr>
        </p:nvSpPr>
        <p:spPr/>
        <p:txBody>
          <a:bodyPr/>
          <a:lstStyle/>
          <a:p>
            <a:fld id="{E11D9AE5-96A5-F845-944C-0A395E2539A6}" type="slidenum">
              <a:rPr lang="en-US" smtClean="0"/>
              <a:t>31</a:t>
            </a:fld>
            <a:endParaRPr lang="en-US"/>
          </a:p>
        </p:txBody>
      </p:sp>
    </p:spTree>
    <p:extLst>
      <p:ext uri="{BB962C8B-B14F-4D97-AF65-F5344CB8AC3E}">
        <p14:creationId xmlns:p14="http://schemas.microsoft.com/office/powerpoint/2010/main" val="361822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UNC Chapel Hill has a permanent $8m hole they are trying to fill (shared by Jackie and Rachel at the SASFAA Annual Conference)</a:t>
            </a:r>
          </a:p>
        </p:txBody>
      </p:sp>
      <p:sp>
        <p:nvSpPr>
          <p:cNvPr id="4" name="Slide Number Placeholder 3"/>
          <p:cNvSpPr>
            <a:spLocks noGrp="1"/>
          </p:cNvSpPr>
          <p:nvPr>
            <p:ph type="sldNum" sz="quarter" idx="5"/>
          </p:nvPr>
        </p:nvSpPr>
        <p:spPr/>
        <p:txBody>
          <a:bodyPr/>
          <a:lstStyle/>
          <a:p>
            <a:fld id="{E11D9AE5-96A5-F845-944C-0A395E2539A6}" type="slidenum">
              <a:rPr lang="en-US" smtClean="0"/>
              <a:t>33</a:t>
            </a:fld>
            <a:endParaRPr lang="en-US"/>
          </a:p>
        </p:txBody>
      </p:sp>
    </p:spTree>
    <p:extLst>
      <p:ext uri="{BB962C8B-B14F-4D97-AF65-F5344CB8AC3E}">
        <p14:creationId xmlns:p14="http://schemas.microsoft.com/office/powerpoint/2010/main" val="191463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583ADE-CA70-46DC-B417-183152646282}" type="slidenum">
              <a:rPr lang="en-US" smtClean="0"/>
              <a:t>17</a:t>
            </a:fld>
            <a:endParaRPr lang="en-US"/>
          </a:p>
        </p:txBody>
      </p:sp>
    </p:spTree>
    <p:extLst>
      <p:ext uri="{BB962C8B-B14F-4D97-AF65-F5344CB8AC3E}">
        <p14:creationId xmlns:p14="http://schemas.microsoft.com/office/powerpoint/2010/main" val="2976060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583ADE-CA70-46DC-B417-183152646282}" type="slidenum">
              <a:rPr lang="en-US" smtClean="0"/>
              <a:t>22</a:t>
            </a:fld>
            <a:endParaRPr lang="en-US"/>
          </a:p>
        </p:txBody>
      </p:sp>
    </p:spTree>
    <p:extLst>
      <p:ext uri="{BB962C8B-B14F-4D97-AF65-F5344CB8AC3E}">
        <p14:creationId xmlns:p14="http://schemas.microsoft.com/office/powerpoint/2010/main" val="411990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583ADE-CA70-46DC-B417-183152646282}" type="slidenum">
              <a:rPr lang="en-US" smtClean="0"/>
              <a:t>25</a:t>
            </a:fld>
            <a:endParaRPr lang="en-US"/>
          </a:p>
        </p:txBody>
      </p:sp>
    </p:spTree>
    <p:extLst>
      <p:ext uri="{BB962C8B-B14F-4D97-AF65-F5344CB8AC3E}">
        <p14:creationId xmlns:p14="http://schemas.microsoft.com/office/powerpoint/2010/main" val="132404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D9AE5-96A5-F845-944C-0A395E2539A6}" type="slidenum">
              <a:rPr lang="en-US" smtClean="0"/>
              <a:t>26</a:t>
            </a:fld>
            <a:endParaRPr lang="en-US"/>
          </a:p>
        </p:txBody>
      </p:sp>
    </p:spTree>
    <p:extLst>
      <p:ext uri="{BB962C8B-B14F-4D97-AF65-F5344CB8AC3E}">
        <p14:creationId xmlns:p14="http://schemas.microsoft.com/office/powerpoint/2010/main" val="247210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D9AE5-96A5-F845-944C-0A395E2539A6}" type="slidenum">
              <a:rPr lang="en-US" smtClean="0"/>
              <a:t>27</a:t>
            </a:fld>
            <a:endParaRPr lang="en-US"/>
          </a:p>
        </p:txBody>
      </p:sp>
    </p:spTree>
    <p:extLst>
      <p:ext uri="{BB962C8B-B14F-4D97-AF65-F5344CB8AC3E}">
        <p14:creationId xmlns:p14="http://schemas.microsoft.com/office/powerpoint/2010/main" val="288943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D9AE5-96A5-F845-944C-0A395E2539A6}" type="slidenum">
              <a:rPr lang="en-US" smtClean="0"/>
              <a:t>28</a:t>
            </a:fld>
            <a:endParaRPr lang="en-US"/>
          </a:p>
        </p:txBody>
      </p:sp>
    </p:spTree>
    <p:extLst>
      <p:ext uri="{BB962C8B-B14F-4D97-AF65-F5344CB8AC3E}">
        <p14:creationId xmlns:p14="http://schemas.microsoft.com/office/powerpoint/2010/main" val="1086668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 will come out ahead with this, others may not</a:t>
            </a:r>
          </a:p>
          <a:p>
            <a:pPr marL="171450" indent="-171450">
              <a:buFont typeface="Arial" panose="020B0604020202020204" pitchFamily="34" charset="0"/>
              <a:buChar char="•"/>
            </a:pPr>
            <a:r>
              <a:rPr lang="en-US" dirty="0"/>
              <a:t>Under EFC methodology, might receive higher or lower grant</a:t>
            </a:r>
          </a:p>
          <a:p>
            <a:pPr marL="171450" indent="-171450">
              <a:buFont typeface="Arial" panose="020B0604020202020204" pitchFamily="34" charset="0"/>
              <a:buChar char="•"/>
            </a:pPr>
            <a:r>
              <a:rPr lang="en-US" dirty="0"/>
              <a:t>Do not factor in number in college and/or try to manually do an EFC calculation</a:t>
            </a:r>
          </a:p>
          <a:p>
            <a:pPr marL="171450" indent="-171450">
              <a:buFont typeface="Arial" panose="020B0604020202020204" pitchFamily="34" charset="0"/>
              <a:buChar char="•"/>
            </a:pPr>
            <a:r>
              <a:rPr lang="en-US" dirty="0"/>
              <a:t>Workload to manually to do this would be large</a:t>
            </a:r>
          </a:p>
          <a:p>
            <a:pPr marL="171450" indent="-171450">
              <a:buFont typeface="Arial" panose="020B0604020202020204" pitchFamily="34" charset="0"/>
              <a:buChar char="•"/>
            </a:pPr>
            <a:r>
              <a:rPr lang="en-US" dirty="0"/>
              <a:t>The FAFSA data elements are changing and EFC tables not being updated, so no way to accurately calculate an EFC</a:t>
            </a:r>
          </a:p>
        </p:txBody>
      </p:sp>
      <p:sp>
        <p:nvSpPr>
          <p:cNvPr id="4" name="Slide Number Placeholder 3"/>
          <p:cNvSpPr>
            <a:spLocks noGrp="1"/>
          </p:cNvSpPr>
          <p:nvPr>
            <p:ph type="sldNum" sz="quarter" idx="5"/>
          </p:nvPr>
        </p:nvSpPr>
        <p:spPr/>
        <p:txBody>
          <a:bodyPr/>
          <a:lstStyle/>
          <a:p>
            <a:fld id="{E11D9AE5-96A5-F845-944C-0A395E2539A6}" type="slidenum">
              <a:rPr lang="en-US" smtClean="0"/>
              <a:t>29</a:t>
            </a:fld>
            <a:endParaRPr lang="en-US"/>
          </a:p>
        </p:txBody>
      </p:sp>
    </p:spTree>
    <p:extLst>
      <p:ext uri="{BB962C8B-B14F-4D97-AF65-F5344CB8AC3E}">
        <p14:creationId xmlns:p14="http://schemas.microsoft.com/office/powerpoint/2010/main" val="2984889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Breakdown of students by grade level</a:t>
            </a:r>
            <a:r>
              <a:rPr lang="en-US" dirty="0"/>
              <a:t> </a:t>
            </a:r>
          </a:p>
          <a:p>
            <a:r>
              <a:rPr lang="en-US" sz="1200" b="0" i="0" u="none" strike="noStrike" kern="1200" dirty="0">
                <a:solidFill>
                  <a:schemeClr val="tx1"/>
                </a:solidFill>
                <a:effectLst/>
                <a:latin typeface="+mn-lt"/>
                <a:ea typeface="+mn-ea"/>
                <a:cs typeface="+mn-cs"/>
              </a:rPr>
              <a:t>Freshmen</a:t>
            </a:r>
            <a:r>
              <a:rPr lang="en-US" dirty="0"/>
              <a:t> </a:t>
            </a:r>
            <a:r>
              <a:rPr lang="en-US" sz="1200" b="0" i="0" u="none" strike="noStrike" kern="1200" dirty="0">
                <a:solidFill>
                  <a:schemeClr val="tx1"/>
                </a:solidFill>
                <a:effectLst/>
                <a:latin typeface="+mn-lt"/>
                <a:ea typeface="+mn-ea"/>
                <a:cs typeface="+mn-cs"/>
              </a:rPr>
              <a:t>2,673</a:t>
            </a:r>
            <a:r>
              <a:rPr lang="en-US" dirty="0"/>
              <a:t> - </a:t>
            </a:r>
            <a:r>
              <a:rPr lang="en-US" sz="1200" b="0" i="0" u="none" strike="noStrike" kern="1200" dirty="0">
                <a:solidFill>
                  <a:schemeClr val="tx1"/>
                </a:solidFill>
                <a:effectLst/>
                <a:latin typeface="+mn-lt"/>
                <a:ea typeface="+mn-ea"/>
                <a:cs typeface="+mn-cs"/>
              </a:rPr>
              <a:t>29%</a:t>
            </a:r>
            <a:r>
              <a:rPr lang="en-US" dirty="0"/>
              <a:t> </a:t>
            </a:r>
          </a:p>
          <a:p>
            <a:r>
              <a:rPr lang="en-US" sz="1200" b="0" i="0" u="none" strike="noStrike" kern="1200" dirty="0">
                <a:solidFill>
                  <a:schemeClr val="tx1"/>
                </a:solidFill>
                <a:effectLst/>
                <a:latin typeface="+mn-lt"/>
                <a:ea typeface="+mn-ea"/>
                <a:cs typeface="+mn-cs"/>
              </a:rPr>
              <a:t>Sophomore</a:t>
            </a:r>
            <a:r>
              <a:rPr lang="en-US" dirty="0"/>
              <a:t> </a:t>
            </a:r>
            <a:r>
              <a:rPr lang="en-US" sz="1200" b="0" i="0" u="none" strike="noStrike" kern="1200" dirty="0">
                <a:solidFill>
                  <a:schemeClr val="tx1"/>
                </a:solidFill>
                <a:effectLst/>
                <a:latin typeface="+mn-lt"/>
                <a:ea typeface="+mn-ea"/>
                <a:cs typeface="+mn-cs"/>
              </a:rPr>
              <a:t>2,162</a:t>
            </a:r>
            <a:r>
              <a:rPr lang="en-US" dirty="0"/>
              <a:t> - </a:t>
            </a:r>
            <a:r>
              <a:rPr lang="en-US" sz="1200" b="0" i="0" u="none" strike="noStrike" kern="1200" dirty="0">
                <a:solidFill>
                  <a:schemeClr val="tx1"/>
                </a:solidFill>
                <a:effectLst/>
                <a:latin typeface="+mn-lt"/>
                <a:ea typeface="+mn-ea"/>
                <a:cs typeface="+mn-cs"/>
              </a:rPr>
              <a:t>23%</a:t>
            </a:r>
            <a:r>
              <a:rPr lang="en-US" dirty="0"/>
              <a:t> </a:t>
            </a:r>
          </a:p>
          <a:p>
            <a:r>
              <a:rPr lang="en-US" sz="1200" b="0" i="0" u="none" strike="noStrike" kern="1200" dirty="0">
                <a:solidFill>
                  <a:schemeClr val="tx1"/>
                </a:solidFill>
                <a:effectLst/>
                <a:latin typeface="+mn-lt"/>
                <a:ea typeface="+mn-ea"/>
                <a:cs typeface="+mn-cs"/>
              </a:rPr>
              <a:t>Junior</a:t>
            </a:r>
            <a:r>
              <a:rPr lang="en-US" dirty="0"/>
              <a:t> </a:t>
            </a:r>
            <a:r>
              <a:rPr lang="en-US" sz="1200" b="0" i="0" u="none" strike="noStrike" kern="1200" dirty="0">
                <a:solidFill>
                  <a:schemeClr val="tx1"/>
                </a:solidFill>
                <a:effectLst/>
                <a:latin typeface="+mn-lt"/>
                <a:ea typeface="+mn-ea"/>
                <a:cs typeface="+mn-cs"/>
              </a:rPr>
              <a:t>2,230</a:t>
            </a:r>
            <a:r>
              <a:rPr lang="en-US" dirty="0"/>
              <a:t> - </a:t>
            </a:r>
            <a:r>
              <a:rPr lang="en-US" sz="1200" b="0" i="0" u="none" strike="noStrike" kern="1200" dirty="0">
                <a:solidFill>
                  <a:schemeClr val="tx1"/>
                </a:solidFill>
                <a:effectLst/>
                <a:latin typeface="+mn-lt"/>
                <a:ea typeface="+mn-ea"/>
                <a:cs typeface="+mn-cs"/>
              </a:rPr>
              <a:t>24%</a:t>
            </a:r>
            <a:r>
              <a:rPr lang="en-US" dirty="0"/>
              <a:t> </a:t>
            </a:r>
          </a:p>
          <a:p>
            <a:r>
              <a:rPr lang="en-US" sz="1200" b="0" i="0" u="none" strike="noStrike" kern="1200" dirty="0">
                <a:solidFill>
                  <a:schemeClr val="tx1"/>
                </a:solidFill>
                <a:effectLst/>
                <a:latin typeface="+mn-lt"/>
                <a:ea typeface="+mn-ea"/>
                <a:cs typeface="+mn-cs"/>
              </a:rPr>
              <a:t>Senior</a:t>
            </a:r>
            <a:r>
              <a:rPr lang="en-US" dirty="0"/>
              <a:t> </a:t>
            </a:r>
            <a:r>
              <a:rPr lang="en-US" sz="1200" b="0" i="0" u="none" strike="noStrike" kern="1200" dirty="0">
                <a:solidFill>
                  <a:schemeClr val="tx1"/>
                </a:solidFill>
                <a:effectLst/>
                <a:latin typeface="+mn-lt"/>
                <a:ea typeface="+mn-ea"/>
                <a:cs typeface="+mn-cs"/>
              </a:rPr>
              <a:t>2,203</a:t>
            </a:r>
            <a:r>
              <a:rPr lang="en-US" dirty="0"/>
              <a:t> - </a:t>
            </a:r>
            <a:r>
              <a:rPr lang="en-US" sz="1200" b="0" i="0" u="none" strike="noStrike" kern="1200" dirty="0">
                <a:solidFill>
                  <a:schemeClr val="tx1"/>
                </a:solidFill>
                <a:effectLst/>
                <a:latin typeface="+mn-lt"/>
                <a:ea typeface="+mn-ea"/>
                <a:cs typeface="+mn-cs"/>
              </a:rPr>
              <a:t>24%</a:t>
            </a:r>
            <a:r>
              <a:rPr lang="en-US" dirty="0"/>
              <a:t> </a:t>
            </a:r>
            <a:r>
              <a:rPr lang="en-US" sz="1200" b="0" i="0" u="none" strike="noStrike" kern="1200" dirty="0">
                <a:solidFill>
                  <a:schemeClr val="tx1"/>
                </a:solidFill>
                <a:effectLst/>
                <a:latin typeface="+mn-lt"/>
                <a:ea typeface="+mn-ea"/>
                <a:cs typeface="+mn-cs"/>
              </a:rPr>
              <a:t> </a:t>
            </a:r>
            <a:r>
              <a:rPr lang="en-US" dirty="0"/>
              <a:t> </a:t>
            </a:r>
          </a:p>
          <a:p>
            <a:r>
              <a:rPr lang="en-US" sz="1200" b="0" i="0" u="none" strike="noStrike" kern="1200" dirty="0">
                <a:solidFill>
                  <a:schemeClr val="tx1"/>
                </a:solidFill>
                <a:effectLst/>
                <a:latin typeface="+mn-lt"/>
                <a:ea typeface="+mn-ea"/>
                <a:cs typeface="+mn-cs"/>
              </a:rPr>
              <a:t>Total 9,268</a:t>
            </a:r>
            <a:r>
              <a:rPr lang="en-US" dirty="0"/>
              <a:t> </a:t>
            </a:r>
            <a:r>
              <a:rPr lang="en-US" sz="1200" b="0" i="0" u="none" strike="noStrike" kern="1200" dirty="0">
                <a:solidFill>
                  <a:schemeClr val="tx1"/>
                </a:solidFill>
                <a:effectLst/>
                <a:latin typeface="+mn-lt"/>
                <a:ea typeface="+mn-ea"/>
                <a:cs typeface="+mn-cs"/>
              </a:rPr>
              <a:t>100%</a:t>
            </a:r>
            <a:r>
              <a:rPr lang="en-US" dirty="0"/>
              <a:t> </a:t>
            </a:r>
          </a:p>
        </p:txBody>
      </p:sp>
      <p:sp>
        <p:nvSpPr>
          <p:cNvPr id="4" name="Slide Number Placeholder 3"/>
          <p:cNvSpPr>
            <a:spLocks noGrp="1"/>
          </p:cNvSpPr>
          <p:nvPr>
            <p:ph type="sldNum" sz="quarter" idx="5"/>
          </p:nvPr>
        </p:nvSpPr>
        <p:spPr/>
        <p:txBody>
          <a:bodyPr/>
          <a:lstStyle/>
          <a:p>
            <a:fld id="{E11D9AE5-96A5-F845-944C-0A395E2539A6}" type="slidenum">
              <a:rPr lang="en-US" smtClean="0"/>
              <a:t>30</a:t>
            </a:fld>
            <a:endParaRPr lang="en-US"/>
          </a:p>
        </p:txBody>
      </p:sp>
    </p:spTree>
    <p:extLst>
      <p:ext uri="{BB962C8B-B14F-4D97-AF65-F5344CB8AC3E}">
        <p14:creationId xmlns:p14="http://schemas.microsoft.com/office/powerpoint/2010/main" val="39006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BC6AA09-9378-1041-9AF1-087B1E8EF368}" type="datetime1">
              <a:rPr lang="en-US" smtClean="0"/>
              <a:t>3/30/23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1448450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6BCD5-648E-1B4A-A416-F9D78ABCE60C}" type="datetime1">
              <a:rPr lang="en-US" smtClean="0"/>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386917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C8548-87AA-B545-85C5-8C2B2B174693}" type="datetime1">
              <a:rPr lang="en-US" smtClean="0"/>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33940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EF3E5F-82E3-BD42-B419-B6DBC0F0BAA7}" type="datetime1">
              <a:rPr lang="en-US" smtClean="0"/>
              <a:t>3/30/23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62568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F2C6879-9C9A-A24B-8CD2-F23543FCD2E0}" type="datetime1">
              <a:rPr lang="en-US" smtClean="0"/>
              <a:t>3/30/23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14319571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66C035D-206D-784D-AF57-EC09707E3790}" type="datetime1">
              <a:rPr lang="en-US" smtClean="0"/>
              <a:t>3/30/23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266427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791BBBF-6517-0943-940B-09A7B78B311F}" type="datetime1">
              <a:rPr lang="en-US" smtClean="0"/>
              <a:t>3/30/23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56A5F-7A67-EB49-9EC4-8FF57FCC998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7125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630904-F2DA-3D45-BD59-8036C8DED856}" type="datetime1">
              <a:rPr lang="en-US" smtClean="0"/>
              <a:t>3/30/23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38813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4EF4E-D038-2F40-A3E2-74CE98B02543}" type="datetime1">
              <a:rPr lang="en-US" smtClean="0"/>
              <a:t>3/30/23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402702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64794D2-9FF7-F24E-97CB-FB49DCD5168A}" type="datetime1">
              <a:rPr lang="en-US" smtClean="0"/>
              <a:t>3/30/23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365014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F1D8BA2-1578-2E48-8196-17E39AC38131}" type="datetime1">
              <a:rPr lang="en-US" smtClean="0"/>
              <a:t>3/30/23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4656A5F-7A67-EB49-9EC4-8FF57FCC9983}" type="slidenum">
              <a:rPr lang="en-US" smtClean="0"/>
              <a:t>‹#›</a:t>
            </a:fld>
            <a:endParaRPr lang="en-US"/>
          </a:p>
        </p:txBody>
      </p:sp>
    </p:spTree>
    <p:extLst>
      <p:ext uri="{BB962C8B-B14F-4D97-AF65-F5344CB8AC3E}">
        <p14:creationId xmlns:p14="http://schemas.microsoft.com/office/powerpoint/2010/main" val="91422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1E1EBFE-84D6-AE40-892D-2459FE3E83B5}" type="datetime1">
              <a:rPr lang="en-US" smtClean="0"/>
              <a:t>3/30/23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4656A5F-7A67-EB49-9EC4-8FF57FCC9983}" type="slidenum">
              <a:rPr lang="en-US" smtClean="0"/>
              <a:t>‹#›</a:t>
            </a:fld>
            <a:endParaRPr lang="en-US"/>
          </a:p>
        </p:txBody>
      </p:sp>
    </p:spTree>
    <p:extLst>
      <p:ext uri="{BB962C8B-B14F-4D97-AF65-F5344CB8AC3E}">
        <p14:creationId xmlns:p14="http://schemas.microsoft.com/office/powerpoint/2010/main" val="98554454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AD3C-5B4D-A57A-9FB0-F01724DE63FC}"/>
              </a:ext>
            </a:extLst>
          </p:cNvPr>
          <p:cNvSpPr>
            <a:spLocks noGrp="1"/>
          </p:cNvSpPr>
          <p:nvPr>
            <p:ph type="ctrTitle"/>
          </p:nvPr>
        </p:nvSpPr>
        <p:spPr>
          <a:xfrm>
            <a:off x="1600200" y="442602"/>
            <a:ext cx="8991600" cy="1645920"/>
          </a:xfrm>
        </p:spPr>
        <p:txBody>
          <a:bodyPr/>
          <a:lstStyle/>
          <a:p>
            <a:r>
              <a:rPr lang="en-US" dirty="0"/>
              <a:t>Big changes are coming….it’s time to prepare now!</a:t>
            </a:r>
          </a:p>
        </p:txBody>
      </p:sp>
      <p:sp>
        <p:nvSpPr>
          <p:cNvPr id="3" name="Subtitle 2">
            <a:extLst>
              <a:ext uri="{FF2B5EF4-FFF2-40B4-BE49-F238E27FC236}">
                <a16:creationId xmlns:a16="http://schemas.microsoft.com/office/drawing/2014/main" id="{E4CA7F7A-C997-82D8-DB89-0FB1BC2154DB}"/>
              </a:ext>
            </a:extLst>
          </p:cNvPr>
          <p:cNvSpPr>
            <a:spLocks noGrp="1"/>
          </p:cNvSpPr>
          <p:nvPr>
            <p:ph type="subTitle" idx="1"/>
          </p:nvPr>
        </p:nvSpPr>
        <p:spPr>
          <a:xfrm>
            <a:off x="2268637" y="3032567"/>
            <a:ext cx="7465671" cy="2559871"/>
          </a:xfrm>
        </p:spPr>
        <p:txBody>
          <a:bodyPr>
            <a:normAutofit/>
          </a:bodyPr>
          <a:lstStyle/>
          <a:p>
            <a:r>
              <a:rPr lang="en-US" dirty="0"/>
              <a:t>Presented by:</a:t>
            </a:r>
          </a:p>
          <a:p>
            <a:r>
              <a:rPr lang="en-US" dirty="0"/>
              <a:t>Brad Barnett, MS, AFC</a:t>
            </a:r>
            <a:r>
              <a:rPr lang="en-US" baseline="30000" dirty="0"/>
              <a:t>®</a:t>
            </a:r>
            <a:r>
              <a:rPr lang="en-US" dirty="0"/>
              <a:t>, CPFM, FAAC</a:t>
            </a:r>
            <a:r>
              <a:rPr lang="en-US" baseline="30000" dirty="0"/>
              <a:t>®</a:t>
            </a:r>
          </a:p>
          <a:p>
            <a:r>
              <a:rPr lang="en-US" baseline="30000" dirty="0"/>
              <a:t>Associate Vice President for Access &amp; Enrollment Management</a:t>
            </a:r>
          </a:p>
          <a:p>
            <a:r>
              <a:rPr lang="en-US" baseline="30000" dirty="0"/>
              <a:t>Director of the Office of Financial Aid &amp; Scholarships</a:t>
            </a:r>
          </a:p>
          <a:p>
            <a:r>
              <a:rPr lang="en-US" baseline="30000" dirty="0"/>
              <a:t>NASFAA National Chair</a:t>
            </a:r>
          </a:p>
        </p:txBody>
      </p:sp>
    </p:spTree>
    <p:extLst>
      <p:ext uri="{BB962C8B-B14F-4D97-AF65-F5344CB8AC3E}">
        <p14:creationId xmlns:p14="http://schemas.microsoft.com/office/powerpoint/2010/main" val="333031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E7CC-1D53-AD02-759F-9BA341154D54}"/>
              </a:ext>
            </a:extLst>
          </p:cNvPr>
          <p:cNvSpPr>
            <a:spLocks noGrp="1"/>
          </p:cNvSpPr>
          <p:nvPr>
            <p:ph type="title"/>
          </p:nvPr>
        </p:nvSpPr>
        <p:spPr/>
        <p:txBody>
          <a:bodyPr/>
          <a:lstStyle/>
          <a:p>
            <a:r>
              <a:rPr lang="en-US" dirty="0"/>
              <a:t>Course of action</a:t>
            </a:r>
          </a:p>
        </p:txBody>
      </p:sp>
      <p:sp>
        <p:nvSpPr>
          <p:cNvPr id="3" name="Content Placeholder 2">
            <a:extLst>
              <a:ext uri="{FF2B5EF4-FFF2-40B4-BE49-F238E27FC236}">
                <a16:creationId xmlns:a16="http://schemas.microsoft.com/office/drawing/2014/main" id="{8896DF44-EA96-5DFC-1467-9B74F3F0940B}"/>
              </a:ext>
            </a:extLst>
          </p:cNvPr>
          <p:cNvSpPr>
            <a:spLocks noGrp="1"/>
          </p:cNvSpPr>
          <p:nvPr>
            <p:ph idx="1"/>
          </p:nvPr>
        </p:nvSpPr>
        <p:spPr/>
        <p:txBody>
          <a:bodyPr>
            <a:normAutofit lnSpcReduction="10000"/>
          </a:bodyPr>
          <a:lstStyle/>
          <a:p>
            <a:r>
              <a:rPr lang="en-US" dirty="0"/>
              <a:t>JMU participated in the beta testing of the NASFAA SAI Tool that has since been rolled out to all NASFAA members (we’ve been a part of this from the beginning)</a:t>
            </a:r>
          </a:p>
          <a:p>
            <a:pPr lvl="1"/>
            <a:r>
              <a:rPr lang="en-US" dirty="0"/>
              <a:t>Use the tool to evaluate the potential impact on our students</a:t>
            </a:r>
          </a:p>
          <a:p>
            <a:r>
              <a:rPr lang="en-US" dirty="0"/>
              <a:t>Consultation with SCHEV of the anticipated strain on VSFAP</a:t>
            </a:r>
          </a:p>
          <a:p>
            <a:pPr lvl="1"/>
            <a:r>
              <a:rPr lang="en-US" dirty="0"/>
              <a:t>Questions about the current allocation model</a:t>
            </a:r>
          </a:p>
          <a:p>
            <a:pPr lvl="1"/>
            <a:r>
              <a:rPr lang="en-US" dirty="0"/>
              <a:t>The 2024-25 allocations are based on two year old data, which will not show the same level of need we will see during that year</a:t>
            </a:r>
          </a:p>
          <a:p>
            <a:r>
              <a:rPr lang="en-US" dirty="0"/>
              <a:t>Preparing the campus for a potential need of additional institutional grant dollars</a:t>
            </a:r>
          </a:p>
        </p:txBody>
      </p:sp>
      <p:sp>
        <p:nvSpPr>
          <p:cNvPr id="5" name="Slide Number Placeholder 4">
            <a:extLst>
              <a:ext uri="{FF2B5EF4-FFF2-40B4-BE49-F238E27FC236}">
                <a16:creationId xmlns:a16="http://schemas.microsoft.com/office/drawing/2014/main" id="{1D9552ED-DFC5-7C3D-B923-6FBAAFA73F86}"/>
              </a:ext>
            </a:extLst>
          </p:cNvPr>
          <p:cNvSpPr>
            <a:spLocks noGrp="1"/>
          </p:cNvSpPr>
          <p:nvPr>
            <p:ph type="sldNum" sz="quarter" idx="12"/>
          </p:nvPr>
        </p:nvSpPr>
        <p:spPr/>
        <p:txBody>
          <a:bodyPr/>
          <a:lstStyle/>
          <a:p>
            <a:fld id="{F4656A5F-7A67-EB49-9EC4-8FF57FCC9983}" type="slidenum">
              <a:rPr lang="en-US" smtClean="0"/>
              <a:t>10</a:t>
            </a:fld>
            <a:endParaRPr lang="en-US"/>
          </a:p>
        </p:txBody>
      </p:sp>
    </p:spTree>
    <p:extLst>
      <p:ext uri="{BB962C8B-B14F-4D97-AF65-F5344CB8AC3E}">
        <p14:creationId xmlns:p14="http://schemas.microsoft.com/office/powerpoint/2010/main" val="366407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43AB-B19A-43AE-A121-399670AD6967}"/>
              </a:ext>
            </a:extLst>
          </p:cNvPr>
          <p:cNvSpPr>
            <a:spLocks noGrp="1"/>
          </p:cNvSpPr>
          <p:nvPr>
            <p:ph type="title"/>
          </p:nvPr>
        </p:nvSpPr>
        <p:spPr/>
        <p:txBody>
          <a:bodyPr/>
          <a:lstStyle/>
          <a:p>
            <a:r>
              <a:rPr lang="en-US" dirty="0"/>
              <a:t>Preparation IS KEY…ACROSS THE UNIVERSITY </a:t>
            </a:r>
          </a:p>
        </p:txBody>
      </p:sp>
      <p:sp>
        <p:nvSpPr>
          <p:cNvPr id="3" name="Content Placeholder 2">
            <a:extLst>
              <a:ext uri="{FF2B5EF4-FFF2-40B4-BE49-F238E27FC236}">
                <a16:creationId xmlns:a16="http://schemas.microsoft.com/office/drawing/2014/main" id="{9F0794F2-654F-B562-FF94-A929C6798702}"/>
              </a:ext>
            </a:extLst>
          </p:cNvPr>
          <p:cNvSpPr>
            <a:spLocks noGrp="1"/>
          </p:cNvSpPr>
          <p:nvPr>
            <p:ph idx="1"/>
          </p:nvPr>
        </p:nvSpPr>
        <p:spPr/>
        <p:txBody>
          <a:bodyPr/>
          <a:lstStyle/>
          <a:p>
            <a:r>
              <a:rPr lang="en-US" dirty="0"/>
              <a:t>The new FAFSA and SAI are “game changers” as it relates to federal methodology and the associated financial need levels of our students</a:t>
            </a:r>
          </a:p>
          <a:p>
            <a:r>
              <a:rPr lang="en-US" dirty="0"/>
              <a:t>The federal aid programs, state aid programs (VSFAP) and our institutional need-based grant/scholarship programs all use the federal methodology as defined by the FAFSA to determine the “financial need” of our students</a:t>
            </a:r>
          </a:p>
          <a:p>
            <a:r>
              <a:rPr lang="en-US" dirty="0"/>
              <a:t>We will see an increased need for VSFAP and institutional grant dollars as a result of this change </a:t>
            </a:r>
          </a:p>
        </p:txBody>
      </p:sp>
      <p:sp>
        <p:nvSpPr>
          <p:cNvPr id="5" name="Slide Number Placeholder 4">
            <a:extLst>
              <a:ext uri="{FF2B5EF4-FFF2-40B4-BE49-F238E27FC236}">
                <a16:creationId xmlns:a16="http://schemas.microsoft.com/office/drawing/2014/main" id="{10EF81CB-4613-BC2C-1159-4E9A56BFCD1B}"/>
              </a:ext>
            </a:extLst>
          </p:cNvPr>
          <p:cNvSpPr>
            <a:spLocks noGrp="1"/>
          </p:cNvSpPr>
          <p:nvPr>
            <p:ph type="sldNum" sz="quarter" idx="12"/>
          </p:nvPr>
        </p:nvSpPr>
        <p:spPr/>
        <p:txBody>
          <a:bodyPr/>
          <a:lstStyle/>
          <a:p>
            <a:fld id="{F4656A5F-7A67-EB49-9EC4-8FF57FCC9983}" type="slidenum">
              <a:rPr lang="en-US" smtClean="0"/>
              <a:t>11</a:t>
            </a:fld>
            <a:endParaRPr lang="en-US"/>
          </a:p>
        </p:txBody>
      </p:sp>
    </p:spTree>
    <p:extLst>
      <p:ext uri="{BB962C8B-B14F-4D97-AF65-F5344CB8AC3E}">
        <p14:creationId xmlns:p14="http://schemas.microsoft.com/office/powerpoint/2010/main" val="357325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5796-FEF9-201F-9C42-B5156E857678}"/>
              </a:ext>
            </a:extLst>
          </p:cNvPr>
          <p:cNvSpPr>
            <a:spLocks noGrp="1"/>
          </p:cNvSpPr>
          <p:nvPr>
            <p:ph type="title"/>
          </p:nvPr>
        </p:nvSpPr>
        <p:spPr/>
        <p:txBody>
          <a:bodyPr/>
          <a:lstStyle/>
          <a:p>
            <a:r>
              <a:rPr lang="en-US" dirty="0"/>
              <a:t>Sai tool</a:t>
            </a:r>
          </a:p>
        </p:txBody>
      </p:sp>
      <p:sp>
        <p:nvSpPr>
          <p:cNvPr id="3" name="Content Placeholder 2">
            <a:extLst>
              <a:ext uri="{FF2B5EF4-FFF2-40B4-BE49-F238E27FC236}">
                <a16:creationId xmlns:a16="http://schemas.microsoft.com/office/drawing/2014/main" id="{9EE6C53C-B258-324E-03EE-D69C98B47F05}"/>
              </a:ext>
            </a:extLst>
          </p:cNvPr>
          <p:cNvSpPr>
            <a:spLocks noGrp="1"/>
          </p:cNvSpPr>
          <p:nvPr>
            <p:ph idx="1"/>
          </p:nvPr>
        </p:nvSpPr>
        <p:spPr/>
        <p:txBody>
          <a:bodyPr/>
          <a:lstStyle/>
          <a:p>
            <a:r>
              <a:rPr lang="en-US" dirty="0"/>
              <a:t>Data from the 2020-21 and 2021-22 undergraduate FAFSA’s was loaded into the tool, providing us with two years worth of data to review</a:t>
            </a:r>
          </a:p>
          <a:p>
            <a:r>
              <a:rPr lang="en-US" dirty="0"/>
              <a:t>The output gathered from the tool shows us:</a:t>
            </a:r>
          </a:p>
          <a:p>
            <a:pPr lvl="1"/>
            <a:r>
              <a:rPr lang="en-US" dirty="0"/>
              <a:t>Estimated impact on the number of Pell Grant eligible students</a:t>
            </a:r>
          </a:p>
          <a:p>
            <a:pPr lvl="1"/>
            <a:r>
              <a:rPr lang="en-US" dirty="0"/>
              <a:t>Estimated SAI for each student compared to their current EFC</a:t>
            </a:r>
          </a:p>
          <a:p>
            <a:pPr lvl="1"/>
            <a:endParaRPr lang="en-US" dirty="0"/>
          </a:p>
        </p:txBody>
      </p:sp>
      <p:sp>
        <p:nvSpPr>
          <p:cNvPr id="5" name="Slide Number Placeholder 4">
            <a:extLst>
              <a:ext uri="{FF2B5EF4-FFF2-40B4-BE49-F238E27FC236}">
                <a16:creationId xmlns:a16="http://schemas.microsoft.com/office/drawing/2014/main" id="{ECF2E1D8-A643-9ADA-0D0D-61B083DAC040}"/>
              </a:ext>
            </a:extLst>
          </p:cNvPr>
          <p:cNvSpPr>
            <a:spLocks noGrp="1"/>
          </p:cNvSpPr>
          <p:nvPr>
            <p:ph type="sldNum" sz="quarter" idx="12"/>
          </p:nvPr>
        </p:nvSpPr>
        <p:spPr/>
        <p:txBody>
          <a:bodyPr/>
          <a:lstStyle/>
          <a:p>
            <a:fld id="{F4656A5F-7A67-EB49-9EC4-8FF57FCC9983}" type="slidenum">
              <a:rPr lang="en-US" smtClean="0"/>
              <a:t>12</a:t>
            </a:fld>
            <a:endParaRPr lang="en-US"/>
          </a:p>
        </p:txBody>
      </p:sp>
    </p:spTree>
    <p:extLst>
      <p:ext uri="{BB962C8B-B14F-4D97-AF65-F5344CB8AC3E}">
        <p14:creationId xmlns:p14="http://schemas.microsoft.com/office/powerpoint/2010/main" val="1741174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DA7D-0753-4FE9-81FD-F95A06A856FF}"/>
              </a:ext>
            </a:extLst>
          </p:cNvPr>
          <p:cNvSpPr>
            <a:spLocks noGrp="1"/>
          </p:cNvSpPr>
          <p:nvPr>
            <p:ph type="title"/>
          </p:nvPr>
        </p:nvSpPr>
        <p:spPr/>
        <p:txBody>
          <a:bodyPr/>
          <a:lstStyle/>
          <a:p>
            <a:r>
              <a:rPr lang="en-US" dirty="0"/>
              <a:t>Sai TOOL LIMITATIONS</a:t>
            </a:r>
          </a:p>
        </p:txBody>
      </p:sp>
      <p:sp>
        <p:nvSpPr>
          <p:cNvPr id="3" name="Content Placeholder 2">
            <a:extLst>
              <a:ext uri="{FF2B5EF4-FFF2-40B4-BE49-F238E27FC236}">
                <a16:creationId xmlns:a16="http://schemas.microsoft.com/office/drawing/2014/main" id="{DE1D62BC-A50B-31E4-5735-785F13314B27}"/>
              </a:ext>
            </a:extLst>
          </p:cNvPr>
          <p:cNvSpPr>
            <a:spLocks noGrp="1"/>
          </p:cNvSpPr>
          <p:nvPr>
            <p:ph idx="1"/>
          </p:nvPr>
        </p:nvSpPr>
        <p:spPr/>
        <p:txBody>
          <a:bodyPr>
            <a:normAutofit fontScale="92500" lnSpcReduction="20000"/>
          </a:bodyPr>
          <a:lstStyle/>
          <a:p>
            <a:r>
              <a:rPr lang="en-US" dirty="0"/>
              <a:t>This can only provide an estimation and should not be considered an exact representation of what will happen</a:t>
            </a:r>
          </a:p>
          <a:p>
            <a:r>
              <a:rPr lang="en-US" dirty="0"/>
              <a:t>There are data elements that will be on the new FAFSA that do not exist right now (e.g., small business value, farm value, specific tax schedules, federal housing assistance, etc.)</a:t>
            </a:r>
          </a:p>
          <a:p>
            <a:r>
              <a:rPr lang="en-US" dirty="0"/>
              <a:t>Due to lack of certain data elements, the tool makes some assumptions regarding a student’s status and eligibility (e.g., All AGI &lt; $60k will qualify for Simplified Needs Test, etc.)</a:t>
            </a:r>
          </a:p>
          <a:p>
            <a:r>
              <a:rPr lang="en-US" dirty="0"/>
              <a:t>We need to wait until the end of the 2022-23 year to review the 2022-23 FAFSA data in the tool, so at this time we are unsure the impact the Common App will have at JMU as it relates to the FAFSA/SAI changes</a:t>
            </a:r>
          </a:p>
          <a:p>
            <a:r>
              <a:rPr lang="en-US" dirty="0"/>
              <a:t>The tool does not account for a FAFSA Priority Filing Date</a:t>
            </a:r>
          </a:p>
          <a:p>
            <a:endParaRPr lang="en-US" dirty="0"/>
          </a:p>
        </p:txBody>
      </p:sp>
      <p:sp>
        <p:nvSpPr>
          <p:cNvPr id="5" name="Slide Number Placeholder 4">
            <a:extLst>
              <a:ext uri="{FF2B5EF4-FFF2-40B4-BE49-F238E27FC236}">
                <a16:creationId xmlns:a16="http://schemas.microsoft.com/office/drawing/2014/main" id="{F8C8FCF3-9952-C373-036C-0F813213F575}"/>
              </a:ext>
            </a:extLst>
          </p:cNvPr>
          <p:cNvSpPr>
            <a:spLocks noGrp="1"/>
          </p:cNvSpPr>
          <p:nvPr>
            <p:ph type="sldNum" sz="quarter" idx="12"/>
          </p:nvPr>
        </p:nvSpPr>
        <p:spPr/>
        <p:txBody>
          <a:bodyPr/>
          <a:lstStyle/>
          <a:p>
            <a:fld id="{F4656A5F-7A67-EB49-9EC4-8FF57FCC9983}" type="slidenum">
              <a:rPr lang="en-US" smtClean="0"/>
              <a:t>13</a:t>
            </a:fld>
            <a:endParaRPr lang="en-US"/>
          </a:p>
        </p:txBody>
      </p:sp>
    </p:spTree>
    <p:extLst>
      <p:ext uri="{BB962C8B-B14F-4D97-AF65-F5344CB8AC3E}">
        <p14:creationId xmlns:p14="http://schemas.microsoft.com/office/powerpoint/2010/main" val="455366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8C6A-05A0-BA0A-9AF9-006FF0AC0B32}"/>
              </a:ext>
            </a:extLst>
          </p:cNvPr>
          <p:cNvSpPr>
            <a:spLocks noGrp="1"/>
          </p:cNvSpPr>
          <p:nvPr>
            <p:ph type="ctrTitle"/>
          </p:nvPr>
        </p:nvSpPr>
        <p:spPr/>
        <p:txBody>
          <a:bodyPr/>
          <a:lstStyle/>
          <a:p>
            <a:r>
              <a:rPr lang="en-US" dirty="0" err="1"/>
              <a:t>Jmu</a:t>
            </a:r>
            <a:r>
              <a:rPr lang="en-US" dirty="0"/>
              <a:t> evaluation</a:t>
            </a:r>
          </a:p>
        </p:txBody>
      </p:sp>
    </p:spTree>
    <p:extLst>
      <p:ext uri="{BB962C8B-B14F-4D97-AF65-F5344CB8AC3E}">
        <p14:creationId xmlns:p14="http://schemas.microsoft.com/office/powerpoint/2010/main" val="1079126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B09F-3D95-47F5-4DD2-376A38710074}"/>
              </a:ext>
            </a:extLst>
          </p:cNvPr>
          <p:cNvSpPr>
            <a:spLocks noGrp="1"/>
          </p:cNvSpPr>
          <p:nvPr>
            <p:ph type="title"/>
          </p:nvPr>
        </p:nvSpPr>
        <p:spPr/>
        <p:txBody>
          <a:bodyPr/>
          <a:lstStyle/>
          <a:p>
            <a:r>
              <a:rPr lang="en-US" dirty="0"/>
              <a:t>Current grant awarding policy</a:t>
            </a:r>
          </a:p>
        </p:txBody>
      </p:sp>
      <p:sp>
        <p:nvSpPr>
          <p:cNvPr id="3" name="Content Placeholder 2">
            <a:extLst>
              <a:ext uri="{FF2B5EF4-FFF2-40B4-BE49-F238E27FC236}">
                <a16:creationId xmlns:a16="http://schemas.microsoft.com/office/drawing/2014/main" id="{9E42EF69-F7A2-9A31-4954-982F26420F69}"/>
              </a:ext>
            </a:extLst>
          </p:cNvPr>
          <p:cNvSpPr>
            <a:spLocks noGrp="1"/>
          </p:cNvSpPr>
          <p:nvPr>
            <p:ph idx="1"/>
          </p:nvPr>
        </p:nvSpPr>
        <p:spPr/>
        <p:txBody>
          <a:bodyPr>
            <a:normAutofit fontScale="92500" lnSpcReduction="10000"/>
          </a:bodyPr>
          <a:lstStyle/>
          <a:p>
            <a:r>
              <a:rPr lang="en-US" dirty="0"/>
              <a:t>VSFAP and most institutional grants are awarded based on a percentage of remaining need</a:t>
            </a:r>
          </a:p>
          <a:p>
            <a:r>
              <a:rPr lang="en-US" dirty="0"/>
              <a:t>VSFAP and institutional grants are awarded to qualifying in-state students with an EFC &lt; $15,500 and who meet the March 1</a:t>
            </a:r>
            <a:r>
              <a:rPr lang="en-US" baseline="30000" dirty="0"/>
              <a:t>st</a:t>
            </a:r>
            <a:r>
              <a:rPr lang="en-US" dirty="0"/>
              <a:t> FAFSA Priority Filing Date</a:t>
            </a:r>
          </a:p>
          <a:p>
            <a:r>
              <a:rPr lang="en-US" dirty="0"/>
              <a:t>The formula is:</a:t>
            </a:r>
          </a:p>
          <a:p>
            <a:pPr marL="457200" lvl="2" indent="0">
              <a:buNone/>
            </a:pPr>
            <a:r>
              <a:rPr lang="en-US" dirty="0"/>
              <a:t>Cost of Attendance (COA) – EFC – Pell Grant – FSEOG – Institutional gift aid known at the time of packaging = Remaining Need x VSFAP%</a:t>
            </a:r>
          </a:p>
          <a:p>
            <a:r>
              <a:rPr lang="en-US" dirty="0"/>
              <a:t>Freshmen VGAP Example:</a:t>
            </a:r>
          </a:p>
          <a:p>
            <a:pPr marL="457200" lvl="2" indent="0">
              <a:buNone/>
            </a:pPr>
            <a:r>
              <a:rPr lang="en-US" dirty="0">
                <a:solidFill>
                  <a:schemeClr val="tx1"/>
                </a:solidFill>
              </a:rPr>
              <a:t>$30,792 COA - $0 EFC - $6,895 Pell Grant - $500 FSEOG – $1,000 JMU Scholarship - $2,000 University Grant = $20,397 Remaining Need x 32% VGAP = $6,527 VGAP award</a:t>
            </a:r>
          </a:p>
        </p:txBody>
      </p:sp>
      <p:sp>
        <p:nvSpPr>
          <p:cNvPr id="5" name="Slide Number Placeholder 4">
            <a:extLst>
              <a:ext uri="{FF2B5EF4-FFF2-40B4-BE49-F238E27FC236}">
                <a16:creationId xmlns:a16="http://schemas.microsoft.com/office/drawing/2014/main" id="{67FF6181-C573-2569-3C84-7FCC710742CC}"/>
              </a:ext>
            </a:extLst>
          </p:cNvPr>
          <p:cNvSpPr>
            <a:spLocks noGrp="1"/>
          </p:cNvSpPr>
          <p:nvPr>
            <p:ph type="sldNum" sz="quarter" idx="12"/>
          </p:nvPr>
        </p:nvSpPr>
        <p:spPr/>
        <p:txBody>
          <a:bodyPr/>
          <a:lstStyle/>
          <a:p>
            <a:fld id="{F4656A5F-7A67-EB49-9EC4-8FF57FCC9983}" type="slidenum">
              <a:rPr lang="en-US" smtClean="0"/>
              <a:t>15</a:t>
            </a:fld>
            <a:endParaRPr lang="en-US"/>
          </a:p>
        </p:txBody>
      </p:sp>
    </p:spTree>
    <p:extLst>
      <p:ext uri="{BB962C8B-B14F-4D97-AF65-F5344CB8AC3E}">
        <p14:creationId xmlns:p14="http://schemas.microsoft.com/office/powerpoint/2010/main" val="3765670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1AAB-1231-080E-2AE7-B0A6383152D6}"/>
              </a:ext>
            </a:extLst>
          </p:cNvPr>
          <p:cNvSpPr>
            <a:spLocks noGrp="1"/>
          </p:cNvSpPr>
          <p:nvPr>
            <p:ph type="title"/>
          </p:nvPr>
        </p:nvSpPr>
        <p:spPr/>
        <p:txBody>
          <a:bodyPr/>
          <a:lstStyle/>
          <a:p>
            <a:r>
              <a:rPr lang="en-US" dirty="0"/>
              <a:t>Sai ANALYSIS GOALS</a:t>
            </a:r>
          </a:p>
        </p:txBody>
      </p:sp>
      <p:sp>
        <p:nvSpPr>
          <p:cNvPr id="3" name="Content Placeholder 2">
            <a:extLst>
              <a:ext uri="{FF2B5EF4-FFF2-40B4-BE49-F238E27FC236}">
                <a16:creationId xmlns:a16="http://schemas.microsoft.com/office/drawing/2014/main" id="{7EBF5FA2-C27E-5287-CE54-5034B5C46368}"/>
              </a:ext>
            </a:extLst>
          </p:cNvPr>
          <p:cNvSpPr>
            <a:spLocks noGrp="1"/>
          </p:cNvSpPr>
          <p:nvPr>
            <p:ph idx="1"/>
          </p:nvPr>
        </p:nvSpPr>
        <p:spPr/>
        <p:txBody>
          <a:bodyPr/>
          <a:lstStyle/>
          <a:p>
            <a:pPr marL="0" indent="0">
              <a:buNone/>
            </a:pPr>
            <a:r>
              <a:rPr lang="en-US" dirty="0"/>
              <a:t>The goal of the analysis is three-fold:</a:t>
            </a:r>
          </a:p>
          <a:p>
            <a:pPr marL="342900" indent="-342900">
              <a:buFont typeface="+mj-lt"/>
              <a:buAutoNum type="arabicPeriod"/>
            </a:pPr>
            <a:r>
              <a:rPr lang="en-US" dirty="0"/>
              <a:t>Discover the impact on the number of Pell Grant eligible students at JMU</a:t>
            </a:r>
          </a:p>
          <a:p>
            <a:pPr marL="342900" indent="-342900">
              <a:buFont typeface="+mj-lt"/>
              <a:buAutoNum type="arabicPeriod"/>
            </a:pPr>
            <a:r>
              <a:rPr lang="en-US" dirty="0"/>
              <a:t>Attempt to find a corresponding SAI to the EFC cutoff used for VSFAP and institutional grants (If a $15,500 EFC is our cap now, what will that be when we move to SAI)</a:t>
            </a:r>
          </a:p>
          <a:p>
            <a:pPr marL="342900" indent="-342900">
              <a:buFont typeface="+mj-lt"/>
              <a:buAutoNum type="arabicPeriod"/>
            </a:pPr>
            <a:r>
              <a:rPr lang="en-US" dirty="0"/>
              <a:t>Calculate the estimated financial cost to the VSFAP and institutional grant programs based on the SAI</a:t>
            </a:r>
          </a:p>
          <a:p>
            <a:endParaRPr lang="en-US" dirty="0"/>
          </a:p>
        </p:txBody>
      </p:sp>
      <p:sp>
        <p:nvSpPr>
          <p:cNvPr id="5" name="Slide Number Placeholder 4">
            <a:extLst>
              <a:ext uri="{FF2B5EF4-FFF2-40B4-BE49-F238E27FC236}">
                <a16:creationId xmlns:a16="http://schemas.microsoft.com/office/drawing/2014/main" id="{14048B06-D034-4549-C9B0-4279326CC259}"/>
              </a:ext>
            </a:extLst>
          </p:cNvPr>
          <p:cNvSpPr>
            <a:spLocks noGrp="1"/>
          </p:cNvSpPr>
          <p:nvPr>
            <p:ph type="sldNum" sz="quarter" idx="12"/>
          </p:nvPr>
        </p:nvSpPr>
        <p:spPr/>
        <p:txBody>
          <a:bodyPr/>
          <a:lstStyle/>
          <a:p>
            <a:fld id="{F4656A5F-7A67-EB49-9EC4-8FF57FCC9983}" type="slidenum">
              <a:rPr lang="en-US" smtClean="0"/>
              <a:t>16</a:t>
            </a:fld>
            <a:endParaRPr lang="en-US"/>
          </a:p>
        </p:txBody>
      </p:sp>
    </p:spTree>
    <p:extLst>
      <p:ext uri="{BB962C8B-B14F-4D97-AF65-F5344CB8AC3E}">
        <p14:creationId xmlns:p14="http://schemas.microsoft.com/office/powerpoint/2010/main" val="399545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A2E2A7-7B3D-6A0D-198D-39705421F60F}"/>
              </a:ext>
            </a:extLst>
          </p:cNvPr>
          <p:cNvSpPr>
            <a:spLocks noGrp="1"/>
          </p:cNvSpPr>
          <p:nvPr>
            <p:ph type="title"/>
          </p:nvPr>
        </p:nvSpPr>
        <p:spPr/>
        <p:txBody>
          <a:bodyPr/>
          <a:lstStyle/>
          <a:p>
            <a:r>
              <a:rPr lang="en-US" dirty="0">
                <a:solidFill>
                  <a:schemeClr val="tx1"/>
                </a:solidFill>
              </a:rPr>
              <a:t>Current Pell grant and </a:t>
            </a:r>
            <a:r>
              <a:rPr lang="en-US" dirty="0" err="1">
                <a:solidFill>
                  <a:schemeClr val="tx1"/>
                </a:solidFill>
              </a:rPr>
              <a:t>vsfap</a:t>
            </a:r>
            <a:r>
              <a:rPr lang="en-US" dirty="0">
                <a:solidFill>
                  <a:schemeClr val="tx1"/>
                </a:solidFill>
              </a:rPr>
              <a:t> population</a:t>
            </a:r>
          </a:p>
        </p:txBody>
      </p:sp>
      <p:sp>
        <p:nvSpPr>
          <p:cNvPr id="5" name="Content Placeholder 4">
            <a:extLst>
              <a:ext uri="{FF2B5EF4-FFF2-40B4-BE49-F238E27FC236}">
                <a16:creationId xmlns:a16="http://schemas.microsoft.com/office/drawing/2014/main" id="{698DF1F7-654E-450D-404D-810AF6F50C60}"/>
              </a:ext>
            </a:extLst>
          </p:cNvPr>
          <p:cNvSpPr>
            <a:spLocks noGrp="1"/>
          </p:cNvSpPr>
          <p:nvPr>
            <p:ph idx="1"/>
          </p:nvPr>
        </p:nvSpPr>
        <p:spPr>
          <a:xfrm>
            <a:off x="2231137" y="2720050"/>
            <a:ext cx="7729728" cy="3472405"/>
          </a:xfrm>
        </p:spPr>
        <p:txBody>
          <a:bodyPr>
            <a:normAutofit/>
          </a:bodyPr>
          <a:lstStyle/>
          <a:p>
            <a:pPr lvl="1"/>
            <a:r>
              <a:rPr lang="en-US" sz="1800" dirty="0"/>
              <a:t>Percent of Current Students Receiving a Pell Grant:</a:t>
            </a:r>
          </a:p>
          <a:p>
            <a:pPr lvl="2"/>
            <a:r>
              <a:rPr lang="en-US" sz="1800" dirty="0"/>
              <a:t>Approximately 15% of the undergraduate student body</a:t>
            </a:r>
          </a:p>
          <a:p>
            <a:pPr lvl="2">
              <a:lnSpc>
                <a:spcPct val="100000"/>
              </a:lnSpc>
            </a:pPr>
            <a:r>
              <a:rPr lang="en-US" sz="1800" dirty="0"/>
              <a:t>Approximately 25% of undergraduate FAFSA filers</a:t>
            </a:r>
          </a:p>
          <a:p>
            <a:pPr lvl="1"/>
            <a:r>
              <a:rPr lang="en-US" sz="1800" dirty="0"/>
              <a:t>Percent of Current In-State Students Receiving a State Grant:</a:t>
            </a:r>
          </a:p>
          <a:p>
            <a:pPr lvl="2">
              <a:lnSpc>
                <a:spcPct val="100000"/>
              </a:lnSpc>
            </a:pPr>
            <a:r>
              <a:rPr lang="en-US" sz="1800" dirty="0"/>
              <a:t>Approximately 20% of the in-state undergraduate student body</a:t>
            </a:r>
          </a:p>
          <a:p>
            <a:pPr lvl="2">
              <a:lnSpc>
                <a:spcPct val="100000"/>
              </a:lnSpc>
            </a:pPr>
            <a:r>
              <a:rPr lang="en-US" sz="1800" dirty="0"/>
              <a:t>Approximately 31% of in-state undergraduate FAFSA filers</a:t>
            </a:r>
          </a:p>
          <a:p>
            <a:pPr lvl="1"/>
            <a:r>
              <a:rPr lang="en-US" sz="1800" dirty="0">
                <a:ea typeface="Verdana" panose="020B0604030504040204" pitchFamily="34" charset="0"/>
              </a:rPr>
              <a:t>This equates to approximately $36m in annual disbursements between these programs (40% federal, 35% state, and 25% institutional = 100% of funding)</a:t>
            </a:r>
          </a:p>
        </p:txBody>
      </p:sp>
      <p:sp>
        <p:nvSpPr>
          <p:cNvPr id="2" name="Slide Number Placeholder 1">
            <a:extLst>
              <a:ext uri="{FF2B5EF4-FFF2-40B4-BE49-F238E27FC236}">
                <a16:creationId xmlns:a16="http://schemas.microsoft.com/office/drawing/2014/main" id="{EB871324-4222-688C-3DB1-E89405CC3F3B}"/>
              </a:ext>
            </a:extLst>
          </p:cNvPr>
          <p:cNvSpPr>
            <a:spLocks noGrp="1"/>
          </p:cNvSpPr>
          <p:nvPr>
            <p:ph type="sldNum" sz="quarter" idx="12"/>
          </p:nvPr>
        </p:nvSpPr>
        <p:spPr/>
        <p:txBody>
          <a:bodyPr/>
          <a:lstStyle/>
          <a:p>
            <a:fld id="{F4656A5F-7A67-EB49-9EC4-8FF57FCC9983}" type="slidenum">
              <a:rPr lang="en-US" smtClean="0"/>
              <a:t>17</a:t>
            </a:fld>
            <a:endParaRPr lang="en-US"/>
          </a:p>
        </p:txBody>
      </p:sp>
    </p:spTree>
    <p:extLst>
      <p:ext uri="{BB962C8B-B14F-4D97-AF65-F5344CB8AC3E}">
        <p14:creationId xmlns:p14="http://schemas.microsoft.com/office/powerpoint/2010/main" val="199131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dissolve">
                                      <p:cBhvr>
                                        <p:cTn id="2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1B61-AB82-C07B-9944-F111ABA6263B}"/>
              </a:ext>
            </a:extLst>
          </p:cNvPr>
          <p:cNvSpPr>
            <a:spLocks noGrp="1"/>
          </p:cNvSpPr>
          <p:nvPr>
            <p:ph type="title"/>
          </p:nvPr>
        </p:nvSpPr>
        <p:spPr/>
        <p:txBody>
          <a:bodyPr/>
          <a:lstStyle/>
          <a:p>
            <a:r>
              <a:rPr lang="en-US" dirty="0"/>
              <a:t>Estimated change in Pell grant population</a:t>
            </a:r>
          </a:p>
        </p:txBody>
      </p:sp>
      <p:sp>
        <p:nvSpPr>
          <p:cNvPr id="3" name="Content Placeholder 2">
            <a:extLst>
              <a:ext uri="{FF2B5EF4-FFF2-40B4-BE49-F238E27FC236}">
                <a16:creationId xmlns:a16="http://schemas.microsoft.com/office/drawing/2014/main" id="{001519CA-36C3-E5A9-402C-A4DD1E103C78}"/>
              </a:ext>
            </a:extLst>
          </p:cNvPr>
          <p:cNvSpPr>
            <a:spLocks noGrp="1"/>
          </p:cNvSpPr>
          <p:nvPr>
            <p:ph idx="1"/>
          </p:nvPr>
        </p:nvSpPr>
        <p:spPr/>
        <p:txBody>
          <a:bodyPr>
            <a:normAutofit/>
          </a:bodyPr>
          <a:lstStyle/>
          <a:p>
            <a:r>
              <a:rPr lang="en-US" dirty="0"/>
              <a:t>Estimated Pell Grant Population under SAI</a:t>
            </a:r>
          </a:p>
          <a:p>
            <a:pPr lvl="1"/>
            <a:r>
              <a:rPr lang="en-US" dirty="0"/>
              <a:t>A 30% increase in the number of Pell Grant eligible students</a:t>
            </a:r>
          </a:p>
          <a:p>
            <a:pPr lvl="1"/>
            <a:r>
              <a:rPr lang="en-US" dirty="0"/>
              <a:t>Approximately 20% of the undergraduate student body </a:t>
            </a:r>
          </a:p>
          <a:p>
            <a:pPr lvl="1"/>
            <a:r>
              <a:rPr lang="en-US" dirty="0"/>
              <a:t>Approximately 30% of undergraduate FAFSA filers</a:t>
            </a:r>
          </a:p>
          <a:p>
            <a:r>
              <a:rPr lang="en-US" dirty="0"/>
              <a:t>It’s important to keep in mind this is based on the evaluation of 2020-21 and 2021-22 FAFSA data</a:t>
            </a:r>
          </a:p>
          <a:p>
            <a:pPr lvl="1"/>
            <a:r>
              <a:rPr lang="en-US" dirty="0"/>
              <a:t>We do not know the impact going to the Common Application (Admissions) for the 2022-23 class will have at this time</a:t>
            </a:r>
          </a:p>
          <a:p>
            <a:endParaRPr lang="en-US" dirty="0"/>
          </a:p>
          <a:p>
            <a:endParaRPr lang="en-US" dirty="0"/>
          </a:p>
        </p:txBody>
      </p:sp>
      <p:sp>
        <p:nvSpPr>
          <p:cNvPr id="5" name="Slide Number Placeholder 4">
            <a:extLst>
              <a:ext uri="{FF2B5EF4-FFF2-40B4-BE49-F238E27FC236}">
                <a16:creationId xmlns:a16="http://schemas.microsoft.com/office/drawing/2014/main" id="{40B573FA-50C7-BBD5-D402-2EA97673DD5C}"/>
              </a:ext>
            </a:extLst>
          </p:cNvPr>
          <p:cNvSpPr>
            <a:spLocks noGrp="1"/>
          </p:cNvSpPr>
          <p:nvPr>
            <p:ph type="sldNum" sz="quarter" idx="12"/>
          </p:nvPr>
        </p:nvSpPr>
        <p:spPr/>
        <p:txBody>
          <a:bodyPr/>
          <a:lstStyle/>
          <a:p>
            <a:fld id="{F4656A5F-7A67-EB49-9EC4-8FF57FCC9983}" type="slidenum">
              <a:rPr lang="en-US" smtClean="0"/>
              <a:t>18</a:t>
            </a:fld>
            <a:endParaRPr lang="en-US"/>
          </a:p>
        </p:txBody>
      </p:sp>
    </p:spTree>
    <p:extLst>
      <p:ext uri="{BB962C8B-B14F-4D97-AF65-F5344CB8AC3E}">
        <p14:creationId xmlns:p14="http://schemas.microsoft.com/office/powerpoint/2010/main" val="173204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5FEA4-964F-781B-709C-B933EEF95CBB}"/>
              </a:ext>
            </a:extLst>
          </p:cNvPr>
          <p:cNvSpPr>
            <a:spLocks noGrp="1"/>
          </p:cNvSpPr>
          <p:nvPr>
            <p:ph type="title"/>
          </p:nvPr>
        </p:nvSpPr>
        <p:spPr/>
        <p:txBody>
          <a:bodyPr/>
          <a:lstStyle/>
          <a:p>
            <a:r>
              <a:rPr lang="en-US" dirty="0"/>
              <a:t>Loss of Pell Grant</a:t>
            </a:r>
          </a:p>
        </p:txBody>
      </p:sp>
      <p:sp>
        <p:nvSpPr>
          <p:cNvPr id="3" name="Content Placeholder 2">
            <a:extLst>
              <a:ext uri="{FF2B5EF4-FFF2-40B4-BE49-F238E27FC236}">
                <a16:creationId xmlns:a16="http://schemas.microsoft.com/office/drawing/2014/main" id="{812554F1-766F-2978-F02B-2E2E2FE0D0B2}"/>
              </a:ext>
            </a:extLst>
          </p:cNvPr>
          <p:cNvSpPr>
            <a:spLocks noGrp="1"/>
          </p:cNvSpPr>
          <p:nvPr>
            <p:ph idx="1"/>
          </p:nvPr>
        </p:nvSpPr>
        <p:spPr/>
        <p:txBody>
          <a:bodyPr/>
          <a:lstStyle/>
          <a:p>
            <a:r>
              <a:rPr lang="en-US" dirty="0"/>
              <a:t>While the overall number of Pell Grant students will increase, there are some students who will fall out of eligibility based on the changes</a:t>
            </a:r>
          </a:p>
          <a:p>
            <a:r>
              <a:rPr lang="en-US" dirty="0"/>
              <a:t>If the students in the aid years below were subject to the SAI calculation instead of the EFC, this is number that would not have received a Pell Grant</a:t>
            </a:r>
          </a:p>
          <a:p>
            <a:pPr lvl="1"/>
            <a:r>
              <a:rPr lang="en-US" dirty="0"/>
              <a:t>2020-21 = 41 students (&lt; 2% of the recipients)</a:t>
            </a:r>
          </a:p>
          <a:p>
            <a:pPr lvl="1"/>
            <a:r>
              <a:rPr lang="en-US" dirty="0"/>
              <a:t>2021-22 = 51 students (&lt; 2% of the recipients)</a:t>
            </a:r>
          </a:p>
        </p:txBody>
      </p:sp>
      <p:sp>
        <p:nvSpPr>
          <p:cNvPr id="5" name="Slide Number Placeholder 4">
            <a:extLst>
              <a:ext uri="{FF2B5EF4-FFF2-40B4-BE49-F238E27FC236}">
                <a16:creationId xmlns:a16="http://schemas.microsoft.com/office/drawing/2014/main" id="{F6778401-2F3A-8477-EB33-5E0DA5191C58}"/>
              </a:ext>
            </a:extLst>
          </p:cNvPr>
          <p:cNvSpPr>
            <a:spLocks noGrp="1"/>
          </p:cNvSpPr>
          <p:nvPr>
            <p:ph type="sldNum" sz="quarter" idx="12"/>
          </p:nvPr>
        </p:nvSpPr>
        <p:spPr/>
        <p:txBody>
          <a:bodyPr/>
          <a:lstStyle/>
          <a:p>
            <a:fld id="{F4656A5F-7A67-EB49-9EC4-8FF57FCC9983}" type="slidenum">
              <a:rPr lang="en-US" smtClean="0"/>
              <a:t>19</a:t>
            </a:fld>
            <a:endParaRPr lang="en-US"/>
          </a:p>
        </p:txBody>
      </p:sp>
    </p:spTree>
    <p:extLst>
      <p:ext uri="{BB962C8B-B14F-4D97-AF65-F5344CB8AC3E}">
        <p14:creationId xmlns:p14="http://schemas.microsoft.com/office/powerpoint/2010/main" val="77395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8C6A-05A0-BA0A-9AF9-006FF0AC0B32}"/>
              </a:ext>
            </a:extLst>
          </p:cNvPr>
          <p:cNvSpPr>
            <a:spLocks noGrp="1"/>
          </p:cNvSpPr>
          <p:nvPr>
            <p:ph type="ctrTitle"/>
          </p:nvPr>
        </p:nvSpPr>
        <p:spPr/>
        <p:txBody>
          <a:bodyPr/>
          <a:lstStyle/>
          <a:p>
            <a:r>
              <a:rPr lang="en-US" dirty="0"/>
              <a:t>High level overview of changes</a:t>
            </a:r>
          </a:p>
        </p:txBody>
      </p:sp>
    </p:spTree>
    <p:extLst>
      <p:ext uri="{BB962C8B-B14F-4D97-AF65-F5344CB8AC3E}">
        <p14:creationId xmlns:p14="http://schemas.microsoft.com/office/powerpoint/2010/main" val="378916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8D16-F91D-3208-EC55-3850BD870938}"/>
              </a:ext>
            </a:extLst>
          </p:cNvPr>
          <p:cNvSpPr>
            <a:spLocks noGrp="1"/>
          </p:cNvSpPr>
          <p:nvPr>
            <p:ph type="title"/>
          </p:nvPr>
        </p:nvSpPr>
        <p:spPr/>
        <p:txBody>
          <a:bodyPr/>
          <a:lstStyle/>
          <a:p>
            <a:r>
              <a:rPr lang="en-US" dirty="0">
                <a:solidFill>
                  <a:schemeClr val="tx1"/>
                </a:solidFill>
              </a:rPr>
              <a:t>Students losing </a:t>
            </a:r>
            <a:r>
              <a:rPr lang="en-US" dirty="0" err="1">
                <a:solidFill>
                  <a:schemeClr val="tx1"/>
                </a:solidFill>
              </a:rPr>
              <a:t>pell</a:t>
            </a:r>
            <a:r>
              <a:rPr lang="en-US" dirty="0">
                <a:solidFill>
                  <a:schemeClr val="tx1"/>
                </a:solidFill>
              </a:rPr>
              <a:t> Grant eligibility</a:t>
            </a:r>
          </a:p>
        </p:txBody>
      </p:sp>
      <p:sp>
        <p:nvSpPr>
          <p:cNvPr id="3" name="Content Placeholder 2">
            <a:extLst>
              <a:ext uri="{FF2B5EF4-FFF2-40B4-BE49-F238E27FC236}">
                <a16:creationId xmlns:a16="http://schemas.microsoft.com/office/drawing/2014/main" id="{9A5112E7-2567-FADE-C2B4-73C77724BA8D}"/>
              </a:ext>
            </a:extLst>
          </p:cNvPr>
          <p:cNvSpPr>
            <a:spLocks noGrp="1"/>
          </p:cNvSpPr>
          <p:nvPr>
            <p:ph idx="1"/>
          </p:nvPr>
        </p:nvSpPr>
        <p:spPr/>
        <p:txBody>
          <a:bodyPr>
            <a:normAutofit fontScale="92500" lnSpcReduction="10000"/>
          </a:bodyPr>
          <a:lstStyle/>
          <a:p>
            <a:r>
              <a:rPr lang="en-US" dirty="0"/>
              <a:t>Students committed to JMU based on receiving grants, even though JMU has no discretion over who receives a Pell Grant and how much they receive</a:t>
            </a:r>
          </a:p>
          <a:p>
            <a:r>
              <a:rPr lang="en-US" dirty="0"/>
              <a:t>Students will fall outside of grant range due to no fault of their own, and no changes in their family circumstances…it’s just different math being used to calculate the SAI (life is the same)</a:t>
            </a:r>
          </a:p>
          <a:p>
            <a:r>
              <a:rPr lang="en-US" dirty="0"/>
              <a:t>Options:</a:t>
            </a:r>
          </a:p>
          <a:p>
            <a:pPr lvl="1"/>
            <a:r>
              <a:rPr lang="en-US" dirty="0"/>
              <a:t>No longer fund them based on the overhaul to the FAFSA</a:t>
            </a:r>
          </a:p>
          <a:p>
            <a:pPr lvl="1"/>
            <a:r>
              <a:rPr lang="en-US" dirty="0"/>
              <a:t>Grandfather them until graduation</a:t>
            </a:r>
          </a:p>
          <a:p>
            <a:pPr lvl="1"/>
            <a:r>
              <a:rPr lang="en-US" dirty="0"/>
              <a:t>Grandfather them so they receive grants for a total of four years</a:t>
            </a:r>
          </a:p>
          <a:p>
            <a:pPr lvl="1"/>
            <a:r>
              <a:rPr lang="en-US" dirty="0"/>
              <a:t>Allow students to appeal for assistance based on the lost Pell Grant eligibility</a:t>
            </a:r>
          </a:p>
        </p:txBody>
      </p:sp>
      <p:sp>
        <p:nvSpPr>
          <p:cNvPr id="5" name="Slide Number Placeholder 4">
            <a:extLst>
              <a:ext uri="{FF2B5EF4-FFF2-40B4-BE49-F238E27FC236}">
                <a16:creationId xmlns:a16="http://schemas.microsoft.com/office/drawing/2014/main" id="{5FB25288-38BF-2010-E684-15335D1C6987}"/>
              </a:ext>
            </a:extLst>
          </p:cNvPr>
          <p:cNvSpPr>
            <a:spLocks noGrp="1"/>
          </p:cNvSpPr>
          <p:nvPr>
            <p:ph type="sldNum" sz="quarter" idx="12"/>
          </p:nvPr>
        </p:nvSpPr>
        <p:spPr/>
        <p:txBody>
          <a:bodyPr/>
          <a:lstStyle/>
          <a:p>
            <a:fld id="{F4656A5F-7A67-EB49-9EC4-8FF57FCC9983}" type="slidenum">
              <a:rPr lang="en-US" smtClean="0"/>
              <a:t>20</a:t>
            </a:fld>
            <a:endParaRPr lang="en-US"/>
          </a:p>
        </p:txBody>
      </p:sp>
    </p:spTree>
    <p:extLst>
      <p:ext uri="{BB962C8B-B14F-4D97-AF65-F5344CB8AC3E}">
        <p14:creationId xmlns:p14="http://schemas.microsoft.com/office/powerpoint/2010/main" val="195187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3E56-325A-DA41-3D2F-1A61CC8E8C62}"/>
              </a:ext>
            </a:extLst>
          </p:cNvPr>
          <p:cNvSpPr>
            <a:spLocks noGrp="1"/>
          </p:cNvSpPr>
          <p:nvPr>
            <p:ph type="title"/>
          </p:nvPr>
        </p:nvSpPr>
        <p:spPr/>
        <p:txBody>
          <a:bodyPr/>
          <a:lstStyle/>
          <a:p>
            <a:r>
              <a:rPr lang="en-US" dirty="0"/>
              <a:t>Preferred Pell grant option</a:t>
            </a:r>
          </a:p>
        </p:txBody>
      </p:sp>
      <p:sp>
        <p:nvSpPr>
          <p:cNvPr id="3" name="Content Placeholder 2">
            <a:extLst>
              <a:ext uri="{FF2B5EF4-FFF2-40B4-BE49-F238E27FC236}">
                <a16:creationId xmlns:a16="http://schemas.microsoft.com/office/drawing/2014/main" id="{A5C44E42-F01D-D391-536F-3C52AE3A7A6F}"/>
              </a:ext>
            </a:extLst>
          </p:cNvPr>
          <p:cNvSpPr>
            <a:spLocks noGrp="1"/>
          </p:cNvSpPr>
          <p:nvPr>
            <p:ph idx="1"/>
          </p:nvPr>
        </p:nvSpPr>
        <p:spPr/>
        <p:txBody>
          <a:bodyPr/>
          <a:lstStyle/>
          <a:p>
            <a:r>
              <a:rPr lang="en-US" dirty="0"/>
              <a:t>Due to the small number of students,  allow students to appeal for assistance based on the lost Pell Grant eligibility</a:t>
            </a:r>
          </a:p>
          <a:p>
            <a:r>
              <a:rPr lang="en-US" dirty="0"/>
              <a:t>Review each appeal individually to determine what, if any, assistance should be provided to account for the lost grant</a:t>
            </a:r>
          </a:p>
          <a:p>
            <a:r>
              <a:rPr lang="en-US" dirty="0"/>
              <a:t>This will be handled through the Professional Judgment appeal process</a:t>
            </a:r>
          </a:p>
          <a:p>
            <a:endParaRPr lang="en-US" dirty="0"/>
          </a:p>
        </p:txBody>
      </p:sp>
      <p:sp>
        <p:nvSpPr>
          <p:cNvPr id="5" name="Slide Number Placeholder 4">
            <a:extLst>
              <a:ext uri="{FF2B5EF4-FFF2-40B4-BE49-F238E27FC236}">
                <a16:creationId xmlns:a16="http://schemas.microsoft.com/office/drawing/2014/main" id="{F980FB6B-553C-170C-FEB2-455DD64BD6F5}"/>
              </a:ext>
            </a:extLst>
          </p:cNvPr>
          <p:cNvSpPr>
            <a:spLocks noGrp="1"/>
          </p:cNvSpPr>
          <p:nvPr>
            <p:ph type="sldNum" sz="quarter" idx="12"/>
          </p:nvPr>
        </p:nvSpPr>
        <p:spPr/>
        <p:txBody>
          <a:bodyPr/>
          <a:lstStyle/>
          <a:p>
            <a:fld id="{F4656A5F-7A67-EB49-9EC4-8FF57FCC9983}" type="slidenum">
              <a:rPr lang="en-US" smtClean="0"/>
              <a:t>21</a:t>
            </a:fld>
            <a:endParaRPr lang="en-US"/>
          </a:p>
        </p:txBody>
      </p:sp>
    </p:spTree>
    <p:extLst>
      <p:ext uri="{BB962C8B-B14F-4D97-AF65-F5344CB8AC3E}">
        <p14:creationId xmlns:p14="http://schemas.microsoft.com/office/powerpoint/2010/main" val="110197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01E917-089C-27A7-7EDE-C8F402FD6942}"/>
              </a:ext>
            </a:extLst>
          </p:cNvPr>
          <p:cNvSpPr>
            <a:spLocks noGrp="1"/>
          </p:cNvSpPr>
          <p:nvPr>
            <p:ph type="title"/>
          </p:nvPr>
        </p:nvSpPr>
        <p:spPr/>
        <p:txBody>
          <a:bodyPr>
            <a:normAutofit/>
          </a:bodyPr>
          <a:lstStyle/>
          <a:p>
            <a:r>
              <a:rPr lang="en-US" dirty="0">
                <a:solidFill>
                  <a:schemeClr val="tx1"/>
                </a:solidFill>
              </a:rPr>
              <a:t>CORRESPONDING SAI TO EFC</a:t>
            </a:r>
          </a:p>
        </p:txBody>
      </p:sp>
      <p:sp>
        <p:nvSpPr>
          <p:cNvPr id="5" name="Content Placeholder 4">
            <a:extLst>
              <a:ext uri="{FF2B5EF4-FFF2-40B4-BE49-F238E27FC236}">
                <a16:creationId xmlns:a16="http://schemas.microsoft.com/office/drawing/2014/main" id="{A90B2754-FB4B-F879-4DBF-8C9F7C54130C}"/>
              </a:ext>
            </a:extLst>
          </p:cNvPr>
          <p:cNvSpPr>
            <a:spLocks noGrp="1"/>
          </p:cNvSpPr>
          <p:nvPr>
            <p:ph idx="1"/>
          </p:nvPr>
        </p:nvSpPr>
        <p:spPr>
          <a:xfrm>
            <a:off x="2231136" y="2662177"/>
            <a:ext cx="7729728" cy="3660246"/>
          </a:xfrm>
        </p:spPr>
        <p:txBody>
          <a:bodyPr>
            <a:normAutofit lnSpcReduction="10000"/>
          </a:bodyPr>
          <a:lstStyle/>
          <a:p>
            <a:r>
              <a:rPr lang="en-US" dirty="0"/>
              <a:t>Analyzed all 2020-21 and 2021-22 FAFSA’s with an EFC of &lt;$16k</a:t>
            </a:r>
          </a:p>
          <a:p>
            <a:r>
              <a:rPr lang="en-US" dirty="0"/>
              <a:t>Used $16k instead of $15,500 projecting for EFC increases in the awarding formula</a:t>
            </a:r>
          </a:p>
          <a:p>
            <a:r>
              <a:rPr lang="en-US" dirty="0"/>
              <a:t>SAI range for this population:</a:t>
            </a:r>
          </a:p>
          <a:p>
            <a:pPr lvl="1"/>
            <a:r>
              <a:rPr lang="en-US" dirty="0"/>
              <a:t>2020-21: -$1,500 to $51,036</a:t>
            </a:r>
          </a:p>
          <a:p>
            <a:pPr lvl="1"/>
            <a:r>
              <a:rPr lang="en-US" dirty="0"/>
              <a:t>2021-22: -$1,500 to $55,584</a:t>
            </a:r>
          </a:p>
          <a:p>
            <a:r>
              <a:rPr lang="en-US" dirty="0"/>
              <a:t>If we included all of the students with a SAI within these ranges in our grant packaging formula, it would add over 3,000 students to the population</a:t>
            </a:r>
          </a:p>
          <a:p>
            <a:pPr marL="0" indent="0">
              <a:buNone/>
            </a:pPr>
            <a:endParaRPr lang="en-US" dirty="0"/>
          </a:p>
          <a:p>
            <a:pPr marL="228600" lvl="1" indent="0">
              <a:buNone/>
            </a:pPr>
            <a:r>
              <a:rPr lang="en-US" dirty="0"/>
              <a:t>Conclusion:  There is no way to find an “across the board” corresponding SAI to EFC…the application and math are too different</a:t>
            </a:r>
          </a:p>
          <a:p>
            <a:pPr lvl="1"/>
            <a:endParaRPr lang="en-US" dirty="0"/>
          </a:p>
          <a:p>
            <a:endParaRPr lang="en-US" dirty="0"/>
          </a:p>
        </p:txBody>
      </p:sp>
      <p:sp>
        <p:nvSpPr>
          <p:cNvPr id="2" name="Slide Number Placeholder 1">
            <a:extLst>
              <a:ext uri="{FF2B5EF4-FFF2-40B4-BE49-F238E27FC236}">
                <a16:creationId xmlns:a16="http://schemas.microsoft.com/office/drawing/2014/main" id="{3FAF82D8-17DF-8B09-F970-098B90C1A3AE}"/>
              </a:ext>
            </a:extLst>
          </p:cNvPr>
          <p:cNvSpPr>
            <a:spLocks noGrp="1"/>
          </p:cNvSpPr>
          <p:nvPr>
            <p:ph type="sldNum" sz="quarter" idx="12"/>
          </p:nvPr>
        </p:nvSpPr>
        <p:spPr/>
        <p:txBody>
          <a:bodyPr/>
          <a:lstStyle/>
          <a:p>
            <a:fld id="{F4656A5F-7A67-EB49-9EC4-8FF57FCC9983}" type="slidenum">
              <a:rPr lang="en-US" smtClean="0"/>
              <a:t>22</a:t>
            </a:fld>
            <a:endParaRPr lang="en-US"/>
          </a:p>
        </p:txBody>
      </p:sp>
    </p:spTree>
    <p:extLst>
      <p:ext uri="{BB962C8B-B14F-4D97-AF65-F5344CB8AC3E}">
        <p14:creationId xmlns:p14="http://schemas.microsoft.com/office/powerpoint/2010/main" val="224964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dissolve">
                                      <p:cBhvr>
                                        <p:cTn id="13" dur="50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blinds(horizontal)">
                                      <p:cBhvr>
                                        <p:cTn id="18" dur="500"/>
                                        <p:tgtEl>
                                          <p:spTgt spid="5">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blinds(horizontal)">
                                      <p:cBhvr>
                                        <p:cTn id="2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26FE6-F878-79DC-029C-4C6FFBEFCFD3}"/>
              </a:ext>
            </a:extLst>
          </p:cNvPr>
          <p:cNvSpPr>
            <a:spLocks noGrp="1"/>
          </p:cNvSpPr>
          <p:nvPr>
            <p:ph type="title"/>
          </p:nvPr>
        </p:nvSpPr>
        <p:spPr/>
        <p:txBody>
          <a:bodyPr/>
          <a:lstStyle/>
          <a:p>
            <a:r>
              <a:rPr lang="en-US" dirty="0"/>
              <a:t>Sample Reasons for differences</a:t>
            </a:r>
          </a:p>
        </p:txBody>
      </p:sp>
      <p:sp>
        <p:nvSpPr>
          <p:cNvPr id="3" name="Content Placeholder 2">
            <a:extLst>
              <a:ext uri="{FF2B5EF4-FFF2-40B4-BE49-F238E27FC236}">
                <a16:creationId xmlns:a16="http://schemas.microsoft.com/office/drawing/2014/main" id="{45FCF961-138C-1BF7-092B-659E5CC7CE9B}"/>
              </a:ext>
            </a:extLst>
          </p:cNvPr>
          <p:cNvSpPr>
            <a:spLocks noGrp="1"/>
          </p:cNvSpPr>
          <p:nvPr>
            <p:ph idx="1"/>
          </p:nvPr>
        </p:nvSpPr>
        <p:spPr/>
        <p:txBody>
          <a:bodyPr/>
          <a:lstStyle/>
          <a:p>
            <a:r>
              <a:rPr lang="en-US" dirty="0"/>
              <a:t>Exclusion of Number in College</a:t>
            </a:r>
          </a:p>
          <a:p>
            <a:r>
              <a:rPr lang="en-US" dirty="0"/>
              <a:t>Simplified Needs Test (exclusion of assets)</a:t>
            </a:r>
          </a:p>
          <a:p>
            <a:r>
              <a:rPr lang="en-US" dirty="0"/>
              <a:t>Assumption for &lt;$60k AGI</a:t>
            </a:r>
          </a:p>
          <a:p>
            <a:r>
              <a:rPr lang="en-US" dirty="0"/>
              <a:t>Non-Tax Filing Status and automatic $-1,500 EFC</a:t>
            </a:r>
          </a:p>
        </p:txBody>
      </p:sp>
      <p:sp>
        <p:nvSpPr>
          <p:cNvPr id="5" name="Slide Number Placeholder 4">
            <a:extLst>
              <a:ext uri="{FF2B5EF4-FFF2-40B4-BE49-F238E27FC236}">
                <a16:creationId xmlns:a16="http://schemas.microsoft.com/office/drawing/2014/main" id="{B3FD30FA-79F2-3ADC-8FF3-8FF85AE07F4A}"/>
              </a:ext>
            </a:extLst>
          </p:cNvPr>
          <p:cNvSpPr>
            <a:spLocks noGrp="1"/>
          </p:cNvSpPr>
          <p:nvPr>
            <p:ph type="sldNum" sz="quarter" idx="12"/>
          </p:nvPr>
        </p:nvSpPr>
        <p:spPr/>
        <p:txBody>
          <a:bodyPr/>
          <a:lstStyle/>
          <a:p>
            <a:fld id="{F4656A5F-7A67-EB49-9EC4-8FF57FCC9983}" type="slidenum">
              <a:rPr lang="en-US" smtClean="0"/>
              <a:t>23</a:t>
            </a:fld>
            <a:endParaRPr lang="en-US"/>
          </a:p>
        </p:txBody>
      </p:sp>
    </p:spTree>
    <p:extLst>
      <p:ext uri="{BB962C8B-B14F-4D97-AF65-F5344CB8AC3E}">
        <p14:creationId xmlns:p14="http://schemas.microsoft.com/office/powerpoint/2010/main" val="949029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7572-079E-0467-8C5D-7B4623D10B08}"/>
              </a:ext>
            </a:extLst>
          </p:cNvPr>
          <p:cNvSpPr>
            <a:spLocks noGrp="1"/>
          </p:cNvSpPr>
          <p:nvPr>
            <p:ph type="title"/>
          </p:nvPr>
        </p:nvSpPr>
        <p:spPr/>
        <p:txBody>
          <a:bodyPr/>
          <a:lstStyle/>
          <a:p>
            <a:r>
              <a:rPr lang="en-US" dirty="0"/>
              <a:t>SAI SELECTED FOR PACKAGING</a:t>
            </a:r>
          </a:p>
        </p:txBody>
      </p:sp>
      <p:sp>
        <p:nvSpPr>
          <p:cNvPr id="3" name="Content Placeholder 2">
            <a:extLst>
              <a:ext uri="{FF2B5EF4-FFF2-40B4-BE49-F238E27FC236}">
                <a16:creationId xmlns:a16="http://schemas.microsoft.com/office/drawing/2014/main" id="{FF06664B-E450-C5D2-E777-273CA011AF30}"/>
              </a:ext>
            </a:extLst>
          </p:cNvPr>
          <p:cNvSpPr>
            <a:spLocks noGrp="1"/>
          </p:cNvSpPr>
          <p:nvPr>
            <p:ph idx="1"/>
          </p:nvPr>
        </p:nvSpPr>
        <p:spPr/>
        <p:txBody>
          <a:bodyPr/>
          <a:lstStyle/>
          <a:p>
            <a:r>
              <a:rPr lang="en-US" dirty="0"/>
              <a:t>To make the remaining need formula work within our limited resources, we need to select a SAI cutoff to replace the current EFC cutoff</a:t>
            </a:r>
          </a:p>
          <a:p>
            <a:r>
              <a:rPr lang="en-US" dirty="0"/>
              <a:t>Since no corresponding SAI can be found, we have selected $16,000 as the new benchmark for these estimations</a:t>
            </a:r>
          </a:p>
          <a:p>
            <a:r>
              <a:rPr lang="en-US" dirty="0"/>
              <a:t>This stays true to our ”50% of COA” methodology</a:t>
            </a:r>
          </a:p>
          <a:p>
            <a:pPr marL="0" indent="0">
              <a:buNone/>
            </a:pPr>
            <a:endParaRPr lang="en-US" dirty="0"/>
          </a:p>
        </p:txBody>
      </p:sp>
      <p:sp>
        <p:nvSpPr>
          <p:cNvPr id="5" name="Slide Number Placeholder 4">
            <a:extLst>
              <a:ext uri="{FF2B5EF4-FFF2-40B4-BE49-F238E27FC236}">
                <a16:creationId xmlns:a16="http://schemas.microsoft.com/office/drawing/2014/main" id="{E7F5FECD-6D05-C1E9-0816-02C04155C14E}"/>
              </a:ext>
            </a:extLst>
          </p:cNvPr>
          <p:cNvSpPr>
            <a:spLocks noGrp="1"/>
          </p:cNvSpPr>
          <p:nvPr>
            <p:ph type="sldNum" sz="quarter" idx="12"/>
          </p:nvPr>
        </p:nvSpPr>
        <p:spPr/>
        <p:txBody>
          <a:bodyPr/>
          <a:lstStyle/>
          <a:p>
            <a:fld id="{F4656A5F-7A67-EB49-9EC4-8FF57FCC9983}" type="slidenum">
              <a:rPr lang="en-US" smtClean="0"/>
              <a:t>24</a:t>
            </a:fld>
            <a:endParaRPr lang="en-US"/>
          </a:p>
        </p:txBody>
      </p:sp>
    </p:spTree>
    <p:extLst>
      <p:ext uri="{BB962C8B-B14F-4D97-AF65-F5344CB8AC3E}">
        <p14:creationId xmlns:p14="http://schemas.microsoft.com/office/powerpoint/2010/main" val="50927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0BFB-E253-C902-6446-67A0C4208512}"/>
              </a:ext>
            </a:extLst>
          </p:cNvPr>
          <p:cNvSpPr>
            <a:spLocks noGrp="1"/>
          </p:cNvSpPr>
          <p:nvPr>
            <p:ph type="title"/>
          </p:nvPr>
        </p:nvSpPr>
        <p:spPr>
          <a:xfrm>
            <a:off x="838200" y="859535"/>
            <a:ext cx="10515600" cy="966089"/>
          </a:xfrm>
        </p:spPr>
        <p:txBody>
          <a:bodyPr>
            <a:normAutofit fontScale="90000"/>
          </a:bodyPr>
          <a:lstStyle/>
          <a:p>
            <a:r>
              <a:rPr lang="en-US" dirty="0">
                <a:solidFill>
                  <a:schemeClr val="tx1"/>
                </a:solidFill>
              </a:rPr>
              <a:t>Estimated In-State ”State Grant” </a:t>
            </a:r>
            <a:br>
              <a:rPr lang="en-US" dirty="0">
                <a:solidFill>
                  <a:schemeClr val="tx1"/>
                </a:solidFill>
              </a:rPr>
            </a:br>
            <a:r>
              <a:rPr lang="en-US" dirty="0">
                <a:solidFill>
                  <a:schemeClr val="tx1"/>
                </a:solidFill>
              </a:rPr>
              <a:t>Recipients under SAI</a:t>
            </a:r>
          </a:p>
        </p:txBody>
      </p:sp>
      <p:sp>
        <p:nvSpPr>
          <p:cNvPr id="3" name="Content Placeholder 2">
            <a:extLst>
              <a:ext uri="{FF2B5EF4-FFF2-40B4-BE49-F238E27FC236}">
                <a16:creationId xmlns:a16="http://schemas.microsoft.com/office/drawing/2014/main" id="{99D1D982-E8B8-D9CC-8D6F-9CBFE0C317E2}"/>
              </a:ext>
            </a:extLst>
          </p:cNvPr>
          <p:cNvSpPr>
            <a:spLocks noGrp="1"/>
          </p:cNvSpPr>
          <p:nvPr>
            <p:ph idx="1"/>
          </p:nvPr>
        </p:nvSpPr>
        <p:spPr>
          <a:xfrm>
            <a:off x="838200" y="2004645"/>
            <a:ext cx="10515600" cy="4172317"/>
          </a:xfrm>
        </p:spPr>
        <p:txBody>
          <a:bodyPr>
            <a:normAutofit/>
          </a:bodyPr>
          <a:lstStyle/>
          <a:p>
            <a:r>
              <a:rPr lang="en-US" dirty="0"/>
              <a:t>Going to a $16k SAI versus a $16k EFC</a:t>
            </a:r>
          </a:p>
          <a:p>
            <a:pPr lvl="1"/>
            <a:r>
              <a:rPr lang="en-US" dirty="0"/>
              <a:t>2020-21:</a:t>
            </a:r>
          </a:p>
          <a:p>
            <a:pPr lvl="2"/>
            <a:r>
              <a:rPr lang="en-US" dirty="0"/>
              <a:t>Increases the total pool of eligible students by 86</a:t>
            </a:r>
          </a:p>
          <a:p>
            <a:pPr lvl="2"/>
            <a:r>
              <a:rPr lang="en-US" dirty="0"/>
              <a:t>460 of the eligible students did not have an EFC &lt; $16k (gaining grant eligibility)</a:t>
            </a:r>
          </a:p>
          <a:p>
            <a:pPr lvl="2"/>
            <a:r>
              <a:rPr lang="en-US" dirty="0"/>
              <a:t>374 students had an EFC &lt; $16k and a SAI &gt;$16k (losing their grant eligibility)</a:t>
            </a:r>
          </a:p>
          <a:p>
            <a:pPr lvl="1"/>
            <a:r>
              <a:rPr lang="en-US" dirty="0"/>
              <a:t>2021-22</a:t>
            </a:r>
          </a:p>
          <a:p>
            <a:pPr lvl="2"/>
            <a:r>
              <a:rPr lang="en-US" dirty="0"/>
              <a:t>Increases the total pool of eligible students by 68</a:t>
            </a:r>
          </a:p>
          <a:p>
            <a:pPr lvl="2"/>
            <a:r>
              <a:rPr lang="en-US" dirty="0"/>
              <a:t>439 of the eligible students did not have an EFC &lt; $16k (gaining grant eligibility)</a:t>
            </a:r>
          </a:p>
          <a:p>
            <a:pPr lvl="2"/>
            <a:r>
              <a:rPr lang="en-US" dirty="0"/>
              <a:t>370 students had an EFC &lt; $16k and a SAI &gt;$16k (losing their grant eligibility)</a:t>
            </a:r>
          </a:p>
          <a:p>
            <a:pPr marL="228600" lvl="1" indent="0">
              <a:buNone/>
            </a:pPr>
            <a:endParaRPr lang="en-US" dirty="0"/>
          </a:p>
        </p:txBody>
      </p:sp>
      <p:sp>
        <p:nvSpPr>
          <p:cNvPr id="4" name="Slide Number Placeholder 3">
            <a:extLst>
              <a:ext uri="{FF2B5EF4-FFF2-40B4-BE49-F238E27FC236}">
                <a16:creationId xmlns:a16="http://schemas.microsoft.com/office/drawing/2014/main" id="{EF5F44DA-84E3-CCBE-0176-CD9106CF17F1}"/>
              </a:ext>
            </a:extLst>
          </p:cNvPr>
          <p:cNvSpPr>
            <a:spLocks noGrp="1"/>
          </p:cNvSpPr>
          <p:nvPr>
            <p:ph type="sldNum" sz="quarter" idx="12"/>
          </p:nvPr>
        </p:nvSpPr>
        <p:spPr/>
        <p:txBody>
          <a:bodyPr/>
          <a:lstStyle/>
          <a:p>
            <a:fld id="{F4656A5F-7A67-EB49-9EC4-8FF57FCC9983}" type="slidenum">
              <a:rPr lang="en-US" smtClean="0"/>
              <a:t>25</a:t>
            </a:fld>
            <a:endParaRPr lang="en-US"/>
          </a:p>
        </p:txBody>
      </p:sp>
    </p:spTree>
    <p:extLst>
      <p:ext uri="{BB962C8B-B14F-4D97-AF65-F5344CB8AC3E}">
        <p14:creationId xmlns:p14="http://schemas.microsoft.com/office/powerpoint/2010/main" val="117616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ssolv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linds(horizontal)">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3272-A2C2-482D-7D3C-E5BFC745870E}"/>
              </a:ext>
            </a:extLst>
          </p:cNvPr>
          <p:cNvSpPr>
            <a:spLocks noGrp="1"/>
          </p:cNvSpPr>
          <p:nvPr>
            <p:ph type="title"/>
          </p:nvPr>
        </p:nvSpPr>
        <p:spPr/>
        <p:txBody>
          <a:bodyPr/>
          <a:lstStyle/>
          <a:p>
            <a:r>
              <a:rPr lang="en-US" dirty="0" err="1"/>
              <a:t>Efc</a:t>
            </a:r>
            <a:r>
              <a:rPr lang="en-US" dirty="0"/>
              <a:t> to </a:t>
            </a:r>
            <a:r>
              <a:rPr lang="en-US" dirty="0" err="1"/>
              <a:t>sai</a:t>
            </a:r>
            <a:r>
              <a:rPr lang="en-US" dirty="0"/>
              <a:t> BREAKDOWN</a:t>
            </a:r>
            <a:br>
              <a:rPr lang="en-US" dirty="0"/>
            </a:br>
            <a:r>
              <a:rPr lang="en-US" dirty="0"/>
              <a:t>2020-21</a:t>
            </a:r>
          </a:p>
        </p:txBody>
      </p:sp>
      <p:graphicFrame>
        <p:nvGraphicFramePr>
          <p:cNvPr id="5" name="Table 4">
            <a:extLst>
              <a:ext uri="{FF2B5EF4-FFF2-40B4-BE49-F238E27FC236}">
                <a16:creationId xmlns:a16="http://schemas.microsoft.com/office/drawing/2014/main" id="{27E726F1-138C-0E59-F20D-E07020ABE4BE}"/>
              </a:ext>
            </a:extLst>
          </p:cNvPr>
          <p:cNvGraphicFramePr>
            <a:graphicFrameLocks noGrp="1"/>
          </p:cNvGraphicFramePr>
          <p:nvPr>
            <p:extLst>
              <p:ext uri="{D42A27DB-BD31-4B8C-83A1-F6EECF244321}">
                <p14:modId xmlns:p14="http://schemas.microsoft.com/office/powerpoint/2010/main" val="4269469531"/>
              </p:ext>
            </p:extLst>
          </p:nvPr>
        </p:nvGraphicFramePr>
        <p:xfrm>
          <a:off x="1664881" y="2630245"/>
          <a:ext cx="3773342" cy="3518707"/>
        </p:xfrm>
        <a:graphic>
          <a:graphicData uri="http://schemas.openxmlformats.org/drawingml/2006/table">
            <a:tbl>
              <a:tblPr>
                <a:tableStyleId>{5C22544A-7EE6-4342-B048-85BDC9FD1C3A}</a:tableStyleId>
              </a:tblPr>
              <a:tblGrid>
                <a:gridCol w="2199086">
                  <a:extLst>
                    <a:ext uri="{9D8B030D-6E8A-4147-A177-3AD203B41FA5}">
                      <a16:colId xmlns:a16="http://schemas.microsoft.com/office/drawing/2014/main" val="3070701754"/>
                    </a:ext>
                  </a:extLst>
                </a:gridCol>
                <a:gridCol w="1574256">
                  <a:extLst>
                    <a:ext uri="{9D8B030D-6E8A-4147-A177-3AD203B41FA5}">
                      <a16:colId xmlns:a16="http://schemas.microsoft.com/office/drawing/2014/main" val="262159523"/>
                    </a:ext>
                  </a:extLst>
                </a:gridCol>
              </a:tblGrid>
              <a:tr h="443817">
                <a:tc>
                  <a:txBody>
                    <a:bodyPr/>
                    <a:lstStyle/>
                    <a:p>
                      <a:pPr algn="l" fontAlgn="b"/>
                      <a:r>
                        <a:rPr lang="en-US" sz="1600" u="none" strike="noStrike" dirty="0">
                          <a:effectLst/>
                        </a:rPr>
                        <a:t>Estimated SAI Summary</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u="none" strike="noStrike" dirty="0">
                          <a:effectLst/>
                        </a:rPr>
                        <a:t>Number in range</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8758525"/>
                  </a:ext>
                </a:extLst>
              </a:tr>
              <a:tr h="378448">
                <a:tc>
                  <a:txBody>
                    <a:bodyPr/>
                    <a:lstStyle/>
                    <a:p>
                      <a:pPr algn="l" fontAlgn="b"/>
                      <a:r>
                        <a:rPr lang="en-US" sz="1600" b="0" i="0" u="none" strike="noStrike" dirty="0">
                          <a:solidFill>
                            <a:srgbClr val="000000"/>
                          </a:solidFill>
                          <a:effectLst/>
                          <a:latin typeface="Calibri" panose="020F0502020204030204" pitchFamily="34"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2,028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1807665"/>
                  </a:ext>
                </a:extLst>
              </a:tr>
              <a:tr h="378448">
                <a:tc>
                  <a:txBody>
                    <a:bodyPr/>
                    <a:lstStyle/>
                    <a:p>
                      <a:pPr algn="l" fontAlgn="b"/>
                      <a:r>
                        <a:rPr lang="en-US" sz="1600" b="0" i="0" u="none" strike="noStrike" dirty="0">
                          <a:solidFill>
                            <a:srgbClr val="000000"/>
                          </a:solidFill>
                          <a:effectLst/>
                          <a:latin typeface="Calibri" panose="020F0502020204030204" pitchFamily="34" charset="0"/>
                        </a:rPr>
                        <a:t>-$1,499 to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324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8168109"/>
                  </a:ext>
                </a:extLst>
              </a:tr>
              <a:tr h="402101">
                <a:tc>
                  <a:txBody>
                    <a:bodyPr/>
                    <a:lstStyle/>
                    <a:p>
                      <a:pPr algn="l"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2753680"/>
                  </a:ext>
                </a:extLst>
              </a:tr>
              <a:tr h="378448">
                <a:tc>
                  <a:txBody>
                    <a:bodyPr/>
                    <a:lstStyle/>
                    <a:p>
                      <a:pPr algn="l" fontAlgn="b"/>
                      <a:r>
                        <a:rPr lang="en-US" sz="1600" b="0" i="0" u="none" strike="noStrike" dirty="0">
                          <a:solidFill>
                            <a:srgbClr val="000000"/>
                          </a:solidFill>
                          <a:effectLst/>
                          <a:latin typeface="Calibri" panose="020F0502020204030204" pitchFamily="34" charset="0"/>
                        </a:rPr>
                        <a:t>$1-6,000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889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9636035"/>
                  </a:ext>
                </a:extLst>
              </a:tr>
              <a:tr h="378448">
                <a:tc>
                  <a:txBody>
                    <a:bodyPr/>
                    <a:lstStyle/>
                    <a:p>
                      <a:pPr algn="l" fontAlgn="b"/>
                      <a:r>
                        <a:rPr lang="en-US" sz="1600" b="0" i="0" u="none" strike="noStrike" dirty="0">
                          <a:solidFill>
                            <a:srgbClr val="000000"/>
                          </a:solidFill>
                          <a:effectLst/>
                          <a:latin typeface="Calibri" panose="020F0502020204030204" pitchFamily="34" charset="0"/>
                        </a:rPr>
                        <a:t>$6,001-9,000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384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4956481"/>
                  </a:ext>
                </a:extLst>
              </a:tr>
              <a:tr h="378448">
                <a:tc>
                  <a:txBody>
                    <a:bodyPr/>
                    <a:lstStyle/>
                    <a:p>
                      <a:pPr algn="l" fontAlgn="b"/>
                      <a:r>
                        <a:rPr lang="en-US" sz="1600" b="0" i="0" u="none" strike="noStrike" dirty="0">
                          <a:solidFill>
                            <a:srgbClr val="000000"/>
                          </a:solidFill>
                          <a:effectLst/>
                          <a:latin typeface="Calibri" panose="020F0502020204030204" pitchFamily="34" charset="0"/>
                        </a:rPr>
                        <a:t>$9,001-15,000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694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3829850"/>
                  </a:ext>
                </a:extLst>
              </a:tr>
              <a:tr h="378448">
                <a:tc>
                  <a:txBody>
                    <a:bodyPr/>
                    <a:lstStyle/>
                    <a:p>
                      <a:pPr algn="l" fontAlgn="b"/>
                      <a:r>
                        <a:rPr lang="en-US" sz="1600" b="0" i="0" u="none" strike="noStrike">
                          <a:solidFill>
                            <a:srgbClr val="000000"/>
                          </a:solidFill>
                          <a:effectLst/>
                          <a:latin typeface="Calibri" panose="020F0502020204030204" pitchFamily="34" charset="0"/>
                        </a:rPr>
                        <a:t>$15,001-16,000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125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1268054"/>
                  </a:ext>
                </a:extLst>
              </a:tr>
              <a:tr h="402101">
                <a:tc>
                  <a:txBody>
                    <a:bodyPr/>
                    <a:lstStyle/>
                    <a:p>
                      <a:pPr algn="l" fontAlgn="b"/>
                      <a:r>
                        <a:rPr lang="en-US" sz="1600" b="0" i="0" u="none" strike="noStrike">
                          <a:solidFill>
                            <a:srgbClr val="FF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FF0000"/>
                          </a:solidFill>
                          <a:effectLst/>
                          <a:latin typeface="Calibri" panose="020F0502020204030204" pitchFamily="34" charset="0"/>
                        </a:rPr>
                        <a:t>4,514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3426550"/>
                  </a:ext>
                </a:extLst>
              </a:tr>
            </a:tbl>
          </a:graphicData>
        </a:graphic>
      </p:graphicFrame>
      <p:graphicFrame>
        <p:nvGraphicFramePr>
          <p:cNvPr id="6" name="Table 5">
            <a:extLst>
              <a:ext uri="{FF2B5EF4-FFF2-40B4-BE49-F238E27FC236}">
                <a16:creationId xmlns:a16="http://schemas.microsoft.com/office/drawing/2014/main" id="{ED05B59B-D5D8-4AAA-BA69-9E9C5756C2DC}"/>
              </a:ext>
            </a:extLst>
          </p:cNvPr>
          <p:cNvGraphicFramePr>
            <a:graphicFrameLocks noGrp="1"/>
          </p:cNvGraphicFramePr>
          <p:nvPr>
            <p:extLst>
              <p:ext uri="{D42A27DB-BD31-4B8C-83A1-F6EECF244321}">
                <p14:modId xmlns:p14="http://schemas.microsoft.com/office/powerpoint/2010/main" val="2100322993"/>
              </p:ext>
            </p:extLst>
          </p:nvPr>
        </p:nvGraphicFramePr>
        <p:xfrm>
          <a:off x="6096000" y="2630245"/>
          <a:ext cx="4251766" cy="3539157"/>
        </p:xfrm>
        <a:graphic>
          <a:graphicData uri="http://schemas.openxmlformats.org/drawingml/2006/table">
            <a:tbl>
              <a:tblPr>
                <a:tableStyleId>{5C22544A-7EE6-4342-B048-85BDC9FD1C3A}</a:tableStyleId>
              </a:tblPr>
              <a:tblGrid>
                <a:gridCol w="2214622">
                  <a:extLst>
                    <a:ext uri="{9D8B030D-6E8A-4147-A177-3AD203B41FA5}">
                      <a16:colId xmlns:a16="http://schemas.microsoft.com/office/drawing/2014/main" val="3045328001"/>
                    </a:ext>
                  </a:extLst>
                </a:gridCol>
                <a:gridCol w="2037144">
                  <a:extLst>
                    <a:ext uri="{9D8B030D-6E8A-4147-A177-3AD203B41FA5}">
                      <a16:colId xmlns:a16="http://schemas.microsoft.com/office/drawing/2014/main" val="777923656"/>
                    </a:ext>
                  </a:extLst>
                </a:gridCol>
              </a:tblGrid>
              <a:tr h="394422">
                <a:tc>
                  <a:txBody>
                    <a:bodyPr/>
                    <a:lstStyle/>
                    <a:p>
                      <a:pPr algn="l" fontAlgn="b"/>
                      <a:r>
                        <a:rPr lang="en-US" sz="1600" u="none" strike="noStrike" dirty="0">
                          <a:effectLst/>
                        </a:rPr>
                        <a:t>Actual EFC Summary</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Number in range</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945944"/>
                  </a:ext>
                </a:extLst>
              </a:tr>
              <a:tr h="392864">
                <a:tc>
                  <a:txBody>
                    <a:bodyPr/>
                    <a:lstStyle/>
                    <a:p>
                      <a:pPr algn="l" fontAlgn="b"/>
                      <a:r>
                        <a:rPr lang="en-US" sz="1600" b="0" i="0" u="none" strike="noStrike" dirty="0">
                          <a:solidFill>
                            <a:srgbClr val="000000"/>
                          </a:solidFill>
                          <a:effectLst/>
                          <a:latin typeface="Calibri" panose="020F0502020204030204" pitchFamily="34"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761768"/>
                  </a:ext>
                </a:extLst>
              </a:tr>
              <a:tr h="392864">
                <a:tc>
                  <a:txBody>
                    <a:bodyPr/>
                    <a:lstStyle/>
                    <a:p>
                      <a:pPr algn="l" fontAlgn="b"/>
                      <a:r>
                        <a:rPr lang="en-US" sz="1600" b="0" i="0" u="none" strike="noStrike" dirty="0">
                          <a:solidFill>
                            <a:srgbClr val="000000"/>
                          </a:solidFill>
                          <a:effectLst/>
                          <a:latin typeface="Calibri" panose="020F0502020204030204" pitchFamily="34" charset="0"/>
                        </a:rPr>
                        <a:t>-$1,499 to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194870"/>
                  </a:ext>
                </a:extLst>
              </a:tr>
              <a:tr h="392864">
                <a:tc>
                  <a:txBody>
                    <a:bodyPr/>
                    <a:lstStyle/>
                    <a:p>
                      <a:pPr algn="l"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1,132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1174316"/>
                  </a:ext>
                </a:extLst>
              </a:tr>
              <a:tr h="392864">
                <a:tc>
                  <a:txBody>
                    <a:bodyPr/>
                    <a:lstStyle/>
                    <a:p>
                      <a:pPr algn="l" fontAlgn="b"/>
                      <a:r>
                        <a:rPr lang="en-US" sz="1600" b="0" i="0" u="none" strike="noStrike">
                          <a:solidFill>
                            <a:srgbClr val="000000"/>
                          </a:solidFill>
                          <a:effectLst/>
                          <a:latin typeface="Calibri" panose="020F0502020204030204" pitchFamily="34" charset="0"/>
                        </a:rPr>
                        <a:t>$1-6,000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1,576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105841"/>
                  </a:ext>
                </a:extLst>
              </a:tr>
              <a:tr h="392864">
                <a:tc>
                  <a:txBody>
                    <a:bodyPr/>
                    <a:lstStyle/>
                    <a:p>
                      <a:pPr algn="l" fontAlgn="b"/>
                      <a:r>
                        <a:rPr lang="en-US" sz="1600" b="0" i="0" u="none" strike="noStrike">
                          <a:solidFill>
                            <a:srgbClr val="000000"/>
                          </a:solidFill>
                          <a:effectLst/>
                          <a:latin typeface="Calibri" panose="020F0502020204030204" pitchFamily="34" charset="0"/>
                        </a:rPr>
                        <a:t>$6,001-9,000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590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1486758"/>
                  </a:ext>
                </a:extLst>
              </a:tr>
              <a:tr h="392864">
                <a:tc>
                  <a:txBody>
                    <a:bodyPr/>
                    <a:lstStyle/>
                    <a:p>
                      <a:pPr algn="l" fontAlgn="b"/>
                      <a:r>
                        <a:rPr lang="en-US" sz="1600" b="0" i="0" u="none" strike="noStrike">
                          <a:solidFill>
                            <a:srgbClr val="000000"/>
                          </a:solidFill>
                          <a:effectLst/>
                          <a:latin typeface="Calibri" panose="020F0502020204030204" pitchFamily="34" charset="0"/>
                        </a:rPr>
                        <a:t>$9,001-15,000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4641247"/>
                  </a:ext>
                </a:extLst>
              </a:tr>
              <a:tr h="392864">
                <a:tc>
                  <a:txBody>
                    <a:bodyPr/>
                    <a:lstStyle/>
                    <a:p>
                      <a:pPr algn="l" fontAlgn="b"/>
                      <a:r>
                        <a:rPr lang="en-US" sz="1600" b="0" i="0" u="none" strike="noStrike">
                          <a:solidFill>
                            <a:srgbClr val="000000"/>
                          </a:solidFill>
                          <a:effectLst/>
                          <a:latin typeface="Calibri" panose="020F0502020204030204" pitchFamily="34" charset="0"/>
                        </a:rPr>
                        <a:t>$15,001-16,000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156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0143356"/>
                  </a:ext>
                </a:extLst>
              </a:tr>
              <a:tr h="394687">
                <a:tc>
                  <a:txBody>
                    <a:bodyPr/>
                    <a:lstStyle/>
                    <a:p>
                      <a:pPr algn="l" fontAlgn="b"/>
                      <a:r>
                        <a:rPr lang="en-US" sz="1600" b="0" i="0" u="none" strike="noStrike" dirty="0">
                          <a:solidFill>
                            <a:srgbClr val="FF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FF0000"/>
                          </a:solidFill>
                          <a:effectLst/>
                          <a:latin typeface="Calibri" panose="020F0502020204030204" pitchFamily="34" charset="0"/>
                        </a:rPr>
                        <a:t>4,428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134158"/>
                  </a:ext>
                </a:extLst>
              </a:tr>
            </a:tbl>
          </a:graphicData>
        </a:graphic>
      </p:graphicFrame>
      <p:sp>
        <p:nvSpPr>
          <p:cNvPr id="3" name="Slide Number Placeholder 2">
            <a:extLst>
              <a:ext uri="{FF2B5EF4-FFF2-40B4-BE49-F238E27FC236}">
                <a16:creationId xmlns:a16="http://schemas.microsoft.com/office/drawing/2014/main" id="{28A482DA-636A-058D-0227-7DF23EE1AE61}"/>
              </a:ext>
            </a:extLst>
          </p:cNvPr>
          <p:cNvSpPr>
            <a:spLocks noGrp="1"/>
          </p:cNvSpPr>
          <p:nvPr>
            <p:ph type="sldNum" sz="quarter" idx="12"/>
          </p:nvPr>
        </p:nvSpPr>
        <p:spPr/>
        <p:txBody>
          <a:bodyPr/>
          <a:lstStyle/>
          <a:p>
            <a:fld id="{F4656A5F-7A67-EB49-9EC4-8FF57FCC9983}" type="slidenum">
              <a:rPr lang="en-US" smtClean="0"/>
              <a:t>26</a:t>
            </a:fld>
            <a:endParaRPr lang="en-US"/>
          </a:p>
        </p:txBody>
      </p:sp>
      <p:sp>
        <p:nvSpPr>
          <p:cNvPr id="7" name="TextBox 6">
            <a:extLst>
              <a:ext uri="{FF2B5EF4-FFF2-40B4-BE49-F238E27FC236}">
                <a16:creationId xmlns:a16="http://schemas.microsoft.com/office/drawing/2014/main" id="{964B333E-D0EC-13B3-8141-91B44E2C5EEA}"/>
              </a:ext>
            </a:extLst>
          </p:cNvPr>
          <p:cNvSpPr txBox="1"/>
          <p:nvPr/>
        </p:nvSpPr>
        <p:spPr>
          <a:xfrm>
            <a:off x="2548087" y="6285505"/>
            <a:ext cx="2273296" cy="369332"/>
          </a:xfrm>
          <a:prstGeom prst="rect">
            <a:avLst/>
          </a:prstGeom>
          <a:noFill/>
        </p:spPr>
        <p:txBody>
          <a:bodyPr wrap="square" rtlCol="0">
            <a:spAutoFit/>
          </a:bodyPr>
          <a:lstStyle/>
          <a:p>
            <a:r>
              <a:rPr lang="en-US" dirty="0"/>
              <a:t>54% SAI = $0 or less</a:t>
            </a:r>
          </a:p>
        </p:txBody>
      </p:sp>
      <p:sp>
        <p:nvSpPr>
          <p:cNvPr id="8" name="TextBox 7">
            <a:extLst>
              <a:ext uri="{FF2B5EF4-FFF2-40B4-BE49-F238E27FC236}">
                <a16:creationId xmlns:a16="http://schemas.microsoft.com/office/drawing/2014/main" id="{19D18D2A-B6ED-3170-77D0-2754E807C2FF}"/>
              </a:ext>
            </a:extLst>
          </p:cNvPr>
          <p:cNvSpPr txBox="1"/>
          <p:nvPr/>
        </p:nvSpPr>
        <p:spPr>
          <a:xfrm>
            <a:off x="7153303" y="6283776"/>
            <a:ext cx="2061949" cy="369332"/>
          </a:xfrm>
          <a:prstGeom prst="rect">
            <a:avLst/>
          </a:prstGeom>
          <a:noFill/>
        </p:spPr>
        <p:txBody>
          <a:bodyPr wrap="square" rtlCol="0">
            <a:spAutoFit/>
          </a:bodyPr>
          <a:lstStyle/>
          <a:p>
            <a:r>
              <a:rPr lang="en-US" dirty="0"/>
              <a:t>26% EFC = $0</a:t>
            </a:r>
          </a:p>
        </p:txBody>
      </p:sp>
    </p:spTree>
    <p:extLst>
      <p:ext uri="{BB962C8B-B14F-4D97-AF65-F5344CB8AC3E}">
        <p14:creationId xmlns:p14="http://schemas.microsoft.com/office/powerpoint/2010/main" val="6743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3272-A2C2-482D-7D3C-E5BFC745870E}"/>
              </a:ext>
            </a:extLst>
          </p:cNvPr>
          <p:cNvSpPr>
            <a:spLocks noGrp="1"/>
          </p:cNvSpPr>
          <p:nvPr>
            <p:ph type="title"/>
          </p:nvPr>
        </p:nvSpPr>
        <p:spPr/>
        <p:txBody>
          <a:bodyPr/>
          <a:lstStyle/>
          <a:p>
            <a:r>
              <a:rPr lang="en-US" dirty="0" err="1"/>
              <a:t>Efc</a:t>
            </a:r>
            <a:r>
              <a:rPr lang="en-US" dirty="0"/>
              <a:t> to </a:t>
            </a:r>
            <a:r>
              <a:rPr lang="en-US" dirty="0" err="1"/>
              <a:t>sai</a:t>
            </a:r>
            <a:r>
              <a:rPr lang="en-US" dirty="0"/>
              <a:t> BREAKDOWN</a:t>
            </a:r>
            <a:br>
              <a:rPr lang="en-US" dirty="0"/>
            </a:br>
            <a:r>
              <a:rPr lang="en-US" dirty="0"/>
              <a:t>2021-22</a:t>
            </a:r>
          </a:p>
        </p:txBody>
      </p:sp>
      <p:graphicFrame>
        <p:nvGraphicFramePr>
          <p:cNvPr id="5" name="Table 4">
            <a:extLst>
              <a:ext uri="{FF2B5EF4-FFF2-40B4-BE49-F238E27FC236}">
                <a16:creationId xmlns:a16="http://schemas.microsoft.com/office/drawing/2014/main" id="{27E726F1-138C-0E59-F20D-E07020ABE4BE}"/>
              </a:ext>
            </a:extLst>
          </p:cNvPr>
          <p:cNvGraphicFramePr>
            <a:graphicFrameLocks noGrp="1"/>
          </p:cNvGraphicFramePr>
          <p:nvPr>
            <p:extLst>
              <p:ext uri="{D42A27DB-BD31-4B8C-83A1-F6EECF244321}">
                <p14:modId xmlns:p14="http://schemas.microsoft.com/office/powerpoint/2010/main" val="196597890"/>
              </p:ext>
            </p:extLst>
          </p:nvPr>
        </p:nvGraphicFramePr>
        <p:xfrm>
          <a:off x="1653988" y="2650695"/>
          <a:ext cx="3797682" cy="3518707"/>
        </p:xfrm>
        <a:graphic>
          <a:graphicData uri="http://schemas.openxmlformats.org/drawingml/2006/table">
            <a:tbl>
              <a:tblPr>
                <a:tableStyleId>{5C22544A-7EE6-4342-B048-85BDC9FD1C3A}</a:tableStyleId>
              </a:tblPr>
              <a:tblGrid>
                <a:gridCol w="2223426">
                  <a:extLst>
                    <a:ext uri="{9D8B030D-6E8A-4147-A177-3AD203B41FA5}">
                      <a16:colId xmlns:a16="http://schemas.microsoft.com/office/drawing/2014/main" val="3070701754"/>
                    </a:ext>
                  </a:extLst>
                </a:gridCol>
                <a:gridCol w="1574256">
                  <a:extLst>
                    <a:ext uri="{9D8B030D-6E8A-4147-A177-3AD203B41FA5}">
                      <a16:colId xmlns:a16="http://schemas.microsoft.com/office/drawing/2014/main" val="262159523"/>
                    </a:ext>
                  </a:extLst>
                </a:gridCol>
              </a:tblGrid>
              <a:tr h="443817">
                <a:tc>
                  <a:txBody>
                    <a:bodyPr/>
                    <a:lstStyle/>
                    <a:p>
                      <a:pPr algn="l" fontAlgn="b"/>
                      <a:r>
                        <a:rPr lang="en-US" sz="1600" u="none" strike="noStrike" dirty="0">
                          <a:effectLst/>
                        </a:rPr>
                        <a:t>Estimated SAI Summary</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u="none" strike="noStrike" dirty="0">
                          <a:effectLst/>
                        </a:rPr>
                        <a:t>Number in range</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8758525"/>
                  </a:ext>
                </a:extLst>
              </a:tr>
              <a:tr h="378448">
                <a:tc>
                  <a:txBody>
                    <a:bodyPr/>
                    <a:lstStyle/>
                    <a:p>
                      <a:pPr algn="l" fontAlgn="b"/>
                      <a:r>
                        <a:rPr lang="en-US" sz="1600" b="0" i="0" u="none" strike="noStrike" dirty="0">
                          <a:solidFill>
                            <a:srgbClr val="000000"/>
                          </a:solidFill>
                          <a:effectLst/>
                          <a:latin typeface="Calibri" panose="020F0502020204030204" pitchFamily="34"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a:solidFill>
                            <a:srgbClr val="000000"/>
                          </a:solidFill>
                          <a:effectLst/>
                          <a:latin typeface="Calibri" panose="020F0502020204030204" pitchFamily="34" charset="0"/>
                        </a:rPr>
                        <a:t>1,957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1807665"/>
                  </a:ext>
                </a:extLst>
              </a:tr>
              <a:tr h="378448">
                <a:tc>
                  <a:txBody>
                    <a:bodyPr/>
                    <a:lstStyle/>
                    <a:p>
                      <a:pPr algn="l" fontAlgn="b"/>
                      <a:r>
                        <a:rPr lang="en-US" sz="1600" b="0" i="0" u="none" strike="noStrike" dirty="0">
                          <a:solidFill>
                            <a:srgbClr val="000000"/>
                          </a:solidFill>
                          <a:effectLst/>
                          <a:latin typeface="Calibri" panose="020F0502020204030204" pitchFamily="34" charset="0"/>
                        </a:rPr>
                        <a:t>-$1,499 to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8168109"/>
                  </a:ext>
                </a:extLst>
              </a:tr>
              <a:tr h="402101">
                <a:tc>
                  <a:txBody>
                    <a:bodyPr/>
                    <a:lstStyle/>
                    <a:p>
                      <a:pPr algn="l"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2753680"/>
                  </a:ext>
                </a:extLst>
              </a:tr>
              <a:tr h="378448">
                <a:tc>
                  <a:txBody>
                    <a:bodyPr/>
                    <a:lstStyle/>
                    <a:p>
                      <a:pPr algn="l" fontAlgn="b"/>
                      <a:r>
                        <a:rPr lang="en-US" sz="1600" b="0" i="0" u="none" strike="noStrike">
                          <a:solidFill>
                            <a:srgbClr val="000000"/>
                          </a:solidFill>
                          <a:effectLst/>
                          <a:latin typeface="Calibri" panose="020F0502020204030204" pitchFamily="34" charset="0"/>
                        </a:rPr>
                        <a:t>$1-6,000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831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9636035"/>
                  </a:ext>
                </a:extLst>
              </a:tr>
              <a:tr h="378448">
                <a:tc>
                  <a:txBody>
                    <a:bodyPr/>
                    <a:lstStyle/>
                    <a:p>
                      <a:pPr algn="l" fontAlgn="b"/>
                      <a:r>
                        <a:rPr lang="en-US" sz="1600" b="0" i="0" u="none" strike="noStrike">
                          <a:solidFill>
                            <a:srgbClr val="000000"/>
                          </a:solidFill>
                          <a:effectLst/>
                          <a:latin typeface="Calibri" panose="020F0502020204030204" pitchFamily="34" charset="0"/>
                        </a:rPr>
                        <a:t>$6,001-9,000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318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4956481"/>
                  </a:ext>
                </a:extLst>
              </a:tr>
              <a:tr h="378448">
                <a:tc>
                  <a:txBody>
                    <a:bodyPr/>
                    <a:lstStyle/>
                    <a:p>
                      <a:pPr algn="l" fontAlgn="b"/>
                      <a:r>
                        <a:rPr lang="en-US" sz="1600" b="0" i="0" u="none" strike="noStrike">
                          <a:solidFill>
                            <a:srgbClr val="000000"/>
                          </a:solidFill>
                          <a:effectLst/>
                          <a:latin typeface="Calibri" panose="020F0502020204030204" pitchFamily="34" charset="0"/>
                        </a:rPr>
                        <a:t>$9,001-15,000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717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3829850"/>
                  </a:ext>
                </a:extLst>
              </a:tr>
              <a:tr h="378448">
                <a:tc>
                  <a:txBody>
                    <a:bodyPr/>
                    <a:lstStyle/>
                    <a:p>
                      <a:pPr algn="l" fontAlgn="b"/>
                      <a:r>
                        <a:rPr lang="en-US" sz="1600" b="0" i="0" u="none" strike="noStrike">
                          <a:solidFill>
                            <a:srgbClr val="000000"/>
                          </a:solidFill>
                          <a:effectLst/>
                          <a:latin typeface="Calibri" panose="020F0502020204030204" pitchFamily="34" charset="0"/>
                        </a:rPr>
                        <a:t>$15,001-16,000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Calibri" panose="020F0502020204030204" pitchFamily="34" charset="0"/>
                        </a:rPr>
                        <a:t>122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1268054"/>
                  </a:ext>
                </a:extLst>
              </a:tr>
              <a:tr h="402101">
                <a:tc>
                  <a:txBody>
                    <a:bodyPr/>
                    <a:lstStyle/>
                    <a:p>
                      <a:pPr algn="l" fontAlgn="b"/>
                      <a:r>
                        <a:rPr lang="en-US" sz="1600" b="0" i="0" u="none" strike="noStrike">
                          <a:solidFill>
                            <a:srgbClr val="FF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FF0000"/>
                          </a:solidFill>
                          <a:effectLst/>
                          <a:latin typeface="Calibri" panose="020F0502020204030204" pitchFamily="34" charset="0"/>
                        </a:rPr>
                        <a:t>4,342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3426550"/>
                  </a:ext>
                </a:extLst>
              </a:tr>
            </a:tbl>
          </a:graphicData>
        </a:graphic>
      </p:graphicFrame>
      <p:graphicFrame>
        <p:nvGraphicFramePr>
          <p:cNvPr id="6" name="Table 5">
            <a:extLst>
              <a:ext uri="{FF2B5EF4-FFF2-40B4-BE49-F238E27FC236}">
                <a16:creationId xmlns:a16="http://schemas.microsoft.com/office/drawing/2014/main" id="{ED05B59B-D5D8-4AAA-BA69-9E9C5756C2DC}"/>
              </a:ext>
            </a:extLst>
          </p:cNvPr>
          <p:cNvGraphicFramePr>
            <a:graphicFrameLocks noGrp="1"/>
          </p:cNvGraphicFramePr>
          <p:nvPr>
            <p:extLst>
              <p:ext uri="{D42A27DB-BD31-4B8C-83A1-F6EECF244321}">
                <p14:modId xmlns:p14="http://schemas.microsoft.com/office/powerpoint/2010/main" val="4075708441"/>
              </p:ext>
            </p:extLst>
          </p:nvPr>
        </p:nvGraphicFramePr>
        <p:xfrm>
          <a:off x="6096001" y="2662266"/>
          <a:ext cx="4251766" cy="3532597"/>
        </p:xfrm>
        <a:graphic>
          <a:graphicData uri="http://schemas.openxmlformats.org/drawingml/2006/table">
            <a:tbl>
              <a:tblPr>
                <a:tableStyleId>{5C22544A-7EE6-4342-B048-85BDC9FD1C3A}</a:tableStyleId>
              </a:tblPr>
              <a:tblGrid>
                <a:gridCol w="2214622">
                  <a:extLst>
                    <a:ext uri="{9D8B030D-6E8A-4147-A177-3AD203B41FA5}">
                      <a16:colId xmlns:a16="http://schemas.microsoft.com/office/drawing/2014/main" val="3045328001"/>
                    </a:ext>
                  </a:extLst>
                </a:gridCol>
                <a:gridCol w="2037144">
                  <a:extLst>
                    <a:ext uri="{9D8B030D-6E8A-4147-A177-3AD203B41FA5}">
                      <a16:colId xmlns:a16="http://schemas.microsoft.com/office/drawing/2014/main" val="777923656"/>
                    </a:ext>
                  </a:extLst>
                </a:gridCol>
              </a:tblGrid>
              <a:tr h="365131">
                <a:tc>
                  <a:txBody>
                    <a:bodyPr/>
                    <a:lstStyle/>
                    <a:p>
                      <a:pPr algn="l" fontAlgn="b"/>
                      <a:r>
                        <a:rPr lang="en-US" sz="1600" u="none" strike="noStrike" dirty="0">
                          <a:effectLst/>
                        </a:rPr>
                        <a:t>Actual EFC Summary</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Number in range</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945944"/>
                  </a:ext>
                </a:extLst>
              </a:tr>
              <a:tr h="392864">
                <a:tc>
                  <a:txBody>
                    <a:bodyPr/>
                    <a:lstStyle/>
                    <a:p>
                      <a:pPr algn="l" fontAlgn="b"/>
                      <a:r>
                        <a:rPr lang="en-US" sz="1600" b="0" i="0" u="none" strike="noStrike" dirty="0">
                          <a:solidFill>
                            <a:srgbClr val="000000"/>
                          </a:solidFill>
                          <a:effectLst/>
                          <a:latin typeface="Calibri" panose="020F0502020204030204" pitchFamily="34"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761768"/>
                  </a:ext>
                </a:extLst>
              </a:tr>
              <a:tr h="392864">
                <a:tc>
                  <a:txBody>
                    <a:bodyPr/>
                    <a:lstStyle/>
                    <a:p>
                      <a:pPr algn="l" fontAlgn="b"/>
                      <a:r>
                        <a:rPr lang="en-US" sz="1600" b="0" i="0" u="none" strike="noStrike" dirty="0">
                          <a:solidFill>
                            <a:srgbClr val="000000"/>
                          </a:solidFill>
                          <a:effectLst/>
                          <a:latin typeface="Calibri" panose="020F0502020204030204" pitchFamily="34" charset="0"/>
                        </a:rPr>
                        <a:t>-$,1499 to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194870"/>
                  </a:ext>
                </a:extLst>
              </a:tr>
              <a:tr h="392864">
                <a:tc>
                  <a:txBody>
                    <a:bodyPr/>
                    <a:lstStyle/>
                    <a:p>
                      <a:pPr algn="l"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1,125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1174316"/>
                  </a:ext>
                </a:extLst>
              </a:tr>
              <a:tr h="392864">
                <a:tc>
                  <a:txBody>
                    <a:bodyPr/>
                    <a:lstStyle/>
                    <a:p>
                      <a:pPr algn="l" fontAlgn="b"/>
                      <a:r>
                        <a:rPr lang="en-US" sz="1600" b="0" i="0" u="none" strike="noStrike">
                          <a:solidFill>
                            <a:srgbClr val="000000"/>
                          </a:solidFill>
                          <a:effectLst/>
                          <a:latin typeface="Calibri" panose="020F0502020204030204" pitchFamily="34" charset="0"/>
                        </a:rPr>
                        <a:t>$1-6,000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1,536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105841"/>
                  </a:ext>
                </a:extLst>
              </a:tr>
              <a:tr h="392864">
                <a:tc>
                  <a:txBody>
                    <a:bodyPr/>
                    <a:lstStyle/>
                    <a:p>
                      <a:pPr algn="l" fontAlgn="b"/>
                      <a:r>
                        <a:rPr lang="en-US" sz="1600" b="0" i="0" u="none" strike="noStrike">
                          <a:solidFill>
                            <a:srgbClr val="000000"/>
                          </a:solidFill>
                          <a:effectLst/>
                          <a:latin typeface="Calibri" panose="020F0502020204030204" pitchFamily="34" charset="0"/>
                        </a:rPr>
                        <a:t>$6,001-9,000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1486758"/>
                  </a:ext>
                </a:extLst>
              </a:tr>
              <a:tr h="392864">
                <a:tc>
                  <a:txBody>
                    <a:bodyPr/>
                    <a:lstStyle/>
                    <a:p>
                      <a:pPr algn="l" fontAlgn="b"/>
                      <a:r>
                        <a:rPr lang="en-US" sz="1600" b="0" i="0" u="none" strike="noStrike">
                          <a:solidFill>
                            <a:srgbClr val="000000"/>
                          </a:solidFill>
                          <a:effectLst/>
                          <a:latin typeface="Calibri" panose="020F0502020204030204" pitchFamily="34" charset="0"/>
                        </a:rPr>
                        <a:t>$9,001-15,000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4641247"/>
                  </a:ext>
                </a:extLst>
              </a:tr>
              <a:tr h="392864">
                <a:tc>
                  <a:txBody>
                    <a:bodyPr/>
                    <a:lstStyle/>
                    <a:p>
                      <a:pPr algn="l" fontAlgn="b"/>
                      <a:r>
                        <a:rPr lang="en-US" sz="1600" b="0" i="0" u="none" strike="noStrike">
                          <a:solidFill>
                            <a:srgbClr val="000000"/>
                          </a:solidFill>
                          <a:effectLst/>
                          <a:latin typeface="Calibri" panose="020F0502020204030204" pitchFamily="34" charset="0"/>
                        </a:rPr>
                        <a:t>$15,001-16,000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0143356"/>
                  </a:ext>
                </a:extLst>
              </a:tr>
              <a:tr h="417418">
                <a:tc>
                  <a:txBody>
                    <a:bodyPr/>
                    <a:lstStyle/>
                    <a:p>
                      <a:pPr algn="l" fontAlgn="b"/>
                      <a:r>
                        <a:rPr lang="en-US" sz="1600" b="0" i="0" u="none" strike="noStrike">
                          <a:solidFill>
                            <a:srgbClr val="FF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FF0000"/>
                          </a:solidFill>
                          <a:effectLst/>
                          <a:latin typeface="Calibri" panose="020F0502020204030204" pitchFamily="34" charset="0"/>
                        </a:rPr>
                        <a:t>4,274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134158"/>
                  </a:ext>
                </a:extLst>
              </a:tr>
            </a:tbl>
          </a:graphicData>
        </a:graphic>
      </p:graphicFrame>
      <p:sp>
        <p:nvSpPr>
          <p:cNvPr id="3" name="Slide Number Placeholder 2">
            <a:extLst>
              <a:ext uri="{FF2B5EF4-FFF2-40B4-BE49-F238E27FC236}">
                <a16:creationId xmlns:a16="http://schemas.microsoft.com/office/drawing/2014/main" id="{9CE6147F-B311-0A88-F3C8-3C13F3EE4C7A}"/>
              </a:ext>
            </a:extLst>
          </p:cNvPr>
          <p:cNvSpPr>
            <a:spLocks noGrp="1"/>
          </p:cNvSpPr>
          <p:nvPr>
            <p:ph type="sldNum" sz="quarter" idx="12"/>
          </p:nvPr>
        </p:nvSpPr>
        <p:spPr/>
        <p:txBody>
          <a:bodyPr/>
          <a:lstStyle/>
          <a:p>
            <a:fld id="{F4656A5F-7A67-EB49-9EC4-8FF57FCC9983}" type="slidenum">
              <a:rPr lang="en-US" smtClean="0"/>
              <a:t>27</a:t>
            </a:fld>
            <a:endParaRPr lang="en-US"/>
          </a:p>
        </p:txBody>
      </p:sp>
      <p:sp>
        <p:nvSpPr>
          <p:cNvPr id="7" name="TextBox 6">
            <a:extLst>
              <a:ext uri="{FF2B5EF4-FFF2-40B4-BE49-F238E27FC236}">
                <a16:creationId xmlns:a16="http://schemas.microsoft.com/office/drawing/2014/main" id="{268A6409-1F4A-A44F-8D7A-089DBC24631E}"/>
              </a:ext>
            </a:extLst>
          </p:cNvPr>
          <p:cNvSpPr txBox="1"/>
          <p:nvPr/>
        </p:nvSpPr>
        <p:spPr>
          <a:xfrm>
            <a:off x="2548087" y="6285505"/>
            <a:ext cx="2273296" cy="369332"/>
          </a:xfrm>
          <a:prstGeom prst="rect">
            <a:avLst/>
          </a:prstGeom>
          <a:noFill/>
        </p:spPr>
        <p:txBody>
          <a:bodyPr wrap="square" rtlCol="0">
            <a:spAutoFit/>
          </a:bodyPr>
          <a:lstStyle/>
          <a:p>
            <a:r>
              <a:rPr lang="en-US" dirty="0"/>
              <a:t>54% SAI = $0 or less</a:t>
            </a:r>
          </a:p>
        </p:txBody>
      </p:sp>
      <p:sp>
        <p:nvSpPr>
          <p:cNvPr id="8" name="TextBox 7">
            <a:extLst>
              <a:ext uri="{FF2B5EF4-FFF2-40B4-BE49-F238E27FC236}">
                <a16:creationId xmlns:a16="http://schemas.microsoft.com/office/drawing/2014/main" id="{CC66637D-84ED-7A81-FFC8-21B5B35AAD1A}"/>
              </a:ext>
            </a:extLst>
          </p:cNvPr>
          <p:cNvSpPr txBox="1"/>
          <p:nvPr/>
        </p:nvSpPr>
        <p:spPr>
          <a:xfrm>
            <a:off x="7153303" y="6283776"/>
            <a:ext cx="2061949" cy="369332"/>
          </a:xfrm>
          <a:prstGeom prst="rect">
            <a:avLst/>
          </a:prstGeom>
          <a:noFill/>
        </p:spPr>
        <p:txBody>
          <a:bodyPr wrap="square" rtlCol="0">
            <a:spAutoFit/>
          </a:bodyPr>
          <a:lstStyle/>
          <a:p>
            <a:r>
              <a:rPr lang="en-US" dirty="0"/>
              <a:t>26% EFC = $0</a:t>
            </a:r>
          </a:p>
        </p:txBody>
      </p:sp>
    </p:spTree>
    <p:extLst>
      <p:ext uri="{BB962C8B-B14F-4D97-AF65-F5344CB8AC3E}">
        <p14:creationId xmlns:p14="http://schemas.microsoft.com/office/powerpoint/2010/main" val="9459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0E62-3DCE-C0D9-EED6-B6477D9704C9}"/>
              </a:ext>
            </a:extLst>
          </p:cNvPr>
          <p:cNvSpPr>
            <a:spLocks noGrp="1"/>
          </p:cNvSpPr>
          <p:nvPr>
            <p:ph type="title"/>
          </p:nvPr>
        </p:nvSpPr>
        <p:spPr/>
        <p:txBody>
          <a:bodyPr/>
          <a:lstStyle/>
          <a:p>
            <a:r>
              <a:rPr lang="en-US" dirty="0"/>
              <a:t>Students losing state grant eligibility</a:t>
            </a:r>
          </a:p>
        </p:txBody>
      </p:sp>
      <p:sp>
        <p:nvSpPr>
          <p:cNvPr id="3" name="Content Placeholder 2">
            <a:extLst>
              <a:ext uri="{FF2B5EF4-FFF2-40B4-BE49-F238E27FC236}">
                <a16:creationId xmlns:a16="http://schemas.microsoft.com/office/drawing/2014/main" id="{E83EAE7B-8685-4DB0-71A8-8165F7F46025}"/>
              </a:ext>
            </a:extLst>
          </p:cNvPr>
          <p:cNvSpPr>
            <a:spLocks noGrp="1"/>
          </p:cNvSpPr>
          <p:nvPr>
            <p:ph idx="1"/>
          </p:nvPr>
        </p:nvSpPr>
        <p:spPr/>
        <p:txBody>
          <a:bodyPr>
            <a:normAutofit fontScale="92500" lnSpcReduction="10000"/>
          </a:bodyPr>
          <a:lstStyle/>
          <a:p>
            <a:r>
              <a:rPr lang="en-US" dirty="0"/>
              <a:t>Students committed to JMU based on receiving grants and JMU’s awarding policy for making those offers (institutional discretion for much of this)</a:t>
            </a:r>
          </a:p>
          <a:p>
            <a:r>
              <a:rPr lang="en-US" dirty="0"/>
              <a:t>Students will fall outside of grant range due to no fault of their own, and no changes in their family circumstances…it’s just different math being used to calculate the SAI (life is the same)</a:t>
            </a:r>
          </a:p>
          <a:p>
            <a:r>
              <a:rPr lang="en-US" dirty="0"/>
              <a:t>Options:</a:t>
            </a:r>
          </a:p>
          <a:p>
            <a:pPr lvl="1"/>
            <a:r>
              <a:rPr lang="en-US" dirty="0"/>
              <a:t>No longer fund them based on the overhaul of the FAFSA</a:t>
            </a:r>
          </a:p>
          <a:p>
            <a:pPr lvl="1"/>
            <a:r>
              <a:rPr lang="en-US" dirty="0"/>
              <a:t>Grandfather them until graduation</a:t>
            </a:r>
          </a:p>
          <a:p>
            <a:pPr lvl="1"/>
            <a:r>
              <a:rPr lang="en-US" dirty="0"/>
              <a:t>Grandfather them so they receive grants for a total of four years</a:t>
            </a:r>
          </a:p>
          <a:p>
            <a:pPr lvl="1"/>
            <a:r>
              <a:rPr lang="en-US" dirty="0"/>
              <a:t>Allow students to appeal for assistance based on the lost state grant eligibility</a:t>
            </a:r>
          </a:p>
          <a:p>
            <a:pPr lvl="2"/>
            <a:endParaRPr lang="en-US" dirty="0"/>
          </a:p>
          <a:p>
            <a:endParaRPr lang="en-US" dirty="0"/>
          </a:p>
        </p:txBody>
      </p:sp>
      <p:sp>
        <p:nvSpPr>
          <p:cNvPr id="5" name="Slide Number Placeholder 4">
            <a:extLst>
              <a:ext uri="{FF2B5EF4-FFF2-40B4-BE49-F238E27FC236}">
                <a16:creationId xmlns:a16="http://schemas.microsoft.com/office/drawing/2014/main" id="{5FC3A29B-9BD7-F8B3-A6DB-85A8C0724D53}"/>
              </a:ext>
            </a:extLst>
          </p:cNvPr>
          <p:cNvSpPr>
            <a:spLocks noGrp="1"/>
          </p:cNvSpPr>
          <p:nvPr>
            <p:ph type="sldNum" sz="quarter" idx="12"/>
          </p:nvPr>
        </p:nvSpPr>
        <p:spPr/>
        <p:txBody>
          <a:bodyPr/>
          <a:lstStyle/>
          <a:p>
            <a:fld id="{F4656A5F-7A67-EB49-9EC4-8FF57FCC9983}" type="slidenum">
              <a:rPr lang="en-US" smtClean="0"/>
              <a:t>28</a:t>
            </a:fld>
            <a:endParaRPr lang="en-US"/>
          </a:p>
        </p:txBody>
      </p:sp>
    </p:spTree>
    <p:extLst>
      <p:ext uri="{BB962C8B-B14F-4D97-AF65-F5344CB8AC3E}">
        <p14:creationId xmlns:p14="http://schemas.microsoft.com/office/powerpoint/2010/main" val="350567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3E56-325A-DA41-3D2F-1A61CC8E8C62}"/>
              </a:ext>
            </a:extLst>
          </p:cNvPr>
          <p:cNvSpPr>
            <a:spLocks noGrp="1"/>
          </p:cNvSpPr>
          <p:nvPr>
            <p:ph type="title"/>
          </p:nvPr>
        </p:nvSpPr>
        <p:spPr/>
        <p:txBody>
          <a:bodyPr/>
          <a:lstStyle/>
          <a:p>
            <a:r>
              <a:rPr lang="en-US" dirty="0"/>
              <a:t>Preferred state grant option</a:t>
            </a:r>
          </a:p>
        </p:txBody>
      </p:sp>
      <p:sp>
        <p:nvSpPr>
          <p:cNvPr id="3" name="Content Placeholder 2">
            <a:extLst>
              <a:ext uri="{FF2B5EF4-FFF2-40B4-BE49-F238E27FC236}">
                <a16:creationId xmlns:a16="http://schemas.microsoft.com/office/drawing/2014/main" id="{A5C44E42-F01D-D391-536F-3C52AE3A7A6F}"/>
              </a:ext>
            </a:extLst>
          </p:cNvPr>
          <p:cNvSpPr>
            <a:spLocks noGrp="1"/>
          </p:cNvSpPr>
          <p:nvPr>
            <p:ph idx="1"/>
          </p:nvPr>
        </p:nvSpPr>
        <p:spPr/>
        <p:txBody>
          <a:bodyPr>
            <a:normAutofit fontScale="92500" lnSpcReduction="10000"/>
          </a:bodyPr>
          <a:lstStyle/>
          <a:p>
            <a:pPr marL="0" indent="0">
              <a:buNone/>
            </a:pPr>
            <a:r>
              <a:rPr lang="en-US" dirty="0"/>
              <a:t>Due to the number of students, automatically grandfather them so they receive grants for a total of four years</a:t>
            </a:r>
          </a:p>
          <a:p>
            <a:r>
              <a:rPr lang="en-US" dirty="0"/>
              <a:t>Requirement that they meet the FAFSA Priority Filing Date</a:t>
            </a:r>
          </a:p>
          <a:p>
            <a:r>
              <a:rPr lang="en-US" dirty="0"/>
              <a:t>Requirement that they continue to meet the general eligibility rules to receive financial aid</a:t>
            </a:r>
          </a:p>
          <a:p>
            <a:r>
              <a:rPr lang="en-US" dirty="0"/>
              <a:t>Provide a flat award, such as $6,000 per year, as we cannot calculate an award based on the remaining need formula as many will not have any need based on the FAFSA/SAI changes</a:t>
            </a:r>
          </a:p>
          <a:p>
            <a:pPr lvl="1"/>
            <a:r>
              <a:rPr lang="en-US" dirty="0"/>
              <a:t>This means awards will go to students with no demonstrated need based on the FAFSA</a:t>
            </a:r>
          </a:p>
          <a:p>
            <a:r>
              <a:rPr lang="en-US" dirty="0"/>
              <a:t>Send a direct communication to the students informing them of this change</a:t>
            </a:r>
          </a:p>
          <a:p>
            <a:endParaRPr lang="en-US" dirty="0"/>
          </a:p>
        </p:txBody>
      </p:sp>
      <p:sp>
        <p:nvSpPr>
          <p:cNvPr id="5" name="Slide Number Placeholder 4">
            <a:extLst>
              <a:ext uri="{FF2B5EF4-FFF2-40B4-BE49-F238E27FC236}">
                <a16:creationId xmlns:a16="http://schemas.microsoft.com/office/drawing/2014/main" id="{D096644E-63BB-2AC2-30EF-33AC266F28CF}"/>
              </a:ext>
            </a:extLst>
          </p:cNvPr>
          <p:cNvSpPr>
            <a:spLocks noGrp="1"/>
          </p:cNvSpPr>
          <p:nvPr>
            <p:ph type="sldNum" sz="quarter" idx="12"/>
          </p:nvPr>
        </p:nvSpPr>
        <p:spPr/>
        <p:txBody>
          <a:bodyPr/>
          <a:lstStyle/>
          <a:p>
            <a:fld id="{F4656A5F-7A67-EB49-9EC4-8FF57FCC9983}" type="slidenum">
              <a:rPr lang="en-US" smtClean="0"/>
              <a:t>29</a:t>
            </a:fld>
            <a:endParaRPr lang="en-US"/>
          </a:p>
        </p:txBody>
      </p:sp>
    </p:spTree>
    <p:extLst>
      <p:ext uri="{BB962C8B-B14F-4D97-AF65-F5344CB8AC3E}">
        <p14:creationId xmlns:p14="http://schemas.microsoft.com/office/powerpoint/2010/main" val="89231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5A0D-3774-238F-AAB5-CFF8F3D52915}"/>
              </a:ext>
            </a:extLst>
          </p:cNvPr>
          <p:cNvSpPr>
            <a:spLocks noGrp="1"/>
          </p:cNvSpPr>
          <p:nvPr>
            <p:ph type="title"/>
          </p:nvPr>
        </p:nvSpPr>
        <p:spPr/>
        <p:txBody>
          <a:bodyPr/>
          <a:lstStyle/>
          <a:p>
            <a:r>
              <a:rPr lang="en-US" dirty="0"/>
              <a:t>Consolidated Appropriations Act, 2021</a:t>
            </a:r>
          </a:p>
        </p:txBody>
      </p:sp>
      <p:sp>
        <p:nvSpPr>
          <p:cNvPr id="3" name="Content Placeholder 2">
            <a:extLst>
              <a:ext uri="{FF2B5EF4-FFF2-40B4-BE49-F238E27FC236}">
                <a16:creationId xmlns:a16="http://schemas.microsoft.com/office/drawing/2014/main" id="{887C7099-7F7E-4CCB-5716-C7D85B958509}"/>
              </a:ext>
            </a:extLst>
          </p:cNvPr>
          <p:cNvSpPr>
            <a:spLocks noGrp="1"/>
          </p:cNvSpPr>
          <p:nvPr>
            <p:ph idx="1"/>
          </p:nvPr>
        </p:nvSpPr>
        <p:spPr>
          <a:xfrm>
            <a:off x="2231136" y="2638044"/>
            <a:ext cx="7729728" cy="3579876"/>
          </a:xfrm>
        </p:spPr>
        <p:txBody>
          <a:bodyPr>
            <a:normAutofit fontScale="92500" lnSpcReduction="20000"/>
          </a:bodyPr>
          <a:lstStyle/>
          <a:p>
            <a:r>
              <a:rPr lang="en-US" dirty="0"/>
              <a:t>There are many changes that will impact the landscape of financial aid eligibility</a:t>
            </a:r>
          </a:p>
          <a:p>
            <a:r>
              <a:rPr lang="en-US" dirty="0"/>
              <a:t>We will focus on those related to FAFSA simplification and federal methodology for the purpose of this discussion</a:t>
            </a:r>
          </a:p>
          <a:p>
            <a:r>
              <a:rPr lang="en-US" dirty="0"/>
              <a:t>Before doing that, here are some highlights of a few other areas changing:</a:t>
            </a:r>
          </a:p>
          <a:p>
            <a:pPr lvl="1"/>
            <a:r>
              <a:rPr lang="en-US" dirty="0"/>
              <a:t>Drug convictions and Selective Service Registration</a:t>
            </a:r>
          </a:p>
          <a:p>
            <a:pPr lvl="1"/>
            <a:r>
              <a:rPr lang="en-US" dirty="0"/>
              <a:t>Subsidized Loan Usage Limits</a:t>
            </a:r>
          </a:p>
          <a:p>
            <a:pPr lvl="1"/>
            <a:r>
              <a:rPr lang="en-US" dirty="0"/>
              <a:t>Pell Grants for Incarcerated Students</a:t>
            </a:r>
          </a:p>
          <a:p>
            <a:pPr lvl="1"/>
            <a:r>
              <a:rPr lang="en-US" dirty="0"/>
              <a:t>Professional Judgment</a:t>
            </a:r>
          </a:p>
          <a:p>
            <a:pPr lvl="1"/>
            <a:r>
              <a:rPr lang="en-US" dirty="0"/>
              <a:t>Provisional Independent Student Status</a:t>
            </a:r>
          </a:p>
          <a:p>
            <a:pPr lvl="1"/>
            <a:r>
              <a:rPr lang="en-US" dirty="0"/>
              <a:t>Cost of Attendance </a:t>
            </a:r>
          </a:p>
          <a:p>
            <a:pPr lvl="1"/>
            <a:r>
              <a:rPr lang="en-US" dirty="0"/>
              <a:t>Data Sharing (Authorized from the Future Act, 2019)</a:t>
            </a:r>
          </a:p>
          <a:p>
            <a:pPr lvl="1"/>
            <a:endParaRPr lang="en-US" dirty="0"/>
          </a:p>
          <a:p>
            <a:endParaRPr lang="en-US" dirty="0"/>
          </a:p>
        </p:txBody>
      </p:sp>
      <p:sp>
        <p:nvSpPr>
          <p:cNvPr id="5" name="Slide Number Placeholder 4">
            <a:extLst>
              <a:ext uri="{FF2B5EF4-FFF2-40B4-BE49-F238E27FC236}">
                <a16:creationId xmlns:a16="http://schemas.microsoft.com/office/drawing/2014/main" id="{558D031D-FC73-AA81-1021-B02FB45C0E51}"/>
              </a:ext>
            </a:extLst>
          </p:cNvPr>
          <p:cNvSpPr>
            <a:spLocks noGrp="1"/>
          </p:cNvSpPr>
          <p:nvPr>
            <p:ph type="sldNum" sz="quarter" idx="12"/>
          </p:nvPr>
        </p:nvSpPr>
        <p:spPr/>
        <p:txBody>
          <a:bodyPr/>
          <a:lstStyle/>
          <a:p>
            <a:fld id="{F4656A5F-7A67-EB49-9EC4-8FF57FCC9983}" type="slidenum">
              <a:rPr lang="en-US" smtClean="0"/>
              <a:t>3</a:t>
            </a:fld>
            <a:endParaRPr lang="en-US"/>
          </a:p>
        </p:txBody>
      </p:sp>
    </p:spTree>
    <p:extLst>
      <p:ext uri="{BB962C8B-B14F-4D97-AF65-F5344CB8AC3E}">
        <p14:creationId xmlns:p14="http://schemas.microsoft.com/office/powerpoint/2010/main" val="3466180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DC04-3AF2-D891-6D49-D717C2078EFD}"/>
              </a:ext>
            </a:extLst>
          </p:cNvPr>
          <p:cNvSpPr>
            <a:spLocks noGrp="1"/>
          </p:cNvSpPr>
          <p:nvPr>
            <p:ph type="title"/>
          </p:nvPr>
        </p:nvSpPr>
        <p:spPr/>
        <p:txBody>
          <a:bodyPr>
            <a:normAutofit fontScale="90000"/>
          </a:bodyPr>
          <a:lstStyle/>
          <a:p>
            <a:r>
              <a:rPr lang="en-US" dirty="0"/>
              <a:t>Grandfathering estimated cost using </a:t>
            </a:r>
            <a:br>
              <a:rPr lang="en-US" dirty="0"/>
            </a:br>
            <a:r>
              <a:rPr lang="en-US" dirty="0"/>
              <a:t>2020-21 Data</a:t>
            </a:r>
          </a:p>
        </p:txBody>
      </p:sp>
      <p:sp>
        <p:nvSpPr>
          <p:cNvPr id="6" name="Content Placeholder 2">
            <a:extLst>
              <a:ext uri="{FF2B5EF4-FFF2-40B4-BE49-F238E27FC236}">
                <a16:creationId xmlns:a16="http://schemas.microsoft.com/office/drawing/2014/main" id="{321F9C23-3CD8-8595-DE9B-060B56DDD490}"/>
              </a:ext>
            </a:extLst>
          </p:cNvPr>
          <p:cNvSpPr txBox="1">
            <a:spLocks/>
          </p:cNvSpPr>
          <p:nvPr/>
        </p:nvSpPr>
        <p:spPr>
          <a:xfrm>
            <a:off x="2219930" y="4922557"/>
            <a:ext cx="7729728" cy="76904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dirty="0"/>
              <a:t>Assumes average award of $6,000 per grandfathered student and equal distribution of students by grade level (e.g. sophomores, juniors, and seniors in 2024-25)</a:t>
            </a:r>
          </a:p>
        </p:txBody>
      </p:sp>
      <p:graphicFrame>
        <p:nvGraphicFramePr>
          <p:cNvPr id="11" name="Content Placeholder 10">
            <a:extLst>
              <a:ext uri="{FF2B5EF4-FFF2-40B4-BE49-F238E27FC236}">
                <a16:creationId xmlns:a16="http://schemas.microsoft.com/office/drawing/2014/main" id="{B5367B17-4ECA-4E0D-22D1-C161407C628C}"/>
              </a:ext>
            </a:extLst>
          </p:cNvPr>
          <p:cNvGraphicFramePr>
            <a:graphicFrameLocks noGrp="1"/>
          </p:cNvGraphicFramePr>
          <p:nvPr>
            <p:ph idx="1"/>
            <p:extLst>
              <p:ext uri="{D42A27DB-BD31-4B8C-83A1-F6EECF244321}">
                <p14:modId xmlns:p14="http://schemas.microsoft.com/office/powerpoint/2010/main" val="2512760469"/>
              </p:ext>
            </p:extLst>
          </p:nvPr>
        </p:nvGraphicFramePr>
        <p:xfrm>
          <a:off x="1680882" y="2433919"/>
          <a:ext cx="8807824" cy="2270671"/>
        </p:xfrm>
        <a:graphic>
          <a:graphicData uri="http://schemas.openxmlformats.org/drawingml/2006/table">
            <a:tbl>
              <a:tblPr>
                <a:tableStyleId>{5C22544A-7EE6-4342-B048-85BDC9FD1C3A}</a:tableStyleId>
              </a:tblPr>
              <a:tblGrid>
                <a:gridCol w="2284672">
                  <a:extLst>
                    <a:ext uri="{9D8B030D-6E8A-4147-A177-3AD203B41FA5}">
                      <a16:colId xmlns:a16="http://schemas.microsoft.com/office/drawing/2014/main" val="2002655303"/>
                    </a:ext>
                  </a:extLst>
                </a:gridCol>
                <a:gridCol w="2420529">
                  <a:extLst>
                    <a:ext uri="{9D8B030D-6E8A-4147-A177-3AD203B41FA5}">
                      <a16:colId xmlns:a16="http://schemas.microsoft.com/office/drawing/2014/main" val="2460366218"/>
                    </a:ext>
                  </a:extLst>
                </a:gridCol>
                <a:gridCol w="2250212">
                  <a:extLst>
                    <a:ext uri="{9D8B030D-6E8A-4147-A177-3AD203B41FA5}">
                      <a16:colId xmlns:a16="http://schemas.microsoft.com/office/drawing/2014/main" val="2173312691"/>
                    </a:ext>
                  </a:extLst>
                </a:gridCol>
                <a:gridCol w="1852411">
                  <a:extLst>
                    <a:ext uri="{9D8B030D-6E8A-4147-A177-3AD203B41FA5}">
                      <a16:colId xmlns:a16="http://schemas.microsoft.com/office/drawing/2014/main" val="2172467245"/>
                    </a:ext>
                  </a:extLst>
                </a:gridCol>
              </a:tblGrid>
              <a:tr h="383535">
                <a:tc>
                  <a:txBody>
                    <a:bodyPr/>
                    <a:lstStyle/>
                    <a:p>
                      <a:pPr algn="l" fontAlgn="b"/>
                      <a:r>
                        <a:rPr lang="en-US" sz="1600" u="none" strike="noStrike" dirty="0">
                          <a:effectLst/>
                        </a:rPr>
                        <a:t>Additional Cost Per Year</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Extra Student Cost</a:t>
                      </a:r>
                      <a:endParaRPr lang="en-US" sz="1600" b="0" i="0" u="none" strike="noStrike">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Grandfather Student Cost</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Total Cost</a:t>
                      </a:r>
                      <a:endParaRPr lang="en-US" sz="1600" b="0" i="0" u="none" strike="noStrike">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9969003"/>
                  </a:ext>
                </a:extLst>
              </a:tr>
              <a:tr h="471784">
                <a:tc>
                  <a:txBody>
                    <a:bodyPr/>
                    <a:lstStyle/>
                    <a:p>
                      <a:pPr algn="l" fontAlgn="b"/>
                      <a:r>
                        <a:rPr lang="en-US" sz="1600" u="none" strike="noStrike" dirty="0">
                          <a:effectLst/>
                        </a:rPr>
                        <a:t>2024-25</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$516,000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$2,244,000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$2,760,000 </a:t>
                      </a:r>
                      <a:endParaRPr lang="en-US" sz="1600" b="0" i="0" u="none" strike="noStrike" dirty="0">
                        <a:solidFill>
                          <a:srgbClr val="FF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2407727"/>
                  </a:ext>
                </a:extLst>
              </a:tr>
              <a:tr h="471784">
                <a:tc>
                  <a:txBody>
                    <a:bodyPr/>
                    <a:lstStyle/>
                    <a:p>
                      <a:pPr algn="l" fontAlgn="b"/>
                      <a:r>
                        <a:rPr lang="en-US" sz="1600" u="none" strike="noStrike">
                          <a:effectLst/>
                        </a:rPr>
                        <a:t>2025-26</a:t>
                      </a:r>
                      <a:endParaRPr lang="en-US" sz="1600" b="0" i="0" u="none" strike="noStrike">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$516,000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$1,481,040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$1,997,040 </a:t>
                      </a:r>
                      <a:endParaRPr lang="en-US" sz="1600" b="0" i="0" u="none" strike="noStrike" dirty="0">
                        <a:solidFill>
                          <a:srgbClr val="FF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188960"/>
                  </a:ext>
                </a:extLst>
              </a:tr>
              <a:tr h="471784">
                <a:tc>
                  <a:txBody>
                    <a:bodyPr/>
                    <a:lstStyle/>
                    <a:p>
                      <a:pPr algn="l" fontAlgn="b"/>
                      <a:r>
                        <a:rPr lang="en-US" sz="1600" u="none" strike="noStrike">
                          <a:effectLst/>
                        </a:rPr>
                        <a:t>2026-27</a:t>
                      </a:r>
                      <a:endParaRPr lang="en-US" sz="1600" b="0" i="0" u="none" strike="noStrike">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$516,000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$740,520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$1,256,520 </a:t>
                      </a:r>
                      <a:endParaRPr lang="en-US" sz="1600" b="0" i="0" u="none" strike="noStrike" dirty="0">
                        <a:solidFill>
                          <a:srgbClr val="FF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896810"/>
                  </a:ext>
                </a:extLst>
              </a:tr>
              <a:tr h="471784">
                <a:tc>
                  <a:txBody>
                    <a:bodyPr/>
                    <a:lstStyle/>
                    <a:p>
                      <a:pPr algn="l" fontAlgn="b"/>
                      <a:r>
                        <a:rPr lang="en-US" sz="1600" u="none" strike="noStrike" dirty="0">
                          <a:effectLst/>
                        </a:rPr>
                        <a:t>2027-28 (and on-going)</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$516,000 </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$516,000 </a:t>
                      </a:r>
                      <a:endParaRPr lang="en-US" sz="1600" b="0" i="0" u="none" strike="noStrike" dirty="0">
                        <a:solidFill>
                          <a:srgbClr val="FF0000"/>
                        </a:solidFill>
                        <a:effectLst/>
                        <a:latin typeface="Calibri" panose="020F0502020204030204" pitchFamily="34" charset="0"/>
                      </a:endParaRPr>
                    </a:p>
                  </a:txBody>
                  <a:tcPr marL="9367" marR="9367" marT="93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737999"/>
                  </a:ext>
                </a:extLst>
              </a:tr>
            </a:tbl>
          </a:graphicData>
        </a:graphic>
      </p:graphicFrame>
      <p:sp>
        <p:nvSpPr>
          <p:cNvPr id="3" name="Slide Number Placeholder 2">
            <a:extLst>
              <a:ext uri="{FF2B5EF4-FFF2-40B4-BE49-F238E27FC236}">
                <a16:creationId xmlns:a16="http://schemas.microsoft.com/office/drawing/2014/main" id="{C72C5583-3EDD-B63B-D725-5CC5DD6CB68A}"/>
              </a:ext>
            </a:extLst>
          </p:cNvPr>
          <p:cNvSpPr>
            <a:spLocks noGrp="1"/>
          </p:cNvSpPr>
          <p:nvPr>
            <p:ph type="sldNum" sz="quarter" idx="12"/>
          </p:nvPr>
        </p:nvSpPr>
        <p:spPr/>
        <p:txBody>
          <a:bodyPr/>
          <a:lstStyle/>
          <a:p>
            <a:fld id="{F4656A5F-7A67-EB49-9EC4-8FF57FCC9983}" type="slidenum">
              <a:rPr lang="en-US" smtClean="0"/>
              <a:t>30</a:t>
            </a:fld>
            <a:endParaRPr lang="en-US"/>
          </a:p>
        </p:txBody>
      </p:sp>
    </p:spTree>
    <p:extLst>
      <p:ext uri="{BB962C8B-B14F-4D97-AF65-F5344CB8AC3E}">
        <p14:creationId xmlns:p14="http://schemas.microsoft.com/office/powerpoint/2010/main" val="1284231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0B57-5409-108C-E612-2E5E63718C29}"/>
              </a:ext>
            </a:extLst>
          </p:cNvPr>
          <p:cNvSpPr>
            <a:spLocks noGrp="1"/>
          </p:cNvSpPr>
          <p:nvPr>
            <p:ph type="title"/>
          </p:nvPr>
        </p:nvSpPr>
        <p:spPr/>
        <p:txBody>
          <a:bodyPr>
            <a:normAutofit fontScale="90000"/>
          </a:bodyPr>
          <a:lstStyle/>
          <a:p>
            <a:r>
              <a:rPr lang="en-US" dirty="0"/>
              <a:t>Grandfathering estimated cost using </a:t>
            </a:r>
            <a:br>
              <a:rPr lang="en-US" dirty="0"/>
            </a:br>
            <a:r>
              <a:rPr lang="en-US" dirty="0"/>
              <a:t>2021-22 Data</a:t>
            </a:r>
          </a:p>
        </p:txBody>
      </p:sp>
      <p:sp>
        <p:nvSpPr>
          <p:cNvPr id="6" name="Content Placeholder 2">
            <a:extLst>
              <a:ext uri="{FF2B5EF4-FFF2-40B4-BE49-F238E27FC236}">
                <a16:creationId xmlns:a16="http://schemas.microsoft.com/office/drawing/2014/main" id="{CF2446F1-19CB-ADA4-6126-734F8ED45C9E}"/>
              </a:ext>
            </a:extLst>
          </p:cNvPr>
          <p:cNvSpPr txBox="1">
            <a:spLocks/>
          </p:cNvSpPr>
          <p:nvPr/>
        </p:nvSpPr>
        <p:spPr>
          <a:xfrm>
            <a:off x="2231136" y="5255916"/>
            <a:ext cx="7729728" cy="75116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dirty="0"/>
              <a:t>Assumes average award of $6,000 per grandfathered student and equal distribution of students by grade level (e.g. sophomores, juniors, and seniors in 2024-25)</a:t>
            </a:r>
          </a:p>
        </p:txBody>
      </p:sp>
      <p:graphicFrame>
        <p:nvGraphicFramePr>
          <p:cNvPr id="13" name="Table 12">
            <a:extLst>
              <a:ext uri="{FF2B5EF4-FFF2-40B4-BE49-F238E27FC236}">
                <a16:creationId xmlns:a16="http://schemas.microsoft.com/office/drawing/2014/main" id="{0A0F3F9A-1023-165D-6800-E520DE976015}"/>
              </a:ext>
            </a:extLst>
          </p:cNvPr>
          <p:cNvGraphicFramePr>
            <a:graphicFrameLocks noGrp="1"/>
          </p:cNvGraphicFramePr>
          <p:nvPr>
            <p:extLst>
              <p:ext uri="{D42A27DB-BD31-4B8C-83A1-F6EECF244321}">
                <p14:modId xmlns:p14="http://schemas.microsoft.com/office/powerpoint/2010/main" val="604024072"/>
              </p:ext>
            </p:extLst>
          </p:nvPr>
        </p:nvGraphicFramePr>
        <p:xfrm>
          <a:off x="1573306" y="2407024"/>
          <a:ext cx="8969189" cy="2595280"/>
        </p:xfrm>
        <a:graphic>
          <a:graphicData uri="http://schemas.openxmlformats.org/drawingml/2006/table">
            <a:tbl>
              <a:tblPr>
                <a:tableStyleId>{5C22544A-7EE6-4342-B048-85BDC9FD1C3A}</a:tableStyleId>
              </a:tblPr>
              <a:tblGrid>
                <a:gridCol w="2380129">
                  <a:extLst>
                    <a:ext uri="{9D8B030D-6E8A-4147-A177-3AD203B41FA5}">
                      <a16:colId xmlns:a16="http://schemas.microsoft.com/office/drawing/2014/main" val="3678385107"/>
                    </a:ext>
                  </a:extLst>
                </a:gridCol>
                <a:gridCol w="2326341">
                  <a:extLst>
                    <a:ext uri="{9D8B030D-6E8A-4147-A177-3AD203B41FA5}">
                      <a16:colId xmlns:a16="http://schemas.microsoft.com/office/drawing/2014/main" val="3388934373"/>
                    </a:ext>
                  </a:extLst>
                </a:gridCol>
                <a:gridCol w="2420471">
                  <a:extLst>
                    <a:ext uri="{9D8B030D-6E8A-4147-A177-3AD203B41FA5}">
                      <a16:colId xmlns:a16="http://schemas.microsoft.com/office/drawing/2014/main" val="2376964049"/>
                    </a:ext>
                  </a:extLst>
                </a:gridCol>
                <a:gridCol w="1842248">
                  <a:extLst>
                    <a:ext uri="{9D8B030D-6E8A-4147-A177-3AD203B41FA5}">
                      <a16:colId xmlns:a16="http://schemas.microsoft.com/office/drawing/2014/main" val="600746656"/>
                    </a:ext>
                  </a:extLst>
                </a:gridCol>
              </a:tblGrid>
              <a:tr h="519056">
                <a:tc>
                  <a:txBody>
                    <a:bodyPr/>
                    <a:lstStyle/>
                    <a:p>
                      <a:pPr algn="l" fontAlgn="b"/>
                      <a:r>
                        <a:rPr lang="en-US" sz="1600" u="none" strike="noStrike" dirty="0">
                          <a:effectLst/>
                        </a:rPr>
                        <a:t>Additional Cost Per Year</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Extra Student Cost</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Grandfather Student Cost</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Total Cost</a:t>
                      </a:r>
                      <a:endParaRPr lang="en-US" sz="1600" b="0" i="0" u="none" strike="noStrike">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395104"/>
                  </a:ext>
                </a:extLst>
              </a:tr>
              <a:tr h="519056">
                <a:tc>
                  <a:txBody>
                    <a:bodyPr/>
                    <a:lstStyle/>
                    <a:p>
                      <a:pPr algn="l" fontAlgn="b"/>
                      <a:r>
                        <a:rPr lang="en-US" sz="1600" u="none" strike="noStrike" dirty="0">
                          <a:effectLst/>
                        </a:rPr>
                        <a:t>2024-25</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$408,000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$2,220,000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$2,628,000 </a:t>
                      </a:r>
                      <a:endParaRPr lang="en-US" sz="1600" b="0" i="0" u="none" strike="noStrike" dirty="0">
                        <a:solidFill>
                          <a:srgbClr val="FF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164045"/>
                  </a:ext>
                </a:extLst>
              </a:tr>
              <a:tr h="519056">
                <a:tc>
                  <a:txBody>
                    <a:bodyPr/>
                    <a:lstStyle/>
                    <a:p>
                      <a:pPr algn="l" fontAlgn="b"/>
                      <a:r>
                        <a:rPr lang="en-US" sz="1600" u="none" strike="noStrike" dirty="0">
                          <a:effectLst/>
                        </a:rPr>
                        <a:t>2025-26</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$408,000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$1,465,200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$1,873,200 </a:t>
                      </a:r>
                      <a:endParaRPr lang="en-US" sz="1600" b="0" i="0" u="none" strike="noStrike" dirty="0">
                        <a:solidFill>
                          <a:srgbClr val="FF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795165"/>
                  </a:ext>
                </a:extLst>
              </a:tr>
              <a:tr h="519056">
                <a:tc>
                  <a:txBody>
                    <a:bodyPr/>
                    <a:lstStyle/>
                    <a:p>
                      <a:pPr algn="l" fontAlgn="b"/>
                      <a:r>
                        <a:rPr lang="en-US" sz="1600" u="none" strike="noStrike">
                          <a:effectLst/>
                        </a:rPr>
                        <a:t>2026-27</a:t>
                      </a:r>
                      <a:endParaRPr lang="en-US" sz="1600" b="0" i="0" u="none" strike="noStrike">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$408,000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$732,600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$1,140,600 </a:t>
                      </a:r>
                      <a:endParaRPr lang="en-US" sz="1600" b="0" i="0" u="none" strike="noStrike" dirty="0">
                        <a:solidFill>
                          <a:srgbClr val="FF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217072"/>
                  </a:ext>
                </a:extLst>
              </a:tr>
              <a:tr h="519056">
                <a:tc>
                  <a:txBody>
                    <a:bodyPr/>
                    <a:lstStyle/>
                    <a:p>
                      <a:pPr algn="l" fontAlgn="b"/>
                      <a:r>
                        <a:rPr lang="en-US" sz="1600" u="none" strike="noStrike" dirty="0">
                          <a:effectLst/>
                        </a:rPr>
                        <a:t>2027-28 (and on-going)</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$408,000 </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$408,000 </a:t>
                      </a:r>
                      <a:endParaRPr lang="en-US" sz="1600" b="0" i="0" u="none" strike="noStrike" dirty="0">
                        <a:solidFill>
                          <a:srgbClr val="FF0000"/>
                        </a:solidFill>
                        <a:effectLst/>
                        <a:latin typeface="Calibri" panose="020F0502020204030204" pitchFamily="34" charset="0"/>
                      </a:endParaRPr>
                    </a:p>
                  </a:txBody>
                  <a:tcPr marL="9521" marR="9521" marT="95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5972585"/>
                  </a:ext>
                </a:extLst>
              </a:tr>
            </a:tbl>
          </a:graphicData>
        </a:graphic>
      </p:graphicFrame>
      <p:sp>
        <p:nvSpPr>
          <p:cNvPr id="3" name="Slide Number Placeholder 2">
            <a:extLst>
              <a:ext uri="{FF2B5EF4-FFF2-40B4-BE49-F238E27FC236}">
                <a16:creationId xmlns:a16="http://schemas.microsoft.com/office/drawing/2014/main" id="{3F2B333B-D710-BE49-3618-57541AB0C1FE}"/>
              </a:ext>
            </a:extLst>
          </p:cNvPr>
          <p:cNvSpPr>
            <a:spLocks noGrp="1"/>
          </p:cNvSpPr>
          <p:nvPr>
            <p:ph type="sldNum" sz="quarter" idx="12"/>
          </p:nvPr>
        </p:nvSpPr>
        <p:spPr/>
        <p:txBody>
          <a:bodyPr/>
          <a:lstStyle/>
          <a:p>
            <a:fld id="{F4656A5F-7A67-EB49-9EC4-8FF57FCC9983}" type="slidenum">
              <a:rPr lang="en-US" smtClean="0"/>
              <a:t>31</a:t>
            </a:fld>
            <a:endParaRPr lang="en-US"/>
          </a:p>
        </p:txBody>
      </p:sp>
    </p:spTree>
    <p:extLst>
      <p:ext uri="{BB962C8B-B14F-4D97-AF65-F5344CB8AC3E}">
        <p14:creationId xmlns:p14="http://schemas.microsoft.com/office/powerpoint/2010/main" val="795681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8C6A-05A0-BA0A-9AF9-006FF0AC0B32}"/>
              </a:ext>
            </a:extLst>
          </p:cNvPr>
          <p:cNvSpPr>
            <a:spLocks noGrp="1"/>
          </p:cNvSpPr>
          <p:nvPr>
            <p:ph type="ctrTitle"/>
          </p:nvPr>
        </p:nvSpPr>
        <p:spPr/>
        <p:txBody>
          <a:bodyPr/>
          <a:lstStyle/>
          <a:p>
            <a:r>
              <a:rPr lang="en-US" dirty="0"/>
              <a:t>closing</a:t>
            </a:r>
          </a:p>
        </p:txBody>
      </p:sp>
    </p:spTree>
    <p:extLst>
      <p:ext uri="{BB962C8B-B14F-4D97-AF65-F5344CB8AC3E}">
        <p14:creationId xmlns:p14="http://schemas.microsoft.com/office/powerpoint/2010/main" val="4044301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CCD74-3877-F250-714D-54CA7CEE053D}"/>
              </a:ext>
            </a:extLst>
          </p:cNvPr>
          <p:cNvSpPr>
            <a:spLocks noGrp="1"/>
          </p:cNvSpPr>
          <p:nvPr>
            <p:ph type="title"/>
          </p:nvPr>
        </p:nvSpPr>
        <p:spPr/>
        <p:txBody>
          <a:bodyPr/>
          <a:lstStyle/>
          <a:p>
            <a:r>
              <a:rPr lang="en-US" dirty="0"/>
              <a:t>The “ask” </a:t>
            </a:r>
          </a:p>
        </p:txBody>
      </p:sp>
      <p:sp>
        <p:nvSpPr>
          <p:cNvPr id="3" name="Content Placeholder 2">
            <a:extLst>
              <a:ext uri="{FF2B5EF4-FFF2-40B4-BE49-F238E27FC236}">
                <a16:creationId xmlns:a16="http://schemas.microsoft.com/office/drawing/2014/main" id="{A81F170B-5796-B8F1-0A76-ECDEFA16497E}"/>
              </a:ext>
            </a:extLst>
          </p:cNvPr>
          <p:cNvSpPr>
            <a:spLocks noGrp="1"/>
          </p:cNvSpPr>
          <p:nvPr>
            <p:ph idx="1"/>
          </p:nvPr>
        </p:nvSpPr>
        <p:spPr>
          <a:xfrm>
            <a:off x="2231136" y="2638044"/>
            <a:ext cx="7729728" cy="3776008"/>
          </a:xfrm>
        </p:spPr>
        <p:txBody>
          <a:bodyPr>
            <a:normAutofit fontScale="92500" lnSpcReduction="20000"/>
          </a:bodyPr>
          <a:lstStyle/>
          <a:p>
            <a:pPr marL="0" indent="0">
              <a:buNone/>
            </a:pPr>
            <a:r>
              <a:rPr lang="en-US" dirty="0"/>
              <a:t>In order to fund the “grandfathered” students and newly eligible students, we are requesting an increase of the following in university grant dollar support:</a:t>
            </a:r>
          </a:p>
          <a:p>
            <a:r>
              <a:rPr lang="en-US" dirty="0"/>
              <a:t>2024-25 = $3m</a:t>
            </a:r>
          </a:p>
          <a:p>
            <a:r>
              <a:rPr lang="en-US" dirty="0"/>
              <a:t>2025-26 = $2m</a:t>
            </a:r>
          </a:p>
          <a:p>
            <a:r>
              <a:rPr lang="en-US" dirty="0"/>
              <a:t>2026-27 = $1m</a:t>
            </a:r>
          </a:p>
          <a:p>
            <a:r>
              <a:rPr lang="en-US" dirty="0"/>
              <a:t>2027 and beyond = $500k</a:t>
            </a:r>
          </a:p>
          <a:p>
            <a:endParaRPr lang="en-US" dirty="0"/>
          </a:p>
          <a:p>
            <a:pPr marL="0" indent="0">
              <a:buNone/>
            </a:pPr>
            <a:r>
              <a:rPr lang="en-US" dirty="0"/>
              <a:t>Notes: </a:t>
            </a:r>
          </a:p>
          <a:p>
            <a:r>
              <a:rPr lang="en-US" dirty="0"/>
              <a:t>It’s hoped this request will be more than is needed due to the assumptions made in the SAI Tool</a:t>
            </a:r>
          </a:p>
          <a:p>
            <a:r>
              <a:rPr lang="en-US" dirty="0"/>
              <a:t>Many of these students will not have any financial need, which is important to consider when determining the source for these funds</a:t>
            </a:r>
          </a:p>
        </p:txBody>
      </p:sp>
      <p:sp>
        <p:nvSpPr>
          <p:cNvPr id="5" name="Slide Number Placeholder 4">
            <a:extLst>
              <a:ext uri="{FF2B5EF4-FFF2-40B4-BE49-F238E27FC236}">
                <a16:creationId xmlns:a16="http://schemas.microsoft.com/office/drawing/2014/main" id="{D57EEC29-0B46-5D82-A8C3-06C397777BA2}"/>
              </a:ext>
            </a:extLst>
          </p:cNvPr>
          <p:cNvSpPr>
            <a:spLocks noGrp="1"/>
          </p:cNvSpPr>
          <p:nvPr>
            <p:ph type="sldNum" sz="quarter" idx="12"/>
          </p:nvPr>
        </p:nvSpPr>
        <p:spPr/>
        <p:txBody>
          <a:bodyPr/>
          <a:lstStyle/>
          <a:p>
            <a:fld id="{F4656A5F-7A67-EB49-9EC4-8FF57FCC9983}" type="slidenum">
              <a:rPr lang="en-US" smtClean="0"/>
              <a:t>33</a:t>
            </a:fld>
            <a:endParaRPr lang="en-US"/>
          </a:p>
        </p:txBody>
      </p:sp>
    </p:spTree>
    <p:extLst>
      <p:ext uri="{BB962C8B-B14F-4D97-AF65-F5344CB8AC3E}">
        <p14:creationId xmlns:p14="http://schemas.microsoft.com/office/powerpoint/2010/main" val="253627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3FF66-6F77-9346-D61F-7CA712AADB11}"/>
              </a:ext>
            </a:extLst>
          </p:cNvPr>
          <p:cNvSpPr>
            <a:spLocks noGrp="1"/>
          </p:cNvSpPr>
          <p:nvPr>
            <p:ph type="title"/>
          </p:nvPr>
        </p:nvSpPr>
        <p:spPr/>
        <p:txBody>
          <a:bodyPr/>
          <a:lstStyle/>
          <a:p>
            <a:r>
              <a:rPr lang="en-US" dirty="0"/>
              <a:t>Risks of not funding these students</a:t>
            </a:r>
          </a:p>
        </p:txBody>
      </p:sp>
      <p:sp>
        <p:nvSpPr>
          <p:cNvPr id="3" name="Content Placeholder 2">
            <a:extLst>
              <a:ext uri="{FF2B5EF4-FFF2-40B4-BE49-F238E27FC236}">
                <a16:creationId xmlns:a16="http://schemas.microsoft.com/office/drawing/2014/main" id="{9BCCE96A-3DC6-DA43-B5F4-746DB0F5E71D}"/>
              </a:ext>
            </a:extLst>
          </p:cNvPr>
          <p:cNvSpPr>
            <a:spLocks noGrp="1"/>
          </p:cNvSpPr>
          <p:nvPr>
            <p:ph idx="1"/>
          </p:nvPr>
        </p:nvSpPr>
        <p:spPr/>
        <p:txBody>
          <a:bodyPr>
            <a:normAutofit fontScale="92500" lnSpcReduction="20000"/>
          </a:bodyPr>
          <a:lstStyle/>
          <a:p>
            <a:r>
              <a:rPr lang="en-US" dirty="0"/>
              <a:t>Students not being able to finish their education at education (e.g., transferring, dropping out, etc.)</a:t>
            </a:r>
          </a:p>
          <a:p>
            <a:r>
              <a:rPr lang="en-US" dirty="0"/>
              <a:t>Lack of desire of impacted students to partner with JMU in the future</a:t>
            </a:r>
          </a:p>
          <a:p>
            <a:r>
              <a:rPr lang="en-US" dirty="0"/>
              <a:t>Unpaid balances for students continuing (e.g., increase in receivables, collections, etc.)</a:t>
            </a:r>
          </a:p>
          <a:p>
            <a:r>
              <a:rPr lang="en-US" dirty="0"/>
              <a:t>Student/parent complaints</a:t>
            </a:r>
          </a:p>
          <a:p>
            <a:r>
              <a:rPr lang="en-US" dirty="0"/>
              <a:t>Reputational harm to JMU</a:t>
            </a:r>
          </a:p>
          <a:p>
            <a:pPr lvl="1"/>
            <a:r>
              <a:rPr lang="en-US" dirty="0"/>
              <a:t>Recruitment challenges in the future</a:t>
            </a:r>
          </a:p>
          <a:p>
            <a:pPr lvl="1"/>
            <a:r>
              <a:rPr lang="en-US" dirty="0"/>
              <a:t>News headlines of JMU’s lack of support for impacted students</a:t>
            </a:r>
          </a:p>
          <a:p>
            <a:pPr lvl="1"/>
            <a:r>
              <a:rPr lang="en-US" dirty="0"/>
              <a:t>Others</a:t>
            </a:r>
          </a:p>
          <a:p>
            <a:pPr lvl="1"/>
            <a:endParaRPr lang="en-US" dirty="0"/>
          </a:p>
        </p:txBody>
      </p:sp>
      <p:sp>
        <p:nvSpPr>
          <p:cNvPr id="5" name="Slide Number Placeholder 4">
            <a:extLst>
              <a:ext uri="{FF2B5EF4-FFF2-40B4-BE49-F238E27FC236}">
                <a16:creationId xmlns:a16="http://schemas.microsoft.com/office/drawing/2014/main" id="{1726E23A-43DA-55C5-338A-7265D97C16AB}"/>
              </a:ext>
            </a:extLst>
          </p:cNvPr>
          <p:cNvSpPr>
            <a:spLocks noGrp="1"/>
          </p:cNvSpPr>
          <p:nvPr>
            <p:ph type="sldNum" sz="quarter" idx="12"/>
          </p:nvPr>
        </p:nvSpPr>
        <p:spPr/>
        <p:txBody>
          <a:bodyPr/>
          <a:lstStyle/>
          <a:p>
            <a:fld id="{F4656A5F-7A67-EB49-9EC4-8FF57FCC9983}" type="slidenum">
              <a:rPr lang="en-US" smtClean="0"/>
              <a:t>34</a:t>
            </a:fld>
            <a:endParaRPr lang="en-US"/>
          </a:p>
        </p:txBody>
      </p:sp>
    </p:spTree>
    <p:extLst>
      <p:ext uri="{BB962C8B-B14F-4D97-AF65-F5344CB8AC3E}">
        <p14:creationId xmlns:p14="http://schemas.microsoft.com/office/powerpoint/2010/main" val="246270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425A-2571-F1DF-AED3-81E2D94105EF}"/>
              </a:ext>
            </a:extLst>
          </p:cNvPr>
          <p:cNvSpPr>
            <a:spLocks noGrp="1"/>
          </p:cNvSpPr>
          <p:nvPr>
            <p:ph type="title"/>
          </p:nvPr>
        </p:nvSpPr>
        <p:spPr/>
        <p:txBody>
          <a:bodyPr/>
          <a:lstStyle/>
          <a:p>
            <a:r>
              <a:rPr lang="en-US" dirty="0"/>
              <a:t>Caveats about the ask</a:t>
            </a:r>
          </a:p>
        </p:txBody>
      </p:sp>
      <p:sp>
        <p:nvSpPr>
          <p:cNvPr id="3" name="Content Placeholder 2">
            <a:extLst>
              <a:ext uri="{FF2B5EF4-FFF2-40B4-BE49-F238E27FC236}">
                <a16:creationId xmlns:a16="http://schemas.microsoft.com/office/drawing/2014/main" id="{20E95B65-A3BC-87E9-0E56-CFA7BCA6EBFE}"/>
              </a:ext>
            </a:extLst>
          </p:cNvPr>
          <p:cNvSpPr>
            <a:spLocks noGrp="1"/>
          </p:cNvSpPr>
          <p:nvPr>
            <p:ph idx="1"/>
          </p:nvPr>
        </p:nvSpPr>
        <p:spPr/>
        <p:txBody>
          <a:bodyPr/>
          <a:lstStyle/>
          <a:p>
            <a:r>
              <a:rPr lang="en-US" dirty="0"/>
              <a:t>The SAI Tool only provides estimated data based on the earlier discussion points, so the actual numbers in 2024-25 will be different (we cannot be certain as to what degree the variance will be)</a:t>
            </a:r>
          </a:p>
          <a:p>
            <a:r>
              <a:rPr lang="en-US" dirty="0"/>
              <a:t>This is predicated on a relatively consistent number of students meeting the FAFSA Priority Filing Date (any increase in that headcount will increase costs)</a:t>
            </a:r>
          </a:p>
          <a:p>
            <a:r>
              <a:rPr lang="en-US" dirty="0"/>
              <a:t>This does not take into account 2022-23 enrollment so we do not know the impact the Common Application may have on these figures</a:t>
            </a:r>
          </a:p>
          <a:p>
            <a:r>
              <a:rPr lang="en-US" dirty="0"/>
              <a:t>At this time, we do not know if  Virginia will be providing any increases in VSFAP to account for these changes</a:t>
            </a:r>
          </a:p>
        </p:txBody>
      </p:sp>
      <p:sp>
        <p:nvSpPr>
          <p:cNvPr id="5" name="Slide Number Placeholder 4">
            <a:extLst>
              <a:ext uri="{FF2B5EF4-FFF2-40B4-BE49-F238E27FC236}">
                <a16:creationId xmlns:a16="http://schemas.microsoft.com/office/drawing/2014/main" id="{70B5D4DD-50A4-D285-F18F-0BF4CDD5C9A7}"/>
              </a:ext>
            </a:extLst>
          </p:cNvPr>
          <p:cNvSpPr>
            <a:spLocks noGrp="1"/>
          </p:cNvSpPr>
          <p:nvPr>
            <p:ph type="sldNum" sz="quarter" idx="12"/>
          </p:nvPr>
        </p:nvSpPr>
        <p:spPr/>
        <p:txBody>
          <a:bodyPr/>
          <a:lstStyle/>
          <a:p>
            <a:fld id="{F4656A5F-7A67-EB49-9EC4-8FF57FCC9983}" type="slidenum">
              <a:rPr lang="en-US" smtClean="0"/>
              <a:t>35</a:t>
            </a:fld>
            <a:endParaRPr lang="en-US"/>
          </a:p>
        </p:txBody>
      </p:sp>
    </p:spTree>
    <p:extLst>
      <p:ext uri="{BB962C8B-B14F-4D97-AF65-F5344CB8AC3E}">
        <p14:creationId xmlns:p14="http://schemas.microsoft.com/office/powerpoint/2010/main" val="612254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708E-3EA1-C470-B2B5-14008D370DDF}"/>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76B83600-D6B2-E03F-47C5-7FAF39E9A7FA}"/>
              </a:ext>
            </a:extLst>
          </p:cNvPr>
          <p:cNvSpPr>
            <a:spLocks noGrp="1"/>
          </p:cNvSpPr>
          <p:nvPr>
            <p:ph idx="1"/>
          </p:nvPr>
        </p:nvSpPr>
        <p:spPr/>
        <p:txBody>
          <a:bodyPr>
            <a:normAutofit fontScale="92500" lnSpcReduction="10000"/>
          </a:bodyPr>
          <a:lstStyle/>
          <a:p>
            <a:r>
              <a:rPr lang="en-US" dirty="0"/>
              <a:t>The new FAFSA will be available in December 2023</a:t>
            </a:r>
          </a:p>
          <a:p>
            <a:r>
              <a:rPr lang="en-US" dirty="0"/>
              <a:t>JMU will start receiving questions about eligibility once students/parents begin submitting the application</a:t>
            </a:r>
          </a:p>
          <a:p>
            <a:r>
              <a:rPr lang="en-US" dirty="0"/>
              <a:t>Students/parents who are likely to be concerned the most are those who will see higher SAI’s than EFC’s and are worried about losing their grant eligibility</a:t>
            </a:r>
          </a:p>
          <a:p>
            <a:r>
              <a:rPr lang="en-US" dirty="0"/>
              <a:t>In an ideal situation, JMU will have a decision made on the “ask” and funding by July 1, 2023 so we have time to train staff, prepare for the anticipated questions we will receive from students/parents, and craft our communications</a:t>
            </a:r>
          </a:p>
          <a:p>
            <a:pPr lvl="1"/>
            <a:r>
              <a:rPr lang="en-US" dirty="0"/>
              <a:t>We would like to be proactive in sending information to students/parents about the FASFA changes, and understanding what level of support we can provide will be important when crafting these messages</a:t>
            </a:r>
          </a:p>
        </p:txBody>
      </p:sp>
      <p:sp>
        <p:nvSpPr>
          <p:cNvPr id="5" name="Slide Number Placeholder 4">
            <a:extLst>
              <a:ext uri="{FF2B5EF4-FFF2-40B4-BE49-F238E27FC236}">
                <a16:creationId xmlns:a16="http://schemas.microsoft.com/office/drawing/2014/main" id="{BFD72209-4F25-06F6-B006-1AF72FF46774}"/>
              </a:ext>
            </a:extLst>
          </p:cNvPr>
          <p:cNvSpPr>
            <a:spLocks noGrp="1"/>
          </p:cNvSpPr>
          <p:nvPr>
            <p:ph type="sldNum" sz="quarter" idx="12"/>
          </p:nvPr>
        </p:nvSpPr>
        <p:spPr/>
        <p:txBody>
          <a:bodyPr/>
          <a:lstStyle/>
          <a:p>
            <a:fld id="{F4656A5F-7A67-EB49-9EC4-8FF57FCC9983}" type="slidenum">
              <a:rPr lang="en-US" smtClean="0"/>
              <a:t>36</a:t>
            </a:fld>
            <a:endParaRPr lang="en-US"/>
          </a:p>
        </p:txBody>
      </p:sp>
    </p:spTree>
    <p:extLst>
      <p:ext uri="{BB962C8B-B14F-4D97-AF65-F5344CB8AC3E}">
        <p14:creationId xmlns:p14="http://schemas.microsoft.com/office/powerpoint/2010/main" val="50162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8C6A-05A0-BA0A-9AF9-006FF0AC0B32}"/>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222431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F53-727C-9933-0048-40674614BE6A}"/>
              </a:ext>
            </a:extLst>
          </p:cNvPr>
          <p:cNvSpPr>
            <a:spLocks noGrp="1"/>
          </p:cNvSpPr>
          <p:nvPr>
            <p:ph type="title"/>
          </p:nvPr>
        </p:nvSpPr>
        <p:spPr/>
        <p:txBody>
          <a:bodyPr/>
          <a:lstStyle/>
          <a:p>
            <a:r>
              <a:rPr lang="en-US" dirty="0"/>
              <a:t>FREE APPLICATION FOR FEDERAL STUDENT AID (FAFSA)REDESIGN</a:t>
            </a:r>
          </a:p>
        </p:txBody>
      </p:sp>
      <p:sp>
        <p:nvSpPr>
          <p:cNvPr id="3" name="Content Placeholder 2">
            <a:extLst>
              <a:ext uri="{FF2B5EF4-FFF2-40B4-BE49-F238E27FC236}">
                <a16:creationId xmlns:a16="http://schemas.microsoft.com/office/drawing/2014/main" id="{149464A4-D250-69C3-4408-010E77D4A3F3}"/>
              </a:ext>
            </a:extLst>
          </p:cNvPr>
          <p:cNvSpPr>
            <a:spLocks noGrp="1"/>
          </p:cNvSpPr>
          <p:nvPr>
            <p:ph idx="1"/>
          </p:nvPr>
        </p:nvSpPr>
        <p:spPr>
          <a:xfrm>
            <a:off x="2231136" y="2638044"/>
            <a:ext cx="7729728" cy="3579876"/>
          </a:xfrm>
        </p:spPr>
        <p:txBody>
          <a:bodyPr>
            <a:normAutofit fontScale="92500" lnSpcReduction="10000"/>
          </a:bodyPr>
          <a:lstStyle/>
          <a:p>
            <a:r>
              <a:rPr lang="en-US" dirty="0"/>
              <a:t>The 2024-25 FAFSA will be available in December 2023</a:t>
            </a:r>
          </a:p>
          <a:p>
            <a:r>
              <a:rPr lang="en-US" dirty="0"/>
              <a:t>The FAFSA has been “simplified”</a:t>
            </a:r>
          </a:p>
          <a:p>
            <a:pPr lvl="1"/>
            <a:r>
              <a:rPr lang="en-US" dirty="0">
                <a:solidFill>
                  <a:schemeClr val="tx1"/>
                </a:solidFill>
              </a:rPr>
              <a:t>Removing existing questions (e.g., certain untaxed income fields, drug question, and others)</a:t>
            </a:r>
          </a:p>
          <a:p>
            <a:pPr lvl="1"/>
            <a:r>
              <a:rPr lang="en-US" dirty="0">
                <a:solidFill>
                  <a:schemeClr val="tx1"/>
                </a:solidFill>
              </a:rPr>
              <a:t>Adding new fields (e.g., untaxed foreign income that was exempt from U.S. tax or for which a foreign tax credit was received, capturing tax schedules, and others)</a:t>
            </a:r>
          </a:p>
          <a:p>
            <a:pPr lvl="1"/>
            <a:r>
              <a:rPr lang="en-US" dirty="0">
                <a:solidFill>
                  <a:schemeClr val="tx1"/>
                </a:solidFill>
              </a:rPr>
              <a:t>Redefining existing fields (e.g., number in college collected but no longer counts in FM calculation, small business/farm value, determination of custodial parent, calculation of number in the household, and others)</a:t>
            </a:r>
          </a:p>
          <a:p>
            <a:pPr lvl="1"/>
            <a:r>
              <a:rPr lang="en-US" dirty="0">
                <a:solidFill>
                  <a:schemeClr val="tx1"/>
                </a:solidFill>
              </a:rPr>
              <a:t>Federal Methodology changes (e.g., automatic -$1,500 SAI for non-tax filers, </a:t>
            </a:r>
            <a:r>
              <a:rPr lang="en-US" dirty="0"/>
              <a:t>use of federal poverty levels, lowest SAI can be -$1,500 whereas EFC was $0,</a:t>
            </a:r>
            <a:r>
              <a:rPr lang="en-US" dirty="0">
                <a:solidFill>
                  <a:schemeClr val="tx1"/>
                </a:solidFill>
              </a:rPr>
              <a:t> qualifications to meet Simplified Needs Testing,</a:t>
            </a:r>
            <a:r>
              <a:rPr lang="en-US" dirty="0"/>
              <a:t> and others)</a:t>
            </a:r>
          </a:p>
          <a:p>
            <a:pPr lvl="1"/>
            <a:r>
              <a:rPr lang="en-US" dirty="0"/>
              <a:t>Data sharing between the IRS and ED for tax information</a:t>
            </a:r>
          </a:p>
        </p:txBody>
      </p:sp>
      <p:sp>
        <p:nvSpPr>
          <p:cNvPr id="5" name="Slide Number Placeholder 4">
            <a:extLst>
              <a:ext uri="{FF2B5EF4-FFF2-40B4-BE49-F238E27FC236}">
                <a16:creationId xmlns:a16="http://schemas.microsoft.com/office/drawing/2014/main" id="{4E95A523-CDAC-275B-CD62-77225A8BE621}"/>
              </a:ext>
            </a:extLst>
          </p:cNvPr>
          <p:cNvSpPr>
            <a:spLocks noGrp="1"/>
          </p:cNvSpPr>
          <p:nvPr>
            <p:ph type="sldNum" sz="quarter" idx="12"/>
          </p:nvPr>
        </p:nvSpPr>
        <p:spPr/>
        <p:txBody>
          <a:bodyPr/>
          <a:lstStyle/>
          <a:p>
            <a:fld id="{F4656A5F-7A67-EB49-9EC4-8FF57FCC9983}" type="slidenum">
              <a:rPr lang="en-US" smtClean="0"/>
              <a:t>4</a:t>
            </a:fld>
            <a:endParaRPr lang="en-US"/>
          </a:p>
        </p:txBody>
      </p:sp>
    </p:spTree>
    <p:extLst>
      <p:ext uri="{BB962C8B-B14F-4D97-AF65-F5344CB8AC3E}">
        <p14:creationId xmlns:p14="http://schemas.microsoft.com/office/powerpoint/2010/main" val="234978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D1C0-957E-76B5-37C2-CA4F4ECF9145}"/>
              </a:ext>
            </a:extLst>
          </p:cNvPr>
          <p:cNvSpPr>
            <a:spLocks noGrp="1"/>
          </p:cNvSpPr>
          <p:nvPr>
            <p:ph type="title"/>
          </p:nvPr>
        </p:nvSpPr>
        <p:spPr/>
        <p:txBody>
          <a:bodyPr>
            <a:normAutofit fontScale="90000"/>
          </a:bodyPr>
          <a:lstStyle/>
          <a:p>
            <a:r>
              <a:rPr lang="en-US" dirty="0"/>
              <a:t>Student aid index (</a:t>
            </a:r>
            <a:r>
              <a:rPr lang="en-US" dirty="0" err="1"/>
              <a:t>sai</a:t>
            </a:r>
            <a:r>
              <a:rPr lang="en-US" dirty="0"/>
              <a:t>) replaces the expected family contribution (</a:t>
            </a:r>
            <a:r>
              <a:rPr lang="en-US" dirty="0" err="1"/>
              <a:t>efc</a:t>
            </a:r>
            <a:r>
              <a:rPr lang="en-US" dirty="0"/>
              <a:t>)</a:t>
            </a:r>
          </a:p>
        </p:txBody>
      </p:sp>
      <p:sp>
        <p:nvSpPr>
          <p:cNvPr id="3" name="Content Placeholder 2">
            <a:extLst>
              <a:ext uri="{FF2B5EF4-FFF2-40B4-BE49-F238E27FC236}">
                <a16:creationId xmlns:a16="http://schemas.microsoft.com/office/drawing/2014/main" id="{36BB867B-A646-54C3-ADE9-89583D770679}"/>
              </a:ext>
            </a:extLst>
          </p:cNvPr>
          <p:cNvSpPr>
            <a:spLocks noGrp="1"/>
          </p:cNvSpPr>
          <p:nvPr>
            <p:ph idx="1"/>
          </p:nvPr>
        </p:nvSpPr>
        <p:spPr/>
        <p:txBody>
          <a:bodyPr>
            <a:normAutofit fontScale="92500" lnSpcReduction="10000"/>
          </a:bodyPr>
          <a:lstStyle/>
          <a:p>
            <a:r>
              <a:rPr lang="en-US" dirty="0"/>
              <a:t>The EFC will no longer exist</a:t>
            </a:r>
          </a:p>
          <a:p>
            <a:r>
              <a:rPr lang="en-US" dirty="0"/>
              <a:t>A new SAI will be calculated as a result of the data on the FAFSA</a:t>
            </a:r>
          </a:p>
          <a:p>
            <a:r>
              <a:rPr lang="en-US" dirty="0"/>
              <a:t>Broadly speaking, the SAI will create higher levels of financial need for most FAFSA filers</a:t>
            </a:r>
          </a:p>
          <a:p>
            <a:r>
              <a:rPr lang="en-US" dirty="0"/>
              <a:t>Like many other federal programs, the federal poverty level thresholds will be used in many cases for the purposes of “means testing”</a:t>
            </a:r>
          </a:p>
          <a:p>
            <a:r>
              <a:rPr lang="en-US" dirty="0"/>
              <a:t>One of the most impactful changes…the number in college is no longer factored into the need equation</a:t>
            </a:r>
          </a:p>
          <a:p>
            <a:r>
              <a:rPr lang="en-US" dirty="0"/>
              <a:t>This will impact the financial need levels of students at JMU, as well as students across the country</a:t>
            </a:r>
          </a:p>
          <a:p>
            <a:endParaRPr lang="en-US" dirty="0"/>
          </a:p>
        </p:txBody>
      </p:sp>
      <p:sp>
        <p:nvSpPr>
          <p:cNvPr id="5" name="Slide Number Placeholder 4">
            <a:extLst>
              <a:ext uri="{FF2B5EF4-FFF2-40B4-BE49-F238E27FC236}">
                <a16:creationId xmlns:a16="http://schemas.microsoft.com/office/drawing/2014/main" id="{2C23F327-02AC-D173-7266-ADE5B41DC16A}"/>
              </a:ext>
            </a:extLst>
          </p:cNvPr>
          <p:cNvSpPr>
            <a:spLocks noGrp="1"/>
          </p:cNvSpPr>
          <p:nvPr>
            <p:ph type="sldNum" sz="quarter" idx="12"/>
          </p:nvPr>
        </p:nvSpPr>
        <p:spPr/>
        <p:txBody>
          <a:bodyPr/>
          <a:lstStyle/>
          <a:p>
            <a:fld id="{F4656A5F-7A67-EB49-9EC4-8FF57FCC9983}" type="slidenum">
              <a:rPr lang="en-US" smtClean="0"/>
              <a:t>5</a:t>
            </a:fld>
            <a:endParaRPr lang="en-US"/>
          </a:p>
        </p:txBody>
      </p:sp>
    </p:spTree>
    <p:extLst>
      <p:ext uri="{BB962C8B-B14F-4D97-AF65-F5344CB8AC3E}">
        <p14:creationId xmlns:p14="http://schemas.microsoft.com/office/powerpoint/2010/main" val="313188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B6E9-A227-E515-2AF7-50EC4F5E4369}"/>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C9D79B92-7043-97D8-6DE4-1DDE2FFE73AB}"/>
              </a:ext>
            </a:extLst>
          </p:cNvPr>
          <p:cNvSpPr>
            <a:spLocks noGrp="1"/>
          </p:cNvSpPr>
          <p:nvPr>
            <p:ph idx="1"/>
          </p:nvPr>
        </p:nvSpPr>
        <p:spPr/>
        <p:txBody>
          <a:bodyPr/>
          <a:lstStyle/>
          <a:p>
            <a:r>
              <a:rPr lang="en-US" dirty="0"/>
              <a:t>A streamlined and easier FAFSA for students and parents</a:t>
            </a:r>
          </a:p>
          <a:p>
            <a:r>
              <a:rPr lang="en-US" dirty="0"/>
              <a:t>Increase the number of Pell Grant students, as more students will be Pell Grant eligible based on these changes</a:t>
            </a:r>
          </a:p>
          <a:p>
            <a:r>
              <a:rPr lang="en-US" dirty="0"/>
              <a:t>Potential reduction in the need to verify tax information on the FAFSA since the majority of it will come through a direct data sharing process between the IRS and ED</a:t>
            </a:r>
          </a:p>
        </p:txBody>
      </p:sp>
      <p:sp>
        <p:nvSpPr>
          <p:cNvPr id="5" name="Slide Number Placeholder 4">
            <a:extLst>
              <a:ext uri="{FF2B5EF4-FFF2-40B4-BE49-F238E27FC236}">
                <a16:creationId xmlns:a16="http://schemas.microsoft.com/office/drawing/2014/main" id="{F229CF1D-1D51-046C-69E3-E87A81907C22}"/>
              </a:ext>
            </a:extLst>
          </p:cNvPr>
          <p:cNvSpPr>
            <a:spLocks noGrp="1"/>
          </p:cNvSpPr>
          <p:nvPr>
            <p:ph type="sldNum" sz="quarter" idx="12"/>
          </p:nvPr>
        </p:nvSpPr>
        <p:spPr/>
        <p:txBody>
          <a:bodyPr/>
          <a:lstStyle/>
          <a:p>
            <a:fld id="{F4656A5F-7A67-EB49-9EC4-8FF57FCC9983}" type="slidenum">
              <a:rPr lang="en-US" smtClean="0"/>
              <a:t>6</a:t>
            </a:fld>
            <a:endParaRPr lang="en-US"/>
          </a:p>
        </p:txBody>
      </p:sp>
    </p:spTree>
    <p:extLst>
      <p:ext uri="{BB962C8B-B14F-4D97-AF65-F5344CB8AC3E}">
        <p14:creationId xmlns:p14="http://schemas.microsoft.com/office/powerpoint/2010/main" val="345245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859536"/>
            <a:ext cx="11377749" cy="831152"/>
          </a:xfrm>
        </p:spPr>
        <p:txBody>
          <a:bodyPr>
            <a:normAutofit fontScale="90000"/>
          </a:bodyPr>
          <a:lstStyle/>
          <a:p>
            <a:r>
              <a:rPr lang="en-US" sz="3900" dirty="0"/>
              <a:t>More </a:t>
            </a:r>
            <a:r>
              <a:rPr lang="en-US" sz="3900" dirty="0" err="1"/>
              <a:t>pell</a:t>
            </a:r>
            <a:r>
              <a:rPr lang="en-US" sz="3900" dirty="0"/>
              <a:t> grant students</a:t>
            </a:r>
          </a:p>
        </p:txBody>
      </p:sp>
      <p:sp>
        <p:nvSpPr>
          <p:cNvPr id="3" name="Content Placeholder 2"/>
          <p:cNvSpPr>
            <a:spLocks noGrp="1"/>
          </p:cNvSpPr>
          <p:nvPr>
            <p:ph idx="1"/>
          </p:nvPr>
        </p:nvSpPr>
        <p:spPr>
          <a:xfrm>
            <a:off x="2231136" y="1892103"/>
            <a:ext cx="7729728" cy="790956"/>
          </a:xfrm>
        </p:spPr>
        <p:txBody>
          <a:bodyPr/>
          <a:lstStyle/>
          <a:p>
            <a:r>
              <a:rPr lang="en-US" dirty="0"/>
              <a:t>According to Urban Institute, under SAI approximately 2/3 of undergraduate FAFSA filers will be Pell eligible</a:t>
            </a:r>
          </a:p>
          <a:p>
            <a:pPr marL="0" indent="0">
              <a:buNone/>
            </a:pPr>
            <a:endParaRPr lang="en-US" dirty="0"/>
          </a:p>
        </p:txBody>
      </p:sp>
      <p:pic>
        <p:nvPicPr>
          <p:cNvPr id="4" name="Picture 3"/>
          <p:cNvPicPr>
            <a:picLocks noChangeAspect="1"/>
          </p:cNvPicPr>
          <p:nvPr/>
        </p:nvPicPr>
        <p:blipFill>
          <a:blip r:embed="rId2"/>
          <a:stretch>
            <a:fillRect/>
          </a:stretch>
        </p:blipFill>
        <p:spPr>
          <a:xfrm>
            <a:off x="1539432" y="2884474"/>
            <a:ext cx="8866207" cy="3684375"/>
          </a:xfrm>
          <a:prstGeom prst="rect">
            <a:avLst/>
          </a:prstGeom>
        </p:spPr>
      </p:pic>
      <p:sp>
        <p:nvSpPr>
          <p:cNvPr id="5" name="Slide Number Placeholder 4">
            <a:extLst>
              <a:ext uri="{FF2B5EF4-FFF2-40B4-BE49-F238E27FC236}">
                <a16:creationId xmlns:a16="http://schemas.microsoft.com/office/drawing/2014/main" id="{3CB84681-DFEF-92B5-8B2F-7A91F571062C}"/>
              </a:ext>
            </a:extLst>
          </p:cNvPr>
          <p:cNvSpPr>
            <a:spLocks noGrp="1"/>
          </p:cNvSpPr>
          <p:nvPr>
            <p:ph type="sldNum" sz="quarter" idx="12"/>
          </p:nvPr>
        </p:nvSpPr>
        <p:spPr/>
        <p:txBody>
          <a:bodyPr/>
          <a:lstStyle/>
          <a:p>
            <a:fld id="{F4656A5F-7A67-EB49-9EC4-8FF57FCC9983}" type="slidenum">
              <a:rPr lang="en-US" smtClean="0"/>
              <a:t>7</a:t>
            </a:fld>
            <a:endParaRPr lang="en-US"/>
          </a:p>
        </p:txBody>
      </p:sp>
    </p:spTree>
    <p:extLst>
      <p:ext uri="{BB962C8B-B14F-4D97-AF65-F5344CB8AC3E}">
        <p14:creationId xmlns:p14="http://schemas.microsoft.com/office/powerpoint/2010/main" val="286387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859536"/>
            <a:ext cx="11403875" cy="831152"/>
          </a:xfrm>
        </p:spPr>
        <p:txBody>
          <a:bodyPr>
            <a:normAutofit fontScale="90000"/>
          </a:bodyPr>
          <a:lstStyle/>
          <a:p>
            <a:r>
              <a:rPr lang="en-US" sz="3900" dirty="0"/>
              <a:t>Pell grant distribution</a:t>
            </a:r>
          </a:p>
        </p:txBody>
      </p:sp>
      <p:pic>
        <p:nvPicPr>
          <p:cNvPr id="4" name="Content Placeholder 3"/>
          <p:cNvPicPr>
            <a:picLocks noGrp="1" noChangeAspect="1"/>
          </p:cNvPicPr>
          <p:nvPr>
            <p:ph idx="1"/>
          </p:nvPr>
        </p:nvPicPr>
        <p:blipFill>
          <a:blip r:embed="rId2"/>
          <a:stretch>
            <a:fillRect/>
          </a:stretch>
        </p:blipFill>
        <p:spPr>
          <a:xfrm>
            <a:off x="1099595" y="1863524"/>
            <a:ext cx="9722734" cy="4677280"/>
          </a:xfrm>
          <a:prstGeom prst="rect">
            <a:avLst/>
          </a:prstGeom>
        </p:spPr>
      </p:pic>
      <p:sp>
        <p:nvSpPr>
          <p:cNvPr id="3" name="Slide Number Placeholder 2">
            <a:extLst>
              <a:ext uri="{FF2B5EF4-FFF2-40B4-BE49-F238E27FC236}">
                <a16:creationId xmlns:a16="http://schemas.microsoft.com/office/drawing/2014/main" id="{0F70CE42-5D6C-3F18-B009-B15F928A9F44}"/>
              </a:ext>
            </a:extLst>
          </p:cNvPr>
          <p:cNvSpPr>
            <a:spLocks noGrp="1"/>
          </p:cNvSpPr>
          <p:nvPr>
            <p:ph type="sldNum" sz="quarter" idx="12"/>
          </p:nvPr>
        </p:nvSpPr>
        <p:spPr/>
        <p:txBody>
          <a:bodyPr/>
          <a:lstStyle/>
          <a:p>
            <a:fld id="{F4656A5F-7A67-EB49-9EC4-8FF57FCC9983}" type="slidenum">
              <a:rPr lang="en-US" smtClean="0"/>
              <a:t>8</a:t>
            </a:fld>
            <a:endParaRPr lang="en-US"/>
          </a:p>
        </p:txBody>
      </p:sp>
    </p:spTree>
    <p:extLst>
      <p:ext uri="{BB962C8B-B14F-4D97-AF65-F5344CB8AC3E}">
        <p14:creationId xmlns:p14="http://schemas.microsoft.com/office/powerpoint/2010/main" val="403317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E24D-4184-512C-2F41-30B1A9EC291D}"/>
              </a:ext>
            </a:extLst>
          </p:cNvPr>
          <p:cNvSpPr>
            <a:spLocks noGrp="1"/>
          </p:cNvSpPr>
          <p:nvPr>
            <p:ph type="title"/>
          </p:nvPr>
        </p:nvSpPr>
        <p:spPr/>
        <p:txBody>
          <a:bodyPr/>
          <a:lstStyle/>
          <a:p>
            <a:r>
              <a:rPr lang="en-US" dirty="0"/>
              <a:t>concerns</a:t>
            </a:r>
          </a:p>
        </p:txBody>
      </p:sp>
      <p:sp>
        <p:nvSpPr>
          <p:cNvPr id="3" name="Content Placeholder 2">
            <a:extLst>
              <a:ext uri="{FF2B5EF4-FFF2-40B4-BE49-F238E27FC236}">
                <a16:creationId xmlns:a16="http://schemas.microsoft.com/office/drawing/2014/main" id="{E15B6EF8-0006-BAC1-706E-8276E76E2D1D}"/>
              </a:ext>
            </a:extLst>
          </p:cNvPr>
          <p:cNvSpPr>
            <a:spLocks noGrp="1"/>
          </p:cNvSpPr>
          <p:nvPr>
            <p:ph idx="1"/>
          </p:nvPr>
        </p:nvSpPr>
        <p:spPr/>
        <p:txBody>
          <a:bodyPr/>
          <a:lstStyle/>
          <a:p>
            <a:r>
              <a:rPr lang="en-US" dirty="0"/>
              <a:t>Strain on the VSFAP and institutional grant programs with the addition of new students</a:t>
            </a:r>
          </a:p>
          <a:p>
            <a:r>
              <a:rPr lang="en-US" dirty="0"/>
              <a:t>Some students who are currently receiving VSFAP and institutional grants will lose eligibility after already committing to JMU based on receiving an expected level of grant assistance</a:t>
            </a:r>
          </a:p>
          <a:p>
            <a:r>
              <a:rPr lang="en-US" dirty="0"/>
              <a:t>Addition of the new FAFSA elements may create confusion for some, and potentially decrease financial aid eligibility for others (e.g., small business, family farms, foreign income, etc.)</a:t>
            </a:r>
          </a:p>
          <a:p>
            <a:endParaRPr lang="en-US" dirty="0"/>
          </a:p>
        </p:txBody>
      </p:sp>
      <p:sp>
        <p:nvSpPr>
          <p:cNvPr id="5" name="Slide Number Placeholder 4">
            <a:extLst>
              <a:ext uri="{FF2B5EF4-FFF2-40B4-BE49-F238E27FC236}">
                <a16:creationId xmlns:a16="http://schemas.microsoft.com/office/drawing/2014/main" id="{D5656466-C558-DD7E-2925-2B8652A85AAE}"/>
              </a:ext>
            </a:extLst>
          </p:cNvPr>
          <p:cNvSpPr>
            <a:spLocks noGrp="1"/>
          </p:cNvSpPr>
          <p:nvPr>
            <p:ph type="sldNum" sz="quarter" idx="12"/>
          </p:nvPr>
        </p:nvSpPr>
        <p:spPr/>
        <p:txBody>
          <a:bodyPr/>
          <a:lstStyle/>
          <a:p>
            <a:fld id="{F4656A5F-7A67-EB49-9EC4-8FF57FCC9983}" type="slidenum">
              <a:rPr lang="en-US" smtClean="0"/>
              <a:t>9</a:t>
            </a:fld>
            <a:endParaRPr lang="en-US"/>
          </a:p>
        </p:txBody>
      </p:sp>
    </p:spTree>
    <p:extLst>
      <p:ext uri="{BB962C8B-B14F-4D97-AF65-F5344CB8AC3E}">
        <p14:creationId xmlns:p14="http://schemas.microsoft.com/office/powerpoint/2010/main" val="254558084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{4DEC544C-5B57-A746-AD60-4ACF0A74F6D0}tf10001120</Template>
  <TotalTime>5552</TotalTime>
  <Words>3096</Words>
  <Application>Microsoft Macintosh PowerPoint</Application>
  <PresentationFormat>Widescreen</PresentationFormat>
  <Paragraphs>369</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Gill Sans MT</vt:lpstr>
      <vt:lpstr>Parcel</vt:lpstr>
      <vt:lpstr>Big changes are coming….it’s time to prepare now!</vt:lpstr>
      <vt:lpstr>High level overview of changes</vt:lpstr>
      <vt:lpstr>Consolidated Appropriations Act, 2021</vt:lpstr>
      <vt:lpstr>FREE APPLICATION FOR FEDERAL STUDENT AID (FAFSA)REDESIGN</vt:lpstr>
      <vt:lpstr>Student aid index (sai) replaces the expected family contribution (efc)</vt:lpstr>
      <vt:lpstr>benefits</vt:lpstr>
      <vt:lpstr>More pell grant students</vt:lpstr>
      <vt:lpstr>Pell grant distribution</vt:lpstr>
      <vt:lpstr>concerns</vt:lpstr>
      <vt:lpstr>Course of action</vt:lpstr>
      <vt:lpstr>Preparation IS KEY…ACROSS THE UNIVERSITY </vt:lpstr>
      <vt:lpstr>Sai tool</vt:lpstr>
      <vt:lpstr>Sai TOOL LIMITATIONS</vt:lpstr>
      <vt:lpstr>Jmu evaluation</vt:lpstr>
      <vt:lpstr>Current grant awarding policy</vt:lpstr>
      <vt:lpstr>Sai ANALYSIS GOALS</vt:lpstr>
      <vt:lpstr>Current Pell grant and vsfap population</vt:lpstr>
      <vt:lpstr>Estimated change in Pell grant population</vt:lpstr>
      <vt:lpstr>Loss of Pell Grant</vt:lpstr>
      <vt:lpstr>Students losing pell Grant eligibility</vt:lpstr>
      <vt:lpstr>Preferred Pell grant option</vt:lpstr>
      <vt:lpstr>CORRESPONDING SAI TO EFC</vt:lpstr>
      <vt:lpstr>Sample Reasons for differences</vt:lpstr>
      <vt:lpstr>SAI SELECTED FOR PACKAGING</vt:lpstr>
      <vt:lpstr>Estimated In-State ”State Grant”  Recipients under SAI</vt:lpstr>
      <vt:lpstr>Efc to sai BREAKDOWN 2020-21</vt:lpstr>
      <vt:lpstr>Efc to sai BREAKDOWN 2021-22</vt:lpstr>
      <vt:lpstr>Students losing state grant eligibility</vt:lpstr>
      <vt:lpstr>Preferred state grant option</vt:lpstr>
      <vt:lpstr>Grandfathering estimated cost using  2020-21 Data</vt:lpstr>
      <vt:lpstr>Grandfathering estimated cost using  2021-22 Data</vt:lpstr>
      <vt:lpstr>closing</vt:lpstr>
      <vt:lpstr>The “ask” </vt:lpstr>
      <vt:lpstr>Risks of not funding these students</vt:lpstr>
      <vt:lpstr>Caveats about the ask</vt:lpstr>
      <vt:lpstr>Timeline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 PowerPoint</dc:title>
  <dc:creator>Barnett, Brad - barnetbd</dc:creator>
  <cp:lastModifiedBy>Barnett, Brad - barnetbd</cp:lastModifiedBy>
  <cp:revision>36</cp:revision>
  <dcterms:created xsi:type="dcterms:W3CDTF">2022-06-29T20:23:29Z</dcterms:created>
  <dcterms:modified xsi:type="dcterms:W3CDTF">2023-03-30T12:31:58Z</dcterms:modified>
</cp:coreProperties>
</file>