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5" r:id="rId2"/>
  </p:sldMasterIdLst>
  <p:notesMasterIdLst>
    <p:notesMasterId r:id="rId11"/>
  </p:notesMasterIdLst>
  <p:sldIdLst>
    <p:sldId id="256" r:id="rId3"/>
    <p:sldId id="2563" r:id="rId4"/>
    <p:sldId id="2558" r:id="rId5"/>
    <p:sldId id="2564" r:id="rId6"/>
    <p:sldId id="2559" r:id="rId7"/>
    <p:sldId id="2560" r:id="rId8"/>
    <p:sldId id="2561" r:id="rId9"/>
    <p:sldId id="25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2" autoAdjust="0"/>
    <p:restoredTop sz="94660"/>
  </p:normalViewPr>
  <p:slideViewPr>
    <p:cSldViewPr snapToGrid="0">
      <p:cViewPr varScale="1">
        <p:scale>
          <a:sx n="86" d="100"/>
          <a:sy n="86" d="100"/>
        </p:scale>
        <p:origin x="51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A484B9-EB40-4EF3-A3EE-ECC597E9452D}" type="datetimeFigureOut">
              <a:rPr lang="en-US" smtClean="0"/>
              <a:t>4/10/2024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B2DFD4-10D4-4603-BAEC-BED06F6AD54C}" type="slidenum">
              <a:rPr lang="en-US" smtClean="0"/>
              <a:t>‹#›</a:t>
            </a:fld>
            <a:endParaRPr lang="en-US"/>
          </a:p>
        </p:txBody>
      </p:sp>
    </p:spTree>
    <p:extLst>
      <p:ext uri="{BB962C8B-B14F-4D97-AF65-F5344CB8AC3E}">
        <p14:creationId xmlns:p14="http://schemas.microsoft.com/office/powerpoint/2010/main" val="2640394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Speaker: </a:t>
            </a:r>
            <a:r>
              <a:rPr lang="en-US"/>
              <a:t>Dustin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cs typeface="Times New Roman" panose="02020603050405020304" pitchFamily="18" charset="0"/>
              </a:rPr>
              <a:t>Before I turn the presentation back over, I want to thank you in advance for the survey responses and our entire team is looking forward to the exciting future in commercial real estate services!  Should there be any questions regarding the survey, to have the survey link sent to you, or if you have collateral valuation questions in general, we encourage you to reach out to us with the contact information above!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cs typeface="Times New Roman" panose="02020603050405020304" pitchFamily="18" charset="0"/>
              </a:rPr>
              <a:t>Back to you Todd!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009C5-AD7C-49AD-89B3-874DB23F1C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116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310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3B9A243-668F-47C4-88A2-DEE28E1D8D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FBF0964-483E-47C7-8A32-E47A411D3CD4}"/>
              </a:ext>
            </a:extLst>
          </p:cNvPr>
          <p:cNvSpPr>
            <a:spLocks noGrp="1"/>
          </p:cNvSpPr>
          <p:nvPr>
            <p:ph type="title"/>
          </p:nvPr>
        </p:nvSpPr>
        <p:spPr/>
        <p:txBody>
          <a:bodyPr>
            <a:normAutofit/>
          </a:bodyPr>
          <a:lstStyle>
            <a:lvl1pPr>
              <a:defRPr sz="4000" b="1"/>
            </a:lvl1pPr>
          </a:lstStyle>
          <a:p>
            <a:r>
              <a:rPr lang="en-US" dirty="0"/>
              <a:t>Click to edit Master title style</a:t>
            </a:r>
          </a:p>
        </p:txBody>
      </p:sp>
      <p:sp>
        <p:nvSpPr>
          <p:cNvPr id="3" name="Content Placeholder 2">
            <a:extLst>
              <a:ext uri="{FF2B5EF4-FFF2-40B4-BE49-F238E27FC236}">
                <a16:creationId xmlns:a16="http://schemas.microsoft.com/office/drawing/2014/main" id="{8EA836C3-A172-4C33-B6B2-F162046BE3C2}"/>
              </a:ext>
            </a:extLst>
          </p:cNvPr>
          <p:cNvSpPr>
            <a:spLocks noGrp="1"/>
          </p:cNvSpPr>
          <p:nvPr>
            <p:ph idx="1"/>
          </p:nvPr>
        </p:nvSpPr>
        <p:spPr>
          <a:xfrm>
            <a:off x="838200" y="1816293"/>
            <a:ext cx="10515600" cy="39593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115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E7C55-85E9-4A96-89B8-91A59418B15A}"/>
              </a:ext>
            </a:extLst>
          </p:cNvPr>
          <p:cNvSpPr>
            <a:spLocks noGrp="1"/>
          </p:cNvSpPr>
          <p:nvPr>
            <p:ph type="title"/>
          </p:nvPr>
        </p:nvSpPr>
        <p:spPr/>
        <p:txBody>
          <a:bodyPr>
            <a:normAutofit/>
          </a:bodyPr>
          <a:lstStyle>
            <a:lvl1pPr>
              <a:defRPr sz="4000" b="1"/>
            </a:lvl1pPr>
          </a:lstStyle>
          <a:p>
            <a:r>
              <a:rPr lang="en-US" dirty="0"/>
              <a:t>Click to edit Master title style</a:t>
            </a:r>
          </a:p>
        </p:txBody>
      </p:sp>
    </p:spTree>
    <p:extLst>
      <p:ext uri="{BB962C8B-B14F-4D97-AF65-F5344CB8AC3E}">
        <p14:creationId xmlns:p14="http://schemas.microsoft.com/office/powerpoint/2010/main" val="2851856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11200" y="609600"/>
            <a:ext cx="10363200" cy="1524000"/>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096926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8787B-4213-40A5-8965-61CC460BF3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6129F6-648D-4950-B7AF-C0F649D6BF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DC0C47-B2F7-4716-873C-B457417C88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E6ABAE-76AC-4C0B-9969-D70D8A863D2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E1BCC7D-4046-443E-9FEA-FCE22CEEF1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0BA7C3-7000-4656-8E57-F57CC1574468}"/>
              </a:ext>
            </a:extLst>
          </p:cNvPr>
          <p:cNvSpPr>
            <a:spLocks noGrp="1"/>
          </p:cNvSpPr>
          <p:nvPr>
            <p:ph type="sldNum" sz="quarter" idx="12"/>
          </p:nvPr>
        </p:nvSpPr>
        <p:spPr/>
        <p:txBody>
          <a:bodyPr/>
          <a:lstStyle/>
          <a:p>
            <a:fld id="{B6E64C47-9B43-41D6-BF30-B5F6D67E2383}" type="slidenum">
              <a:rPr lang="en-US" smtClean="0"/>
              <a:t>‹#›</a:t>
            </a:fld>
            <a:endParaRPr lang="en-US"/>
          </a:p>
        </p:txBody>
      </p:sp>
    </p:spTree>
    <p:extLst>
      <p:ext uri="{BB962C8B-B14F-4D97-AF65-F5344CB8AC3E}">
        <p14:creationId xmlns:p14="http://schemas.microsoft.com/office/powerpoint/2010/main" val="2791637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D205-0A0B-4277-9CB7-7D953797DC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21913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BEDD78-A4B4-4AA8-8732-855745FA2C31}" type="slidenum">
              <a:rPr lang="en-US" smtClean="0"/>
              <a:t>‹#›</a:t>
            </a:fld>
            <a:endParaRPr lang="en-US"/>
          </a:p>
        </p:txBody>
      </p:sp>
    </p:spTree>
    <p:extLst>
      <p:ext uri="{BB962C8B-B14F-4D97-AF65-F5344CB8AC3E}">
        <p14:creationId xmlns:p14="http://schemas.microsoft.com/office/powerpoint/2010/main" val="7822664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06A513-BA23-4FCB-80FB-B8A1B9D9C6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14E9AE-3176-4D23-B63E-FF2507E205D3}"/>
              </a:ext>
            </a:extLst>
          </p:cNvPr>
          <p:cNvSpPr>
            <a:spLocks noGrp="1"/>
          </p:cNvSpPr>
          <p:nvPr>
            <p:ph type="body" idx="1"/>
          </p:nvPr>
        </p:nvSpPr>
        <p:spPr>
          <a:xfrm>
            <a:off x="838200" y="1825624"/>
            <a:ext cx="10515600" cy="39593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8516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9949BBD7-0662-4BA6-82CB-57308A321FD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73896545"/>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mailto:awoidyla@nd.gov" TargetMode="External"/><Relationship Id="rId3" Type="http://schemas.openxmlformats.org/officeDocument/2006/relationships/image" Target="../media/image8.jpeg"/><Relationship Id="rId7" Type="http://schemas.openxmlformats.org/officeDocument/2006/relationships/hyperlink" Target="mailto:lhill@nd.gov" TargetMode="External"/><Relationship Id="rId12" Type="http://schemas.openxmlformats.org/officeDocument/2006/relationships/hyperlink" Target="mailto:jenbickel@nd.gov"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mailto:rjacobson@nd.gov" TargetMode="External"/><Relationship Id="rId11" Type="http://schemas.openxmlformats.org/officeDocument/2006/relationships/hyperlink" Target="mailto:rlaforce@nd.gov" TargetMode="External"/><Relationship Id="rId5" Type="http://schemas.openxmlformats.org/officeDocument/2006/relationships/hyperlink" Target="mailto:tlmcarthur@nd.gov" TargetMode="External"/><Relationship Id="rId10" Type="http://schemas.openxmlformats.org/officeDocument/2006/relationships/hyperlink" Target="mailto:rlarsen@nd.gov" TargetMode="External"/><Relationship Id="rId4" Type="http://schemas.openxmlformats.org/officeDocument/2006/relationships/hyperlink" Target="mailto:jrauser@nd.gov" TargetMode="External"/><Relationship Id="rId9" Type="http://schemas.openxmlformats.org/officeDocument/2006/relationships/hyperlink" Target="mailto:kdpatterson@nd.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8999CD-2652-455F-888E-CA7D65B49BE5}"/>
              </a:ext>
            </a:extLst>
          </p:cNvPr>
          <p:cNvPicPr>
            <a:picLocks noChangeAspect="1"/>
          </p:cNvPicPr>
          <p:nvPr/>
        </p:nvPicPr>
        <p:blipFill rotWithShape="1">
          <a:blip r:embed="rId2">
            <a:extLst>
              <a:ext uri="{28A0092B-C50C-407E-A947-70E740481C1C}">
                <a14:useLocalDpi xmlns:a14="http://schemas.microsoft.com/office/drawing/2010/main" val="0"/>
              </a:ext>
            </a:extLst>
          </a:blip>
          <a:srcRect t="20977" b="3441"/>
          <a:stretch/>
        </p:blipFill>
        <p:spPr>
          <a:xfrm>
            <a:off x="0" y="1"/>
            <a:ext cx="12192000" cy="6158204"/>
          </a:xfrm>
          <a:prstGeom prst="rect">
            <a:avLst/>
          </a:prstGeom>
        </p:spPr>
      </p:pic>
      <p:pic>
        <p:nvPicPr>
          <p:cNvPr id="7" name="Picture 6">
            <a:extLst>
              <a:ext uri="{FF2B5EF4-FFF2-40B4-BE49-F238E27FC236}">
                <a16:creationId xmlns:a16="http://schemas.microsoft.com/office/drawing/2014/main" id="{40ECCB59-2288-45E0-A40E-211D630CB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36843"/>
            <a:ext cx="12192000" cy="1289304"/>
          </a:xfrm>
          <a:prstGeom prst="rect">
            <a:avLst/>
          </a:prstGeom>
        </p:spPr>
      </p:pic>
      <p:sp>
        <p:nvSpPr>
          <p:cNvPr id="3" name="TextBox 2">
            <a:extLst>
              <a:ext uri="{FF2B5EF4-FFF2-40B4-BE49-F238E27FC236}">
                <a16:creationId xmlns:a16="http://schemas.microsoft.com/office/drawing/2014/main" id="{94325424-36BA-52F5-94B6-1E550806D2C3}"/>
              </a:ext>
            </a:extLst>
          </p:cNvPr>
          <p:cNvSpPr txBox="1"/>
          <p:nvPr/>
        </p:nvSpPr>
        <p:spPr>
          <a:xfrm>
            <a:off x="3118338" y="3845169"/>
            <a:ext cx="6861908" cy="738664"/>
          </a:xfrm>
          <a:prstGeom prst="rect">
            <a:avLst/>
          </a:prstGeom>
          <a:noFill/>
        </p:spPr>
        <p:txBody>
          <a:bodyPr wrap="square" rtlCol="0">
            <a:spAutoFit/>
          </a:bodyPr>
          <a:lstStyle/>
          <a:p>
            <a:r>
              <a:rPr lang="en-US" sz="2400" b="1" dirty="0">
                <a:solidFill>
                  <a:schemeClr val="bg1"/>
                </a:solidFill>
              </a:rPr>
              <a:t>2024 NDASFAA Bank of North Dakota Update</a:t>
            </a:r>
          </a:p>
          <a:p>
            <a:r>
              <a:rPr lang="en-US" dirty="0">
                <a:solidFill>
                  <a:schemeClr val="bg1"/>
                </a:solidFill>
              </a:rPr>
              <a:t>Jennifer Bickel, Education Market Manager</a:t>
            </a:r>
          </a:p>
        </p:txBody>
      </p:sp>
    </p:spTree>
    <p:extLst>
      <p:ext uri="{BB962C8B-B14F-4D97-AF65-F5344CB8AC3E}">
        <p14:creationId xmlns:p14="http://schemas.microsoft.com/office/powerpoint/2010/main" val="892530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B034E-BF91-C888-64D0-2BD5B8473312}"/>
              </a:ext>
            </a:extLst>
          </p:cNvPr>
          <p:cNvSpPr>
            <a:spLocks noGrp="1"/>
          </p:cNvSpPr>
          <p:nvPr>
            <p:ph type="title"/>
          </p:nvPr>
        </p:nvSpPr>
        <p:spPr>
          <a:xfrm>
            <a:off x="838200" y="365125"/>
            <a:ext cx="10515600" cy="717227"/>
          </a:xfrm>
        </p:spPr>
        <p:txBody>
          <a:bodyPr>
            <a:normAutofit/>
          </a:bodyPr>
          <a:lstStyle/>
          <a:p>
            <a:r>
              <a:rPr lang="en-US" sz="2800" dirty="0"/>
              <a:t>Agenda</a:t>
            </a:r>
          </a:p>
        </p:txBody>
      </p:sp>
      <p:sp>
        <p:nvSpPr>
          <p:cNvPr id="3" name="Content Placeholder 2">
            <a:extLst>
              <a:ext uri="{FF2B5EF4-FFF2-40B4-BE49-F238E27FC236}">
                <a16:creationId xmlns:a16="http://schemas.microsoft.com/office/drawing/2014/main" id="{06DB6568-759D-FDBB-5275-C8EBF61573C2}"/>
              </a:ext>
            </a:extLst>
          </p:cNvPr>
          <p:cNvSpPr>
            <a:spLocks noGrp="1"/>
          </p:cNvSpPr>
          <p:nvPr>
            <p:ph idx="1"/>
          </p:nvPr>
        </p:nvSpPr>
        <p:spPr>
          <a:xfrm>
            <a:off x="838200" y="1378626"/>
            <a:ext cx="10515600" cy="3959355"/>
          </a:xfrm>
        </p:spPr>
        <p:txBody>
          <a:bodyPr/>
          <a:lstStyle/>
          <a:p>
            <a:r>
              <a:rPr lang="en-US" dirty="0"/>
              <a:t>2023-24 Recap</a:t>
            </a:r>
          </a:p>
          <a:p>
            <a:r>
              <a:rPr lang="en-US" dirty="0"/>
              <a:t>What’s new at BND?</a:t>
            </a:r>
          </a:p>
          <a:p>
            <a:r>
              <a:rPr lang="en-US" dirty="0"/>
              <a:t>Items on our radar</a:t>
            </a:r>
          </a:p>
          <a:p>
            <a:r>
              <a:rPr lang="en-US" dirty="0"/>
              <a:t>Questions</a:t>
            </a:r>
          </a:p>
        </p:txBody>
      </p:sp>
      <p:cxnSp>
        <p:nvCxnSpPr>
          <p:cNvPr id="4" name="Straight Connector 3">
            <a:extLst>
              <a:ext uri="{FF2B5EF4-FFF2-40B4-BE49-F238E27FC236}">
                <a16:creationId xmlns:a16="http://schemas.microsoft.com/office/drawing/2014/main" id="{715388B1-1ECA-C9D6-4E23-B9430FB01FAB}"/>
              </a:ext>
            </a:extLst>
          </p:cNvPr>
          <p:cNvCxnSpPr>
            <a:cxnSpLocks/>
          </p:cNvCxnSpPr>
          <p:nvPr/>
        </p:nvCxnSpPr>
        <p:spPr>
          <a:xfrm>
            <a:off x="908539" y="1161309"/>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337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264218"/>
            <a:ext cx="10515600" cy="829932"/>
          </a:xfrm>
        </p:spPr>
        <p:txBody>
          <a:bodyPr>
            <a:normAutofit/>
          </a:bodyPr>
          <a:lstStyle/>
          <a:p>
            <a:r>
              <a:rPr lang="en-US" sz="3200" dirty="0"/>
              <a:t>2023-2024 BND Education Market Recap</a:t>
            </a:r>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122232"/>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pic>
        <p:nvPicPr>
          <p:cNvPr id="1026" name="Picture 1">
            <a:extLst>
              <a:ext uri="{FF2B5EF4-FFF2-40B4-BE49-F238E27FC236}">
                <a16:creationId xmlns:a16="http://schemas.microsoft.com/office/drawing/2014/main" id="{6812ACCE-0972-931F-40B7-4FEB50405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3134" y="1325576"/>
            <a:ext cx="8534400" cy="210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476FBA5-A9B5-B97E-15EE-2B9260B39398}"/>
              </a:ext>
            </a:extLst>
          </p:cNvPr>
          <p:cNvSpPr txBox="1"/>
          <p:nvPr/>
        </p:nvSpPr>
        <p:spPr>
          <a:xfrm>
            <a:off x="508160" y="3738580"/>
            <a:ext cx="11163392" cy="2677656"/>
          </a:xfrm>
          <a:prstGeom prst="rect">
            <a:avLst/>
          </a:prstGeom>
          <a:noFill/>
        </p:spPr>
        <p:txBody>
          <a:bodyPr wrap="square" rtlCol="0">
            <a:spAutoFit/>
          </a:bodyPr>
          <a:lstStyle/>
          <a:p>
            <a:r>
              <a:rPr lang="en-US" dirty="0"/>
              <a:t>July 1, 2023 through April 1, 2024</a:t>
            </a:r>
          </a:p>
          <a:p>
            <a:pPr marL="285750" indent="-285750">
              <a:buFont typeface="Arial" panose="020B0604020202020204" pitchFamily="34" charset="0"/>
              <a:buChar char="•"/>
            </a:pPr>
            <a:r>
              <a:rPr lang="en-US" dirty="0"/>
              <a:t>BND approved 5,669 applications</a:t>
            </a:r>
          </a:p>
          <a:p>
            <a:pPr marL="742950" lvl="1" indent="-285750">
              <a:buFont typeface="Arial" panose="020B0604020202020204" pitchFamily="34" charset="0"/>
              <a:buChar char="•"/>
            </a:pPr>
            <a:r>
              <a:rPr lang="en-US" dirty="0"/>
              <a:t>Total of 8,568 disbursements for a total of $56.7 Million</a:t>
            </a:r>
          </a:p>
          <a:p>
            <a:pPr lvl="1"/>
            <a:endParaRPr lang="en-US" dirty="0"/>
          </a:p>
          <a:p>
            <a:pPr marL="285750" indent="-285750">
              <a:buFont typeface="Arial" panose="020B0604020202020204" pitchFamily="34" charset="0"/>
              <a:buChar char="•"/>
            </a:pPr>
            <a:r>
              <a:rPr lang="en-US" dirty="0"/>
              <a:t>Over that same period our customer service teams</a:t>
            </a:r>
          </a:p>
          <a:p>
            <a:pPr marL="742950" lvl="1" indent="-285750">
              <a:buFont typeface="Arial" panose="020B0604020202020204" pitchFamily="34" charset="0"/>
              <a:buChar char="•"/>
            </a:pPr>
            <a:r>
              <a:rPr lang="en-US" dirty="0"/>
              <a:t>Handled 15,229 phone calls</a:t>
            </a:r>
          </a:p>
          <a:p>
            <a:pPr marL="742950" lvl="1" indent="-285750">
              <a:buFont typeface="Arial" panose="020B0604020202020204" pitchFamily="34" charset="0"/>
              <a:buChar char="•"/>
            </a:pPr>
            <a:r>
              <a:rPr lang="en-US" dirty="0"/>
              <a:t>Responded to 7,787 chats and emails</a:t>
            </a:r>
          </a:p>
          <a:p>
            <a:pPr marL="742950" lvl="1" indent="-285750">
              <a:buFont typeface="Arial" panose="020B0604020202020204" pitchFamily="34" charset="0"/>
              <a:buChar char="•"/>
            </a:pPr>
            <a:endParaRPr lang="en-US" sz="1400" dirty="0"/>
          </a:p>
          <a:p>
            <a:pPr marL="742950" lvl="1" indent="-285750">
              <a:buFont typeface="Arial" panose="020B0604020202020204" pitchFamily="34" charset="0"/>
              <a:buChar char="•"/>
            </a:pPr>
            <a:endParaRPr lang="en-US" sz="1400" dirty="0"/>
          </a:p>
          <a:p>
            <a:pPr marL="742950" lvl="1" indent="-285750">
              <a:buFont typeface="Arial" panose="020B0604020202020204" pitchFamily="34" charset="0"/>
              <a:buChar char="•"/>
            </a:pPr>
            <a:endParaRPr lang="en-US" sz="1400" dirty="0"/>
          </a:p>
        </p:txBody>
      </p:sp>
    </p:spTree>
    <p:extLst>
      <p:ext uri="{BB962C8B-B14F-4D97-AF65-F5344CB8AC3E}">
        <p14:creationId xmlns:p14="http://schemas.microsoft.com/office/powerpoint/2010/main" val="998660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264218"/>
            <a:ext cx="10515600" cy="829932"/>
          </a:xfrm>
        </p:spPr>
        <p:txBody>
          <a:bodyPr>
            <a:normAutofit/>
          </a:bodyPr>
          <a:lstStyle/>
          <a:p>
            <a:r>
              <a:rPr lang="en-US" sz="3200" dirty="0"/>
              <a:t>2023-2024 BND Education Market Recap</a:t>
            </a:r>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122232"/>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476FBA5-A9B5-B97E-15EE-2B9260B39398}"/>
              </a:ext>
            </a:extLst>
          </p:cNvPr>
          <p:cNvSpPr txBox="1"/>
          <p:nvPr/>
        </p:nvSpPr>
        <p:spPr>
          <a:xfrm>
            <a:off x="403377" y="1268919"/>
            <a:ext cx="11163392" cy="57246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July 1, 2023 through April 1,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FAFSA Presentations</a:t>
            </a:r>
          </a:p>
          <a:p>
            <a:pPr marL="742950" lvl="1" indent="-285750">
              <a:buFont typeface="Arial" panose="020B0604020202020204" pitchFamily="34" charset="0"/>
              <a:buChar char="•"/>
            </a:pPr>
            <a:r>
              <a:rPr lang="en-US" dirty="0">
                <a:solidFill>
                  <a:prstClr val="black"/>
                </a:solidFill>
                <a:latin typeface="Arial" panose="020B0604020202020204"/>
              </a:rPr>
              <a:t>2023 – 15 schools (350 attendees)</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2024 – 12 schools (180 attendees)</a:t>
            </a:r>
          </a:p>
          <a:p>
            <a:pPr lvl="1"/>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pPr>
            <a:r>
              <a:rPr lang="en-US" dirty="0">
                <a:solidFill>
                  <a:prstClr val="black"/>
                </a:solidFill>
                <a:latin typeface="Arial" panose="020B0604020202020204"/>
              </a:rPr>
              <a:t>College Application Month</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BND covered the cost for 2,317 applications to ND universities</a:t>
            </a:r>
          </a:p>
          <a:p>
            <a:pPr lvl="1"/>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pPr>
            <a:r>
              <a:rPr lang="en-US" dirty="0">
                <a:solidFill>
                  <a:prstClr val="black"/>
                </a:solidFill>
                <a:latin typeface="Arial" panose="020B0604020202020204"/>
              </a:rPr>
              <a:t>Dual Credit (2023)</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Covered 781 courses for 608 students - $333,091.35</a:t>
            </a:r>
          </a:p>
          <a:p>
            <a:pPr lvl="1"/>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pPr>
            <a:r>
              <a:rPr lang="en-US" dirty="0">
                <a:solidFill>
                  <a:prstClr val="black"/>
                </a:solidFill>
                <a:latin typeface="Arial" panose="020B0604020202020204"/>
              </a:rPr>
              <a:t>ND Dollars for Scholars</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1,575 applicants and 147 awarded totaling $260,700.</a:t>
            </a:r>
          </a:p>
          <a:p>
            <a:pPr lvl="1"/>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pPr>
            <a:r>
              <a:rPr lang="en-US" dirty="0">
                <a:solidFill>
                  <a:prstClr val="black"/>
                </a:solidFill>
                <a:latin typeface="Arial" panose="020B0604020202020204"/>
              </a:rPr>
              <a:t>Financial Literacy</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31 events with a total of 2,331 participants</a:t>
            </a:r>
          </a:p>
          <a:p>
            <a:pPr marL="742950" lvl="1" indent="-285750">
              <a:buFont typeface="Arial" panose="020B0604020202020204" pitchFamily="34" charset="0"/>
              <a:buChar char="•"/>
            </a:pPr>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8109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561206"/>
            <a:ext cx="10515600" cy="663650"/>
          </a:xfrm>
        </p:spPr>
        <p:txBody>
          <a:bodyPr>
            <a:normAutofit/>
          </a:bodyPr>
          <a:lstStyle/>
          <a:p>
            <a:r>
              <a:rPr lang="en-US" sz="3200" dirty="0"/>
              <a:t>Smart With My Money</a:t>
            </a:r>
          </a:p>
        </p:txBody>
      </p:sp>
      <p:sp>
        <p:nvSpPr>
          <p:cNvPr id="5" name="Content Placeholder 2">
            <a:extLst>
              <a:ext uri="{FF2B5EF4-FFF2-40B4-BE49-F238E27FC236}">
                <a16:creationId xmlns:a16="http://schemas.microsoft.com/office/drawing/2014/main" id="{7DECB20B-886F-4E74-AF13-E2015AD32005}"/>
              </a:ext>
            </a:extLst>
          </p:cNvPr>
          <p:cNvSpPr txBox="1">
            <a:spLocks/>
          </p:cNvSpPr>
          <p:nvPr/>
        </p:nvSpPr>
        <p:spPr>
          <a:xfrm>
            <a:off x="403376" y="1676102"/>
            <a:ext cx="5098655" cy="358444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800" dirty="0"/>
              <a:t>State-wide led financial literacy initiative</a:t>
            </a:r>
          </a:p>
          <a:p>
            <a:pPr>
              <a:lnSpc>
                <a:spcPct val="110000"/>
              </a:lnSpc>
            </a:pPr>
            <a:r>
              <a:rPr lang="en-US" sz="1800" dirty="0"/>
              <a:t>Online platform to help identify your money personality and tools to help navigate learning about financial concepts</a:t>
            </a:r>
          </a:p>
          <a:p>
            <a:pPr>
              <a:lnSpc>
                <a:spcPct val="110000"/>
              </a:lnSpc>
            </a:pPr>
            <a:r>
              <a:rPr lang="en-US" sz="1800" dirty="0"/>
              <a:t>BND is partnering with multiple partners to help identify where and how to build awareness</a:t>
            </a:r>
          </a:p>
          <a:p>
            <a:pPr>
              <a:lnSpc>
                <a:spcPct val="110000"/>
              </a:lnSpc>
            </a:pPr>
            <a:r>
              <a:rPr lang="en-US" sz="1800" dirty="0"/>
              <a:t>Student Loans identifying touchpoints with our customers where we can share the SWWM story</a:t>
            </a:r>
            <a:endParaRPr lang="en-US" sz="1400" dirty="0"/>
          </a:p>
          <a:p>
            <a:pPr lvl="1">
              <a:lnSpc>
                <a:spcPct val="110000"/>
              </a:lnSpc>
            </a:pPr>
            <a:endParaRPr lang="en-US" sz="1400" dirty="0"/>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450478"/>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a:extLst>
              <a:ext uri="{FF2B5EF4-FFF2-40B4-BE49-F238E27FC236}">
                <a16:creationId xmlns:a16="http://schemas.microsoft.com/office/drawing/2014/main" id="{57357A2A-F95E-06E7-FFFA-5CCEB0E18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9971" y="717514"/>
            <a:ext cx="4767082" cy="4767082"/>
          </a:xfrm>
          <a:prstGeom prst="rect">
            <a:avLst/>
          </a:prstGeom>
        </p:spPr>
      </p:pic>
    </p:spTree>
    <p:extLst>
      <p:ext uri="{BB962C8B-B14F-4D97-AF65-F5344CB8AC3E}">
        <p14:creationId xmlns:p14="http://schemas.microsoft.com/office/powerpoint/2010/main" val="520015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561206"/>
            <a:ext cx="10515600" cy="663650"/>
          </a:xfrm>
        </p:spPr>
        <p:txBody>
          <a:bodyPr>
            <a:normAutofit/>
          </a:bodyPr>
          <a:lstStyle/>
          <a:p>
            <a:r>
              <a:rPr lang="en-US" sz="3200" dirty="0"/>
              <a:t>Origination Changes/Improvements</a:t>
            </a:r>
          </a:p>
        </p:txBody>
      </p:sp>
      <p:sp>
        <p:nvSpPr>
          <p:cNvPr id="5" name="Content Placeholder 2">
            <a:extLst>
              <a:ext uri="{FF2B5EF4-FFF2-40B4-BE49-F238E27FC236}">
                <a16:creationId xmlns:a16="http://schemas.microsoft.com/office/drawing/2014/main" id="{7DECB20B-886F-4E74-AF13-E2015AD32005}"/>
              </a:ext>
            </a:extLst>
          </p:cNvPr>
          <p:cNvSpPr txBox="1">
            <a:spLocks/>
          </p:cNvSpPr>
          <p:nvPr/>
        </p:nvSpPr>
        <p:spPr>
          <a:xfrm>
            <a:off x="403376" y="1676102"/>
            <a:ext cx="10577239" cy="233318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800" dirty="0"/>
              <a:t>Changes to support the removal of Out of State/Out of State lending were in place April 1</a:t>
            </a:r>
            <a:r>
              <a:rPr lang="en-US" sz="1800" baseline="30000" dirty="0"/>
              <a:t>st.</a:t>
            </a:r>
            <a:endParaRPr lang="en-US" sz="1800" dirty="0"/>
          </a:p>
          <a:p>
            <a:pPr>
              <a:lnSpc>
                <a:spcPct val="110000"/>
              </a:lnSpc>
            </a:pPr>
            <a:r>
              <a:rPr lang="en-US" sz="1800" dirty="0"/>
              <a:t>Improvements to Lookback loan processing in testing</a:t>
            </a:r>
          </a:p>
          <a:p>
            <a:pPr>
              <a:lnSpc>
                <a:spcPct val="110000"/>
              </a:lnSpc>
            </a:pPr>
            <a:r>
              <a:rPr lang="en-US" sz="1800" dirty="0"/>
              <a:t>Credit Guidelines and Customer Communication</a:t>
            </a:r>
          </a:p>
          <a:p>
            <a:pPr>
              <a:lnSpc>
                <a:spcPct val="110000"/>
              </a:lnSpc>
            </a:pPr>
            <a:r>
              <a:rPr lang="en-US" sz="1800" dirty="0"/>
              <a:t>Changes to U.S Citizenship requirements are in review</a:t>
            </a:r>
          </a:p>
          <a:p>
            <a:pPr>
              <a:lnSpc>
                <a:spcPct val="110000"/>
              </a:lnSpc>
            </a:pPr>
            <a:r>
              <a:rPr lang="en-US" sz="1800" dirty="0"/>
              <a:t>Identifying where we can leverage the SWWM tool </a:t>
            </a:r>
            <a:endParaRPr lang="en-US" sz="1400" dirty="0"/>
          </a:p>
          <a:p>
            <a:pPr lvl="1">
              <a:lnSpc>
                <a:spcPct val="110000"/>
              </a:lnSpc>
            </a:pPr>
            <a:endParaRPr lang="en-US" sz="1400" dirty="0"/>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450478"/>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5C29216-74FF-FF15-4E36-9331124C2679}"/>
              </a:ext>
            </a:extLst>
          </p:cNvPr>
          <p:cNvPicPr>
            <a:picLocks noChangeAspect="1"/>
          </p:cNvPicPr>
          <p:nvPr/>
        </p:nvPicPr>
        <p:blipFill>
          <a:blip r:embed="rId2"/>
          <a:stretch>
            <a:fillRect/>
          </a:stretch>
        </p:blipFill>
        <p:spPr>
          <a:xfrm>
            <a:off x="1953845" y="3942094"/>
            <a:ext cx="6510217" cy="1942890"/>
          </a:xfrm>
          <a:prstGeom prst="rect">
            <a:avLst/>
          </a:prstGeom>
        </p:spPr>
      </p:pic>
    </p:spTree>
    <p:extLst>
      <p:ext uri="{BB962C8B-B14F-4D97-AF65-F5344CB8AC3E}">
        <p14:creationId xmlns:p14="http://schemas.microsoft.com/office/powerpoint/2010/main" val="2260965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561206"/>
            <a:ext cx="10515600" cy="663650"/>
          </a:xfrm>
        </p:spPr>
        <p:txBody>
          <a:bodyPr>
            <a:normAutofit/>
          </a:bodyPr>
          <a:lstStyle/>
          <a:p>
            <a:r>
              <a:rPr lang="en-US" sz="3200" dirty="0"/>
              <a:t>On the Horizon </a:t>
            </a:r>
          </a:p>
        </p:txBody>
      </p:sp>
      <p:sp>
        <p:nvSpPr>
          <p:cNvPr id="5" name="Content Placeholder 2">
            <a:extLst>
              <a:ext uri="{FF2B5EF4-FFF2-40B4-BE49-F238E27FC236}">
                <a16:creationId xmlns:a16="http://schemas.microsoft.com/office/drawing/2014/main" id="{7DECB20B-886F-4E74-AF13-E2015AD32005}"/>
              </a:ext>
            </a:extLst>
          </p:cNvPr>
          <p:cNvSpPr txBox="1">
            <a:spLocks/>
          </p:cNvSpPr>
          <p:nvPr/>
        </p:nvSpPr>
        <p:spPr>
          <a:xfrm>
            <a:off x="403376" y="1676102"/>
            <a:ext cx="10577239" cy="358444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800" dirty="0"/>
              <a:t>FAFSA Rollout Implications</a:t>
            </a:r>
          </a:p>
          <a:p>
            <a:pPr lvl="1">
              <a:lnSpc>
                <a:spcPct val="110000"/>
              </a:lnSpc>
            </a:pPr>
            <a:r>
              <a:rPr lang="en-US" sz="1800" dirty="0"/>
              <a:t>Student Loans planning for a different kind of year</a:t>
            </a:r>
          </a:p>
          <a:p>
            <a:pPr lvl="1">
              <a:lnSpc>
                <a:spcPct val="110000"/>
              </a:lnSpc>
            </a:pPr>
            <a:r>
              <a:rPr lang="en-US" sz="1800" dirty="0"/>
              <a:t>Outreach team participating in activities to help get students over the finish line</a:t>
            </a:r>
          </a:p>
          <a:p>
            <a:pPr lvl="2">
              <a:lnSpc>
                <a:spcPct val="110000"/>
              </a:lnSpc>
            </a:pPr>
            <a:r>
              <a:rPr lang="en-US" sz="1800" dirty="0"/>
              <a:t>PSAs</a:t>
            </a:r>
          </a:p>
          <a:p>
            <a:pPr lvl="2">
              <a:lnSpc>
                <a:spcPct val="110000"/>
              </a:lnSpc>
            </a:pPr>
            <a:r>
              <a:rPr lang="en-US" sz="1800" dirty="0"/>
              <a:t>Materials for high school counselors</a:t>
            </a:r>
          </a:p>
          <a:p>
            <a:pPr lvl="2">
              <a:lnSpc>
                <a:spcPct val="110000"/>
              </a:lnSpc>
            </a:pPr>
            <a:r>
              <a:rPr lang="en-US" sz="1800" dirty="0"/>
              <a:t>Videos and Webinars</a:t>
            </a:r>
          </a:p>
          <a:p>
            <a:pPr>
              <a:lnSpc>
                <a:spcPct val="110000"/>
              </a:lnSpc>
            </a:pPr>
            <a:endParaRPr lang="en-US" sz="1400" dirty="0"/>
          </a:p>
          <a:p>
            <a:pPr lvl="1">
              <a:lnSpc>
                <a:spcPct val="110000"/>
              </a:lnSpc>
            </a:pPr>
            <a:endParaRPr lang="en-US" sz="1400" dirty="0"/>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450478"/>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105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3AD97CC8-4BF4-468B-9E4F-734BA572D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BC7878B2-76D6-470D-80C9-B7BD0D6D3B8F}"/>
              </a:ext>
            </a:extLst>
          </p:cNvPr>
          <p:cNvSpPr txBox="1"/>
          <p:nvPr/>
        </p:nvSpPr>
        <p:spPr>
          <a:xfrm>
            <a:off x="263092" y="289679"/>
            <a:ext cx="7214140" cy="65248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Education Market Attendees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Jerrett Grimes, Leader of Origination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701.328.5709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4"/>
              </a:rPr>
              <a:t>jgrimes@nd.gov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Terri McArthur, Origination Specialist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701.328.5697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rPr>
              <a:t>tlmcarthur@nd.gov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Roxy Jacobson, Student Loan Specialist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701.328.5785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6"/>
              </a:rPr>
              <a:t>roxyjacobson@nd.gov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Lance Hill, Leader of Education Outreach &amp; Financial Literacy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701.328.5726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7"/>
              </a:rPr>
              <a:t>lhill@nd.gov</a:t>
            </a:r>
            <a:endParaRPr lang="en-US" sz="1600" dirty="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Amanda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Woid</a:t>
            </a:r>
            <a:r>
              <a:rPr lang="en-US" sz="1600" dirty="0" err="1">
                <a:solidFill>
                  <a:prstClr val="black"/>
                </a:solidFill>
                <a:latin typeface="Arial" panose="020B0604020202020204" pitchFamily="34" charset="0"/>
                <a:cs typeface="Arial" panose="020B0604020202020204" pitchFamily="34" charset="0"/>
              </a:rPr>
              <a:t>yla</a:t>
            </a:r>
            <a:r>
              <a:rPr lang="en-US" sz="1600" dirty="0">
                <a:solidFill>
                  <a:prstClr val="black"/>
                </a:solidFill>
                <a:latin typeface="Arial" panose="020B0604020202020204" pitchFamily="34" charset="0"/>
                <a:cs typeface="Arial" panose="020B0604020202020204" pitchFamily="34" charset="0"/>
              </a:rPr>
              <a:t>, University &amp; Student Development Coordinator</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701.328.5655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8"/>
              </a:rPr>
              <a:t>awoidyla@nd.gov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Kyle Patterson, Financial Literacy Coordinator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701.328.9094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9"/>
              </a:rPr>
              <a:t>kdpatterson@nd.gov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Becca Larsen, </a:t>
            </a:r>
            <a:r>
              <a:rPr lang="en-US" sz="1600" dirty="0">
                <a:solidFill>
                  <a:prstClr val="black"/>
                </a:solidFill>
                <a:latin typeface="Arial" panose="020B0604020202020204" pitchFamily="34" charset="0"/>
                <a:cs typeface="Arial" panose="020B0604020202020204" pitchFamily="34" charset="0"/>
              </a:rPr>
              <a:t>University &amp; Student Development Coordinator</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701.328.5034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0"/>
              </a:rPr>
              <a:t>rlarsen@nd.gov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Rachel LaForce, </a:t>
            </a:r>
            <a:r>
              <a:rPr lang="en-US" sz="1600" dirty="0">
                <a:solidFill>
                  <a:prstClr val="black"/>
                </a:solidFill>
                <a:latin typeface="Arial" panose="020B0604020202020204" pitchFamily="34" charset="0"/>
                <a:cs typeface="Arial" panose="020B0604020202020204" pitchFamily="34" charset="0"/>
              </a:rPr>
              <a:t>University &amp; Student Development Coordinator</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701.239.8981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1"/>
              </a:rPr>
              <a:t>rlaforce@nd.gov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Jennifer Bickel, Education Market Manager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701.328.5726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2"/>
              </a:rPr>
              <a:t>jenbickel@nd.gov</a:t>
            </a:r>
            <a:endParaRPr lang="en-US" sz="1600"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Straight Connector 4">
            <a:extLst>
              <a:ext uri="{FF2B5EF4-FFF2-40B4-BE49-F238E27FC236}">
                <a16:creationId xmlns:a16="http://schemas.microsoft.com/office/drawing/2014/main" id="{6124CA8B-7218-4B6C-AFE8-A27D907358E7}"/>
              </a:ext>
            </a:extLst>
          </p:cNvPr>
          <p:cNvCxnSpPr>
            <a:cxnSpLocks/>
          </p:cNvCxnSpPr>
          <p:nvPr/>
        </p:nvCxnSpPr>
        <p:spPr>
          <a:xfrm>
            <a:off x="434875" y="1155407"/>
            <a:ext cx="926275"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4924957"/>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2050</TotalTime>
  <Words>511</Words>
  <Application>Microsoft Office PowerPoint</Application>
  <PresentationFormat>Widescreen</PresentationFormat>
  <Paragraphs>81</Paragraphs>
  <Slides>8</Slides>
  <Notes>1</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vt:i4>
      </vt:variant>
    </vt:vector>
  </HeadingPairs>
  <TitlesOfParts>
    <vt:vector size="12" baseType="lpstr">
      <vt:lpstr>Arial</vt:lpstr>
      <vt:lpstr>Calibri</vt:lpstr>
      <vt:lpstr>Office Theme</vt:lpstr>
      <vt:lpstr>3_Office Theme</vt:lpstr>
      <vt:lpstr>PowerPoint Presentation</vt:lpstr>
      <vt:lpstr>Agenda</vt:lpstr>
      <vt:lpstr>2023-2024 BND Education Market Recap</vt:lpstr>
      <vt:lpstr>2023-2024 BND Education Market Recap</vt:lpstr>
      <vt:lpstr>Smart With My Money</vt:lpstr>
      <vt:lpstr>Origination Changes/Improvements</vt:lpstr>
      <vt:lpstr>On the Horizon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 Presenters Name or other Text</dc:title>
  <dc:creator>Hatzenbuhler, Chad</dc:creator>
  <cp:lastModifiedBy>Bickel, Jennifer</cp:lastModifiedBy>
  <cp:revision>83</cp:revision>
  <dcterms:created xsi:type="dcterms:W3CDTF">2019-10-17T19:16:54Z</dcterms:created>
  <dcterms:modified xsi:type="dcterms:W3CDTF">2024-04-10T12:46:48Z</dcterms:modified>
</cp:coreProperties>
</file>