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 id="2147483666" r:id="rId2"/>
  </p:sldMasterIdLst>
  <p:notesMasterIdLst>
    <p:notesMasterId r:id="rId16"/>
  </p:notesMasterIdLst>
  <p:sldIdLst>
    <p:sldId id="269" r:id="rId3"/>
    <p:sldId id="256" r:id="rId4"/>
    <p:sldId id="257"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48BB2C-4B39-4249-B378-0F97E1A49FF9}" v="8" dt="2024-03-29T16:49:05.145"/>
  </p1510:revLst>
</p1510:revInfo>
</file>

<file path=ppt/tableStyles.xml><?xml version="1.0" encoding="utf-8"?>
<a:tblStyleLst xmlns:a="http://schemas.openxmlformats.org/drawingml/2006/main" def="{C284744F-62D9-4F46-B7C8-83393F3688FF}">
  <a:tblStyle styleId="{C284744F-62D9-4F46-B7C8-83393F3688F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597" autoAdjust="0"/>
  </p:normalViewPr>
  <p:slideViewPr>
    <p:cSldViewPr snapToGrid="0">
      <p:cViewPr varScale="1">
        <p:scale>
          <a:sx n="58" d="100"/>
          <a:sy n="58" d="100"/>
        </p:scale>
        <p:origin x="2098"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c790f44eae_0_4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2c790f44eae_0_499: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It’s More Than Just An Exam…</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NASFAA’s Certified Financial Aid Administrator (CFAA) Program – which is how you earn the FAAC designation – builds upon the foundation of the work that you already do as a member of the financial aid community.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You begin accumulating knowledge and experience by working in the financial aid office, creating a solid foundation. You’re supported along the way by your state, regional, and national professional associations, through conferences, workshops and training events, and even mentoring by your peers.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You can follow any one of multiple pathways to becoming a financial aid expert leader… and earning the FAAC designation is just one step on your pathway toward expertise! The great thing is that </a:t>
            </a:r>
            <a:r>
              <a:rPr lang="en" sz="1400" b="1" dirty="0"/>
              <a:t>you get to decide what your path to expertise looks like</a:t>
            </a:r>
            <a:r>
              <a:rPr lang="en" sz="1400" dirty="0"/>
              <a:t>.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The opportunity you have now is to get recognition for what you’ve learned as you go… like milestones on a long journey. I want to point out that being an FAAC doesn’t mean that you’re a financial aid expert. The CFAA Program is meant to be </a:t>
            </a:r>
            <a:r>
              <a:rPr lang="en" sz="1400" i="1" dirty="0"/>
              <a:t>part of </a:t>
            </a:r>
            <a:r>
              <a:rPr lang="en" sz="1400" dirty="0"/>
              <a:t>your journey, and it shouldn’t stop there. The journey most certainly includes continuing education, which is part of the Recertification requirements. </a:t>
            </a:r>
            <a:endParaRPr sz="1400" dirty="0"/>
          </a:p>
          <a:p>
            <a:pPr marL="0" lvl="0" indent="0" algn="l" rtl="0">
              <a:lnSpc>
                <a:spcPct val="100000"/>
              </a:lnSpc>
              <a:spcBef>
                <a:spcPts val="0"/>
              </a:spcBef>
              <a:spcAft>
                <a:spcPts val="0"/>
              </a:spcAft>
              <a:buSzPts val="1100"/>
              <a:buNone/>
            </a:pPr>
            <a:endParaRPr sz="1400" dirty="0"/>
          </a:p>
          <a:p>
            <a:pPr marL="0" marR="0" lvl="0" indent="0" algn="l" rtl="0">
              <a:lnSpc>
                <a:spcPct val="100000"/>
              </a:lnSpc>
              <a:spcBef>
                <a:spcPts val="0"/>
              </a:spcBef>
              <a:spcAft>
                <a:spcPts val="0"/>
              </a:spcAft>
              <a:buClr>
                <a:srgbClr val="000000"/>
              </a:buClr>
              <a:buSzPts val="1100"/>
              <a:buFont typeface="Arial"/>
              <a:buNone/>
            </a:pPr>
            <a:r>
              <a:rPr lang="en" sz="1400" dirty="0"/>
              <a:t>So </a:t>
            </a:r>
            <a:r>
              <a:rPr lang="en" sz="1400" b="1" dirty="0"/>
              <a:t>Get Certified </a:t>
            </a:r>
            <a:r>
              <a:rPr lang="en" sz="1400" dirty="0"/>
              <a:t>as an FAAC and get ready to join a vibrant community of your peers who share your passion and commitment to financial aid administration. You’ll become a part of a strong network of professionals who have demonstrated their knowledge and proven their experience. Within this community, you can seek guidance, mentorship, and friendship. You will continue to grow and learn within a distinguished community of like-minded and skilled financial aid professionals.  </a:t>
            </a:r>
          </a:p>
          <a:p>
            <a:pPr marL="0" marR="0" lvl="0" indent="0" algn="l" rtl="0">
              <a:lnSpc>
                <a:spcPct val="100000"/>
              </a:lnSpc>
              <a:spcBef>
                <a:spcPts val="0"/>
              </a:spcBef>
              <a:spcAft>
                <a:spcPts val="0"/>
              </a:spcAft>
              <a:buClr>
                <a:srgbClr val="000000"/>
              </a:buClr>
              <a:buSzPts val="1100"/>
              <a:buFont typeface="Arial"/>
              <a:buNone/>
            </a:pPr>
            <a:endParaRPr lang="en" sz="1400" dirty="0"/>
          </a:p>
          <a:p>
            <a:pPr marL="0" marR="0" lvl="0" indent="0" algn="l" rtl="0">
              <a:lnSpc>
                <a:spcPct val="100000"/>
              </a:lnSpc>
              <a:spcBef>
                <a:spcPts val="0"/>
              </a:spcBef>
              <a:spcAft>
                <a:spcPts val="0"/>
              </a:spcAft>
              <a:buClr>
                <a:srgbClr val="000000"/>
              </a:buClr>
              <a:buSzPts val="1100"/>
              <a:buFont typeface="Arial"/>
              <a:buNone/>
            </a:pPr>
            <a:r>
              <a:rPr lang="en" sz="1400" b="1" dirty="0"/>
              <a:t>Panel Question </a:t>
            </a:r>
            <a:r>
              <a:rPr lang="en" sz="1400" dirty="0"/>
              <a:t>– What inspired you to become certified?</a:t>
            </a:r>
            <a:endParaRPr sz="1400" dirty="0"/>
          </a:p>
        </p:txBody>
      </p:sp>
      <p:sp>
        <p:nvSpPr>
          <p:cNvPr id="217" name="Google Shape;217;g2c790f44eae_0_499: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1</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c790f44eae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2c790f44eae_0_54: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a:t>Get Started Today</a:t>
            </a:r>
            <a:endParaRPr sz="1400"/>
          </a:p>
          <a:p>
            <a:pPr marL="0" lvl="0" indent="0" algn="l" rtl="0">
              <a:lnSpc>
                <a:spcPct val="100000"/>
              </a:lnSpc>
              <a:spcBef>
                <a:spcPts val="0"/>
              </a:spcBef>
              <a:spcAft>
                <a:spcPts val="0"/>
              </a:spcAft>
              <a:buSzPts val="1100"/>
              <a:buNone/>
            </a:pPr>
            <a:r>
              <a:rPr lang="en" sz="1400"/>
              <a:t> </a:t>
            </a:r>
            <a:endParaRPr sz="1400"/>
          </a:p>
          <a:p>
            <a:pPr marL="0" lvl="0" indent="0" algn="l" rtl="0">
              <a:lnSpc>
                <a:spcPct val="100000"/>
              </a:lnSpc>
              <a:spcBef>
                <a:spcPts val="0"/>
              </a:spcBef>
              <a:spcAft>
                <a:spcPts val="0"/>
              </a:spcAft>
              <a:buSzPts val="1100"/>
              <a:buNone/>
            </a:pPr>
            <a:r>
              <a:rPr lang="en" sz="1400"/>
              <a:t>To earn the recognition you deserve, the process is straightforward:</a:t>
            </a:r>
            <a:endParaRPr sz="1400"/>
          </a:p>
          <a:p>
            <a:pPr marL="0" lvl="0" indent="0" algn="l" rtl="0">
              <a:lnSpc>
                <a:spcPct val="100000"/>
              </a:lnSpc>
              <a:spcBef>
                <a:spcPts val="0"/>
              </a:spcBef>
              <a:spcAft>
                <a:spcPts val="0"/>
              </a:spcAft>
              <a:buSzPts val="1100"/>
              <a:buNone/>
            </a:pPr>
            <a:r>
              <a:rPr lang="en" sz="1400"/>
              <a:t> </a:t>
            </a:r>
            <a:endParaRPr sz="1400"/>
          </a:p>
          <a:p>
            <a:pPr marL="0" lvl="0" indent="0" algn="l" rtl="0">
              <a:lnSpc>
                <a:spcPct val="100000"/>
              </a:lnSpc>
              <a:spcBef>
                <a:spcPts val="0"/>
              </a:spcBef>
              <a:spcAft>
                <a:spcPts val="0"/>
              </a:spcAft>
              <a:buSzPts val="1100"/>
              <a:buNone/>
            </a:pPr>
            <a:r>
              <a:rPr lang="en" sz="1400"/>
              <a:t>First, check to make sure you meet the qualifying criteria, which were established by the Commission. </a:t>
            </a:r>
            <a:br>
              <a:rPr lang="en" sz="1400"/>
            </a:br>
            <a:endParaRPr sz="1400"/>
          </a:p>
          <a:p>
            <a:pPr marL="0" lvl="0" indent="0" algn="l" rtl="0">
              <a:lnSpc>
                <a:spcPct val="100000"/>
              </a:lnSpc>
              <a:spcBef>
                <a:spcPts val="0"/>
              </a:spcBef>
              <a:spcAft>
                <a:spcPts val="0"/>
              </a:spcAft>
              <a:buSzPts val="1100"/>
              <a:buNone/>
            </a:pPr>
            <a:r>
              <a:rPr lang="en" sz="1400"/>
              <a:t>Once you’ve confirmed you’re eligible, you’ll apply online, schedule your exam, and start preparing.</a:t>
            </a:r>
            <a:endParaRPr sz="1400"/>
          </a:p>
          <a:p>
            <a:pPr marL="0" lvl="0" indent="0" algn="l" rtl="0">
              <a:lnSpc>
                <a:spcPct val="100000"/>
              </a:lnSpc>
              <a:spcBef>
                <a:spcPts val="0"/>
              </a:spcBef>
              <a:spcAft>
                <a:spcPts val="0"/>
              </a:spcAft>
              <a:buSzPts val="1100"/>
              <a:buNone/>
            </a:pPr>
            <a:r>
              <a:rPr lang="en" sz="1400"/>
              <a:t> </a:t>
            </a:r>
            <a:endParaRPr sz="1400"/>
          </a:p>
          <a:p>
            <a:pPr marL="0" lvl="0" indent="0" algn="l" rtl="0">
              <a:lnSpc>
                <a:spcPct val="100000"/>
              </a:lnSpc>
              <a:spcBef>
                <a:spcPts val="0"/>
              </a:spcBef>
              <a:spcAft>
                <a:spcPts val="0"/>
              </a:spcAft>
              <a:buSzPts val="1100"/>
              <a:buNone/>
            </a:pPr>
            <a:r>
              <a:rPr lang="en" sz="1400"/>
              <a:t>Then you’ll need to take the exam! Once you pass, you’ll never have to take the exam again as long as you keep up with the recertification requirements and don’t let your FAAC designation expire.</a:t>
            </a:r>
            <a:endParaRPr sz="1400"/>
          </a:p>
          <a:p>
            <a:pPr marL="0" lvl="0" indent="0" algn="l" rtl="0">
              <a:lnSpc>
                <a:spcPct val="100000"/>
              </a:lnSpc>
              <a:spcBef>
                <a:spcPts val="0"/>
              </a:spcBef>
              <a:spcAft>
                <a:spcPts val="0"/>
              </a:spcAft>
              <a:buSzPts val="1100"/>
              <a:buNone/>
            </a:pPr>
            <a:endParaRPr sz="1400"/>
          </a:p>
        </p:txBody>
      </p:sp>
      <p:sp>
        <p:nvSpPr>
          <p:cNvPr id="95" name="Google Shape;95;g2c790f44eae_0_54: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2</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c790f44eae_0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2c790f44eae_0_102: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Check Your Eligibility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To qualify to sit for the certification knowledge exam, you do need to meet the qualifying criteria outlined on the screen.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There is an </a:t>
            </a:r>
            <a:r>
              <a:rPr lang="en" sz="1400" b="1" dirty="0"/>
              <a:t>interactive tool to check whether you meet the eligibility requirements</a:t>
            </a:r>
            <a:r>
              <a:rPr lang="en" sz="1400" dirty="0"/>
              <a:t>. The tool is free and completely anonymous and requires no commitment. It’s available to both members and non-members, which is important to note. </a:t>
            </a:r>
            <a:r>
              <a:rPr lang="en" sz="1400" b="1" dirty="0"/>
              <a:t>You don’t have to be a NASFAA member to become an FAAC</a:t>
            </a:r>
            <a:r>
              <a:rPr lang="en" sz="1400" dirty="0"/>
              <a:t>.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If you don’t meet an eligibility requirement, the tool will provide feedback on what you need to do to qualify, such as gaining more years of experience or earning more professional credentials. </a:t>
            </a:r>
            <a:endParaRPr sz="1400" dirty="0"/>
          </a:p>
          <a:p>
            <a:pPr marL="0" lvl="0" indent="0" algn="l" rtl="0">
              <a:lnSpc>
                <a:spcPct val="100000"/>
              </a:lnSpc>
              <a:spcBef>
                <a:spcPts val="0"/>
              </a:spcBef>
              <a:spcAft>
                <a:spcPts val="0"/>
              </a:spcAft>
              <a:buSzPts val="1100"/>
              <a:buNone/>
            </a:pPr>
            <a:r>
              <a:rPr lang="en" sz="1400" dirty="0"/>
              <a:t> </a:t>
            </a:r>
            <a:endParaRPr sz="1400" dirty="0"/>
          </a:p>
        </p:txBody>
      </p:sp>
      <p:sp>
        <p:nvSpPr>
          <p:cNvPr id="102" name="Google Shape;102;g2c790f44eae_0_102: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3</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c790f44eae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2c790f44eae_0_200: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Self-Assessment Worksheet</a:t>
            </a:r>
            <a:endParaRPr sz="1400" b="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b="0" dirty="0"/>
              <a:t>This free worksheet is available to everyone for free. It helps you explore each content area – or essential competency – on the exam.  </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b="0" dirty="0"/>
              <a:t>Use this worksheet to </a:t>
            </a:r>
            <a:r>
              <a:rPr lang="en" sz="1400" dirty="0"/>
              <a:t>identify </a:t>
            </a:r>
            <a:r>
              <a:rPr lang="en" sz="1400" b="0" dirty="0"/>
              <a:t>what these content areas are and to </a:t>
            </a:r>
            <a:r>
              <a:rPr lang="en" sz="1400" dirty="0"/>
              <a:t>pinpoint </a:t>
            </a:r>
            <a:r>
              <a:rPr lang="en" sz="1400" b="0" dirty="0"/>
              <a:t>the areas where you might have limited experience or knowledge. </a:t>
            </a:r>
            <a:r>
              <a:rPr lang="en" sz="1400" dirty="0"/>
              <a:t>We recommend reviewing the outline and asking yourself “Do I have a good understanding of the content area” and “Do I use this knowledge regularly at work?” and then focusing your preparation on the areas you may not be as familiar with.</a:t>
            </a:r>
            <a:r>
              <a:rPr lang="en" sz="1400" b="0" dirty="0"/>
              <a:t> </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b="0" dirty="0"/>
              <a:t>Using this worksheet, you’ll gain a sense for how much prep time you’ll need before you take the exam. This is where you can be strategic</a:t>
            </a:r>
            <a:r>
              <a:rPr lang="en" sz="1400" dirty="0"/>
              <a:t>! Do you want to spend time preparing first, before you apply to the program? Or do you want to apply, and then use some of your one-year eligibility period to prepare? Or maybe you’re ready to apply and book your exam right away because the worksheet helped boost your confidence and now you’re ready to go! The key is to find the strategy that will work best for </a:t>
            </a:r>
            <a:r>
              <a:rPr lang="en" sz="1400" i="1" dirty="0"/>
              <a:t>you</a:t>
            </a:r>
            <a:r>
              <a:rPr lang="en" sz="1400" dirty="0"/>
              <a:t>.</a:t>
            </a:r>
            <a:endParaRPr sz="1400" dirty="0"/>
          </a:p>
          <a:p>
            <a:pPr marL="0" lvl="0" indent="0" algn="l" rtl="0">
              <a:lnSpc>
                <a:spcPct val="100000"/>
              </a:lnSpc>
              <a:spcBef>
                <a:spcPts val="0"/>
              </a:spcBef>
              <a:spcAft>
                <a:spcPts val="0"/>
              </a:spcAft>
              <a:buSzPts val="1100"/>
              <a:buNone/>
            </a:pPr>
            <a:endParaRPr sz="1400" b="0" dirty="0"/>
          </a:p>
        </p:txBody>
      </p:sp>
      <p:sp>
        <p:nvSpPr>
          <p:cNvPr id="118" name="Google Shape;118;g2c790f44eae_0_200: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4</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c790f44eae_0_25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2c790f44eae_0_251:notes"/>
          <p:cNvSpPr txBox="1">
            <a:spLocks noGrp="1"/>
          </p:cNvSpPr>
          <p:nvPr>
            <p:ph type="body" idx="1"/>
          </p:nvPr>
        </p:nvSpPr>
        <p:spPr>
          <a:xfrm>
            <a:off x="731520" y="4620577"/>
            <a:ext cx="5852100" cy="3780600"/>
          </a:xfrm>
          <a:prstGeom prst="rect">
            <a:avLst/>
          </a:prstGeom>
          <a:noFill/>
          <a:ln>
            <a:noFill/>
          </a:ln>
        </p:spPr>
        <p:txBody>
          <a:bodyPr spcFirstLastPara="1" wrap="square" lIns="96275" tIns="48125" rIns="96275" bIns="48125" anchor="t" anchorCtr="0">
            <a:noAutofit/>
          </a:bodyPr>
          <a:lstStyle/>
          <a:p>
            <a:pPr marL="0" lvl="0" indent="0" algn="l" rtl="0">
              <a:lnSpc>
                <a:spcPct val="100000"/>
              </a:lnSpc>
              <a:spcBef>
                <a:spcPts val="0"/>
              </a:spcBef>
              <a:spcAft>
                <a:spcPts val="0"/>
              </a:spcAft>
              <a:buSzPts val="1100"/>
              <a:buNone/>
            </a:pPr>
            <a:r>
              <a:rPr lang="en" sz="1400" b="1" dirty="0"/>
              <a:t>Preparation Resources</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dirty="0">
                <a:solidFill>
                  <a:schemeClr val="dk1"/>
                </a:solidFill>
              </a:rPr>
              <a:t>These resources help you t</a:t>
            </a:r>
            <a:r>
              <a:rPr lang="en" sz="1400" b="0" dirty="0"/>
              <a:t>o prepare for the exam. </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dirty="0"/>
              <a:t>T</a:t>
            </a:r>
            <a:r>
              <a:rPr lang="en" sz="1400" b="0" dirty="0"/>
              <a:t>he </a:t>
            </a:r>
            <a:r>
              <a:rPr lang="en" sz="1400" b="1" dirty="0"/>
              <a:t>Candidate Handbook </a:t>
            </a:r>
            <a:r>
              <a:rPr lang="en" sz="1400" dirty="0"/>
              <a:t>is your primary resource as you get ready to become certified. It covers everything from what’s on the exam, to how to apply, to technology requirements for the exam, to how and when you’ll recertify.</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As I’ve mentioned, the free </a:t>
            </a:r>
            <a:r>
              <a:rPr lang="en" sz="1400" b="1" dirty="0"/>
              <a:t>Exam Self-Assessment Worksheet</a:t>
            </a:r>
            <a:r>
              <a:rPr lang="en" sz="1400" b="0" dirty="0"/>
              <a:t> helps you gauge how soon you’ll be ready for the exam.</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NASFAA’s </a:t>
            </a:r>
            <a:r>
              <a:rPr lang="en" sz="1400" b="1" dirty="0"/>
              <a:t>Exam Preparation Guide </a:t>
            </a:r>
            <a:r>
              <a:rPr lang="en" sz="1400" dirty="0"/>
              <a:t>is useful in preparing to be a financial aid administrator, as well as for preparing to take the knowledge exam. Each lesson covers concepts directly relevant to the administration of Title IV aid, within the scope of the twelve major content areas in the Exam Content Outline. It includes assessments to gauge both knowledge and application of principles. Designed for use in conjunction with other generally available resources, including regulatory guidance provided by the U.S. Department of Education, the information will complement and enhance the knowledge you already have. AN updated Guide is published every year, and more often as needed.</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b="0" dirty="0"/>
              <a:t>Regional and state associations offer training workshops based on the Exam Prep Guide and their own resources. NASFAA’s </a:t>
            </a:r>
            <a:r>
              <a:rPr lang="en" sz="1400" b="1" dirty="0"/>
              <a:t>Facilitator Guide </a:t>
            </a:r>
            <a:r>
              <a:rPr lang="en" sz="1400" b="0" dirty="0"/>
              <a:t>helps them design their workshops and study groups, which is also updated annually. </a:t>
            </a:r>
            <a:endParaRPr sz="1400" b="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b="1" dirty="0"/>
              <a:t>Panel Question </a:t>
            </a:r>
            <a:r>
              <a:rPr lang="en" sz="1400" dirty="0"/>
              <a:t>- How did you prepare for the knowledge exam?</a:t>
            </a:r>
            <a:endParaRPr sz="1400" dirty="0"/>
          </a:p>
        </p:txBody>
      </p:sp>
      <p:sp>
        <p:nvSpPr>
          <p:cNvPr id="128" name="Google Shape;128;g2c790f44eae_0_251:notes"/>
          <p:cNvSpPr txBox="1">
            <a:spLocks noGrp="1"/>
          </p:cNvSpPr>
          <p:nvPr>
            <p:ph type="dt" idx="10"/>
          </p:nvPr>
        </p:nvSpPr>
        <p:spPr>
          <a:xfrm>
            <a:off x="4143587" y="1"/>
            <a:ext cx="3169800" cy="481800"/>
          </a:xfrm>
          <a:prstGeom prst="rect">
            <a:avLst/>
          </a:prstGeom>
          <a:noFill/>
          <a:ln>
            <a:noFill/>
          </a:ln>
        </p:spPr>
        <p:txBody>
          <a:bodyPr spcFirstLastPara="1" wrap="square" lIns="96275" tIns="48125" rIns="96275" bIns="48125"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3/30/21</a:t>
            </a:r>
            <a:endParaRPr sz="1300" b="0" i="0" u="none" strike="noStrike" cap="none">
              <a:solidFill>
                <a:srgbClr val="000000"/>
              </a:solidFill>
              <a:latin typeface="Arial"/>
              <a:ea typeface="Arial"/>
              <a:cs typeface="Arial"/>
              <a:sym typeface="Arial"/>
            </a:endParaRPr>
          </a:p>
        </p:txBody>
      </p:sp>
      <p:sp>
        <p:nvSpPr>
          <p:cNvPr id="129" name="Google Shape;129;g2c790f44eae_0_251:notes"/>
          <p:cNvSpPr txBox="1">
            <a:spLocks noGrp="1"/>
          </p:cNvSpPr>
          <p:nvPr>
            <p:ph type="ftr" idx="11"/>
          </p:nvPr>
        </p:nvSpPr>
        <p:spPr>
          <a:xfrm>
            <a:off x="0" y="9119474"/>
            <a:ext cx="3169800" cy="481800"/>
          </a:xfrm>
          <a:prstGeom prst="rect">
            <a:avLst/>
          </a:prstGeom>
          <a:noFill/>
          <a:ln>
            <a:noFill/>
          </a:ln>
        </p:spPr>
        <p:txBody>
          <a:bodyPr spcFirstLastPara="1" wrap="square" lIns="96275" tIns="48125" rIns="96275" bIns="48125" anchor="b"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130" name="Google Shape;130;g2c790f44eae_0_251:notes"/>
          <p:cNvSpPr txBox="1">
            <a:spLocks noGrp="1"/>
          </p:cNvSpPr>
          <p:nvPr>
            <p:ph type="sldNum" idx="12"/>
          </p:nvPr>
        </p:nvSpPr>
        <p:spPr>
          <a:xfrm>
            <a:off x="4143587" y="9119474"/>
            <a:ext cx="3169800" cy="481800"/>
          </a:xfrm>
          <a:prstGeom prst="rect">
            <a:avLst/>
          </a:prstGeom>
          <a:noFill/>
          <a:ln>
            <a:noFill/>
          </a:ln>
        </p:spPr>
        <p:txBody>
          <a:bodyPr spcFirstLastPara="1" wrap="square" lIns="96275" tIns="48125" rIns="96275" bIns="4812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5</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c790f44eae_0_30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2c790f44eae_0_307:notes"/>
          <p:cNvSpPr txBox="1">
            <a:spLocks noGrp="1"/>
          </p:cNvSpPr>
          <p:nvPr>
            <p:ph type="body" idx="1"/>
          </p:nvPr>
        </p:nvSpPr>
        <p:spPr>
          <a:xfrm>
            <a:off x="731520" y="4620577"/>
            <a:ext cx="5852100" cy="3780600"/>
          </a:xfrm>
          <a:prstGeom prst="rect">
            <a:avLst/>
          </a:prstGeom>
          <a:noFill/>
          <a:ln>
            <a:noFill/>
          </a:ln>
        </p:spPr>
        <p:txBody>
          <a:bodyPr spcFirstLastPara="1" wrap="square" lIns="96275" tIns="48125" rIns="96275" bIns="48125" anchor="t" anchorCtr="0">
            <a:noAutofit/>
          </a:bodyPr>
          <a:lstStyle/>
          <a:p>
            <a:pPr marL="0" lvl="0" indent="0" algn="l" rtl="0">
              <a:lnSpc>
                <a:spcPct val="100000"/>
              </a:lnSpc>
              <a:spcBef>
                <a:spcPts val="0"/>
              </a:spcBef>
              <a:spcAft>
                <a:spcPts val="0"/>
              </a:spcAft>
              <a:buSzPts val="1100"/>
              <a:buNone/>
            </a:pPr>
            <a:r>
              <a:rPr lang="en" sz="1400" b="1" dirty="0"/>
              <a:t>Preparation Resources</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dirty="0">
                <a:solidFill>
                  <a:schemeClr val="dk1"/>
                </a:solidFill>
              </a:rPr>
              <a:t>These resources help you t</a:t>
            </a:r>
            <a:r>
              <a:rPr lang="en" sz="1400" b="0" dirty="0"/>
              <a:t>o prepare for the exam. </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dirty="0"/>
              <a:t>T</a:t>
            </a:r>
            <a:r>
              <a:rPr lang="en" sz="1400" b="0" dirty="0"/>
              <a:t>he </a:t>
            </a:r>
            <a:r>
              <a:rPr lang="en" sz="1400" b="1" dirty="0"/>
              <a:t>Candidate Handbook </a:t>
            </a:r>
            <a:r>
              <a:rPr lang="en" sz="1400" dirty="0"/>
              <a:t>is your primary resource as you get ready to become certified. It covers everything from what’s on the exam, to how to apply, to technology requirements for the exam, to how and when you’ll recertify.</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As I’ve mentioned, the free </a:t>
            </a:r>
            <a:r>
              <a:rPr lang="en" sz="1400" b="1" dirty="0"/>
              <a:t>Exam Self-Assessment Worksheet</a:t>
            </a:r>
            <a:r>
              <a:rPr lang="en" sz="1400" b="0" dirty="0"/>
              <a:t> helps you gauge how soon you’ll be ready for the exam.</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NASFAA’s </a:t>
            </a:r>
            <a:r>
              <a:rPr lang="en" sz="1400" b="1" dirty="0"/>
              <a:t>Exam Preparation Guide </a:t>
            </a:r>
            <a:r>
              <a:rPr lang="en" sz="1400" dirty="0"/>
              <a:t>is useful in preparing to be a financial aid administrator, as well as for preparing to take the knowledge exam. Each lesson covers concepts directly relevant to the administration of Title IV aid, within the scope of the twelve major content areas in the Exam Content Outline. It includes assessments to gauge both knowledge and application of principles. Designed for use in conjunction with other generally available resources, including regulatory guidance provided by the U.S. Department of Education, the information will complement and enhance the knowledge you already have. AN updated Guide is published every year, and more often as needed.</a:t>
            </a:r>
            <a:endParaRPr sz="1400" dirty="0"/>
          </a:p>
          <a:p>
            <a:pPr marL="0" lvl="0" indent="0" algn="l" rtl="0">
              <a:lnSpc>
                <a:spcPct val="100000"/>
              </a:lnSpc>
              <a:spcBef>
                <a:spcPts val="0"/>
              </a:spcBef>
              <a:spcAft>
                <a:spcPts val="0"/>
              </a:spcAft>
              <a:buSzPts val="1100"/>
              <a:buNone/>
            </a:pPr>
            <a:endParaRPr sz="1400" b="0" dirty="0"/>
          </a:p>
          <a:p>
            <a:pPr marL="0" lvl="0" indent="0" algn="l" rtl="0">
              <a:lnSpc>
                <a:spcPct val="100000"/>
              </a:lnSpc>
              <a:spcBef>
                <a:spcPts val="0"/>
              </a:spcBef>
              <a:spcAft>
                <a:spcPts val="0"/>
              </a:spcAft>
              <a:buSzPts val="1100"/>
              <a:buNone/>
            </a:pPr>
            <a:r>
              <a:rPr lang="en" sz="1400" b="0" dirty="0"/>
              <a:t>Regional and state associations offer training workshops based on the Exam Prep Guide and their own resources. NASFAA’s </a:t>
            </a:r>
            <a:r>
              <a:rPr lang="en" sz="1400" b="1" dirty="0"/>
              <a:t>Facilitator Guide </a:t>
            </a:r>
            <a:r>
              <a:rPr lang="en" sz="1400" b="0" dirty="0"/>
              <a:t>helps them design their workshops and study groups, which is also updated annually. </a:t>
            </a:r>
            <a:endParaRPr sz="1400" b="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b="1" dirty="0"/>
              <a:t>Panel Question </a:t>
            </a:r>
            <a:r>
              <a:rPr lang="en" sz="1400" dirty="0"/>
              <a:t>– Did you or anyone you know attend an Exam Preparation Workshop through an association (in-person workshop) or through NASFAA (online workshop)?</a:t>
            </a:r>
            <a:endParaRPr sz="1400" dirty="0"/>
          </a:p>
        </p:txBody>
      </p:sp>
      <p:sp>
        <p:nvSpPr>
          <p:cNvPr id="143" name="Google Shape;143;g2c790f44eae_0_307:notes"/>
          <p:cNvSpPr txBox="1">
            <a:spLocks noGrp="1"/>
          </p:cNvSpPr>
          <p:nvPr>
            <p:ph type="dt" idx="10"/>
          </p:nvPr>
        </p:nvSpPr>
        <p:spPr>
          <a:xfrm>
            <a:off x="4143587" y="1"/>
            <a:ext cx="3169800" cy="481800"/>
          </a:xfrm>
          <a:prstGeom prst="rect">
            <a:avLst/>
          </a:prstGeom>
          <a:noFill/>
          <a:ln>
            <a:noFill/>
          </a:ln>
        </p:spPr>
        <p:txBody>
          <a:bodyPr spcFirstLastPara="1" wrap="square" lIns="96275" tIns="48125" rIns="96275" bIns="48125"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3/30/21</a:t>
            </a:r>
            <a:endParaRPr sz="1300" b="0" i="0" u="none" strike="noStrike" cap="none">
              <a:solidFill>
                <a:srgbClr val="000000"/>
              </a:solidFill>
              <a:latin typeface="Arial"/>
              <a:ea typeface="Arial"/>
              <a:cs typeface="Arial"/>
              <a:sym typeface="Arial"/>
            </a:endParaRPr>
          </a:p>
        </p:txBody>
      </p:sp>
      <p:sp>
        <p:nvSpPr>
          <p:cNvPr id="144" name="Google Shape;144;g2c790f44eae_0_307:notes"/>
          <p:cNvSpPr txBox="1">
            <a:spLocks noGrp="1"/>
          </p:cNvSpPr>
          <p:nvPr>
            <p:ph type="ftr" idx="11"/>
          </p:nvPr>
        </p:nvSpPr>
        <p:spPr>
          <a:xfrm>
            <a:off x="0" y="9119474"/>
            <a:ext cx="3169800" cy="481800"/>
          </a:xfrm>
          <a:prstGeom prst="rect">
            <a:avLst/>
          </a:prstGeom>
          <a:noFill/>
          <a:ln>
            <a:noFill/>
          </a:ln>
        </p:spPr>
        <p:txBody>
          <a:bodyPr spcFirstLastPara="1" wrap="square" lIns="96275" tIns="48125" rIns="96275" bIns="48125" anchor="b"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145" name="Google Shape;145;g2c790f44eae_0_307:notes"/>
          <p:cNvSpPr txBox="1">
            <a:spLocks noGrp="1"/>
          </p:cNvSpPr>
          <p:nvPr>
            <p:ph type="sldNum" idx="12"/>
          </p:nvPr>
        </p:nvSpPr>
        <p:spPr>
          <a:xfrm>
            <a:off x="4143587" y="9119474"/>
            <a:ext cx="3169800" cy="481800"/>
          </a:xfrm>
          <a:prstGeom prst="rect">
            <a:avLst/>
          </a:prstGeom>
          <a:noFill/>
          <a:ln>
            <a:noFill/>
          </a:ln>
        </p:spPr>
        <p:txBody>
          <a:bodyPr spcFirstLastPara="1" wrap="square" lIns="96275" tIns="48125" rIns="96275" bIns="4812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6</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c790f44eae_0_3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2c790f44eae_0_358: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NASFAA Professional Credentials</a:t>
            </a:r>
            <a:endParaRPr sz="1400" dirty="0"/>
          </a:p>
          <a:p>
            <a:pPr marL="0" lvl="0" indent="0" algn="l" rtl="0">
              <a:lnSpc>
                <a:spcPct val="100000"/>
              </a:lnSpc>
              <a:spcBef>
                <a:spcPts val="0"/>
              </a:spcBef>
              <a:spcAft>
                <a:spcPts val="0"/>
              </a:spcAft>
              <a:buSzPts val="1100"/>
              <a:buNone/>
            </a:pPr>
            <a:r>
              <a:rPr lang="en" sz="1400" b="1" dirty="0"/>
              <a:t> </a:t>
            </a:r>
            <a:endParaRPr sz="1400" dirty="0"/>
          </a:p>
          <a:p>
            <a:pPr marL="0" lvl="0" indent="0" algn="l" rtl="0">
              <a:lnSpc>
                <a:spcPct val="100000"/>
              </a:lnSpc>
              <a:spcBef>
                <a:spcPts val="0"/>
              </a:spcBef>
              <a:spcAft>
                <a:spcPts val="0"/>
              </a:spcAft>
              <a:buSzPts val="1100"/>
              <a:buNone/>
            </a:pPr>
            <a:r>
              <a:rPr lang="en" sz="1400" dirty="0"/>
              <a:t>NASFAA’s Professional Credentials can be a helpful way to prepare for the knowledge exam, especially in areas you’re less familiar with. While </a:t>
            </a:r>
            <a:r>
              <a:rPr lang="en" sz="1400" b="1" dirty="0"/>
              <a:t>they are not required </a:t>
            </a:r>
            <a:r>
              <a:rPr lang="en" sz="1400" b="1" i="0" dirty="0"/>
              <a:t>i</a:t>
            </a:r>
            <a:r>
              <a:rPr lang="en" sz="1400" b="1" dirty="0"/>
              <a:t>f you already have five years or more of experience</a:t>
            </a:r>
            <a:r>
              <a:rPr lang="en" sz="1400" dirty="0"/>
              <a:t>, we are seeing that candidates with five or more credentials have a higher success rate when taking the certification exam. </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The key difference between these credentials and the certification is that credentials take a deeper dive into each of 16 different subject areas, compared to the certification program which requires greater breadth of knowledge.</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You can qualify to take a credential through any one of several different pathways.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By the way, once you become certified, you can continue to earn or renew your credentials </a:t>
            </a:r>
            <a:r>
              <a:rPr lang="en" sz="1400" i="1" dirty="0"/>
              <a:t>and</a:t>
            </a:r>
            <a:r>
              <a:rPr lang="en" sz="1400" dirty="0"/>
              <a:t> earn recertification points for credentials you earn or renew. </a:t>
            </a:r>
            <a:endParaRPr sz="1400" dirty="0"/>
          </a:p>
        </p:txBody>
      </p:sp>
      <p:sp>
        <p:nvSpPr>
          <p:cNvPr id="153" name="Google Shape;153;g2c790f44eae_0_358: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7</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c790f44eae_0_4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2c790f44eae_0_407: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Apply Online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Once you’re ready to apply, your next stop is your personal certification dashboard. This is your landing page for all things related to being an FAAC. </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It’s easy to apply online and you typically get a response within a matter of days. Once approved, it’s also easy to purchase and schedule your exam for any testing window within your one-year eligibility period after your application is approved. You’ll receive all the instructions you need, and the certification team at NASFAA is standing by to help.</a:t>
            </a:r>
            <a:endParaRPr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To confirm, </a:t>
            </a:r>
            <a:r>
              <a:rPr lang="en" sz="1400" b="1" dirty="0"/>
              <a:t>you don’t have to be a NASFAA member</a:t>
            </a:r>
            <a:r>
              <a:rPr lang="en" sz="1400" dirty="0"/>
              <a:t> to pursue certification. </a:t>
            </a:r>
            <a:r>
              <a:rPr lang="en" sz="1400" b="1" dirty="0"/>
              <a:t>You will need a NASFAA account to login to view your personal dashboard </a:t>
            </a:r>
            <a:r>
              <a:rPr lang="en" sz="1400" dirty="0"/>
              <a:t>and make your way through the application process and the recertification process later on.</a:t>
            </a:r>
            <a:endParaRPr sz="1400" dirty="0"/>
          </a:p>
          <a:p>
            <a:pPr marL="0" lvl="0" indent="0" algn="l" rtl="0">
              <a:lnSpc>
                <a:spcPct val="100000"/>
              </a:lnSpc>
              <a:spcBef>
                <a:spcPts val="0"/>
              </a:spcBef>
              <a:spcAft>
                <a:spcPts val="0"/>
              </a:spcAft>
              <a:buSzPts val="1100"/>
              <a:buNone/>
            </a:pPr>
            <a:r>
              <a:rPr lang="en" sz="1400" dirty="0"/>
              <a:t> </a:t>
            </a:r>
            <a:endParaRPr sz="1400" dirty="0"/>
          </a:p>
        </p:txBody>
      </p:sp>
      <p:sp>
        <p:nvSpPr>
          <p:cNvPr id="161" name="Google Shape;161;g2c790f44eae_0_407: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8</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c790f44eae_0_4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2c790f44eae_0_417: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Taking the Certification Knowledge Exam</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The exam itself is a closed-book multiple-choice exam. It’s administered online using remote proctors, and you’ll have up to two hours. This means you can take the exam from your campus, or even from home as long as your setup meets the technical requirements. </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A quick platform tutorial helps you learn how to use the testing center platform, which is very intuitive and user-friendly.</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You’ll have multiple testing windows to choose from throughout the year. Just make sure to take your exam within your one-year eligibility window that begins when your application is approved. You can re-take the exam if you need to, for a fee, just not during the same testing window. So don’t schedule your first attempt during the last testing window in your eligibility period, just in case!</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b="1" dirty="0"/>
              <a:t>Panel Question </a:t>
            </a:r>
            <a:r>
              <a:rPr lang="en" sz="1400" dirty="0"/>
              <a:t>– What advice do you have for those who haven’t done this yet?</a:t>
            </a:r>
            <a:endParaRPr sz="1400" dirty="0"/>
          </a:p>
        </p:txBody>
      </p:sp>
      <p:sp>
        <p:nvSpPr>
          <p:cNvPr id="172" name="Google Shape;172;g2c790f44eae_0_417: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9</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c790f44eae_0_4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2c790f44eae_0_424: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Congratulations, you passed! </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If you meet the eligibility requirements and take time to prepare using the approach we’ve already outlined, you’ll likely receive a congratulatory email immediately upon completing your exam!</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You’ll find out your results immediately. All exam outcomes are held in confidence. NASFAA honors those who were successful by publishing the names and institutions of everyone who earns the certification in the Registry, which is available online.  </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Once you’ve passed the exam, you can add the FAAC® acronym to your name, adding that additional level of credibility we discussed earlier. You’ll be able to highlight your achievement on social media with your digital badge, and in your office with your new certificate and lapel pin. You can also promote your achievement more broadly using the customizable press release template. And most importantly, you’ll have the opportunity to connect with fellow FAACs through the community! </a:t>
            </a:r>
          </a:p>
          <a:p>
            <a:pPr marL="0" lvl="0" indent="0" algn="l" rtl="0">
              <a:lnSpc>
                <a:spcPct val="100000"/>
              </a:lnSpc>
              <a:spcBef>
                <a:spcPts val="0"/>
              </a:spcBef>
              <a:spcAft>
                <a:spcPts val="0"/>
              </a:spcAft>
              <a:buSzPts val="1100"/>
              <a:buNone/>
            </a:pPr>
            <a:endParaRPr lang="en" sz="1400" dirty="0"/>
          </a:p>
          <a:p>
            <a:pPr marL="0" lvl="0" indent="0" algn="l" rtl="0">
              <a:lnSpc>
                <a:spcPct val="100000"/>
              </a:lnSpc>
              <a:spcBef>
                <a:spcPts val="0"/>
              </a:spcBef>
              <a:spcAft>
                <a:spcPts val="0"/>
              </a:spcAft>
              <a:buSzPts val="1100"/>
              <a:buNone/>
            </a:pPr>
            <a:r>
              <a:rPr lang="en" sz="1400" b="1" dirty="0"/>
              <a:t>Panel Question </a:t>
            </a:r>
            <a:r>
              <a:rPr lang="en" sz="1400" dirty="0"/>
              <a:t>– What’s been your experience as an FAAC? How has being an FAAC benefitted you?</a:t>
            </a:r>
            <a:endParaRPr sz="1400" dirty="0"/>
          </a:p>
          <a:p>
            <a:pPr marL="0" lvl="0" indent="0" algn="l" rtl="0">
              <a:lnSpc>
                <a:spcPct val="100000"/>
              </a:lnSpc>
              <a:spcBef>
                <a:spcPts val="0"/>
              </a:spcBef>
              <a:spcAft>
                <a:spcPts val="0"/>
              </a:spcAft>
              <a:buSzPts val="1100"/>
              <a:buNone/>
            </a:pPr>
            <a:endParaRPr sz="1400" dirty="0"/>
          </a:p>
        </p:txBody>
      </p:sp>
      <p:sp>
        <p:nvSpPr>
          <p:cNvPr id="180" name="Google Shape;180;g2c790f44eae_0_424: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10</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c790f44eae_0_4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2c790f44eae_0_431: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Maintain Your Certification </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You need to maintain your FAAC designation by recertifying every three years. Recertification is the most important phase of the program because it demonstrates that you are keeping your knowledge up to date, and that you’re continuing to engage in activities that support your long-term professional development and personal growth as a financial aid administrator.  </a:t>
            </a:r>
            <a:endParaRPr sz="1400" dirty="0"/>
          </a:p>
          <a:p>
            <a:pPr marL="0" lvl="0" indent="0" algn="l" rtl="0">
              <a:lnSpc>
                <a:spcPct val="100000"/>
              </a:lnSpc>
              <a:spcBef>
                <a:spcPts val="0"/>
              </a:spcBef>
              <a:spcAft>
                <a:spcPts val="0"/>
              </a:spcAft>
              <a:buSzPts val="1100"/>
              <a:buNone/>
            </a:pPr>
            <a:r>
              <a:rPr lang="en" sz="1400" dirty="0"/>
              <a:t> </a:t>
            </a:r>
            <a:endParaRPr sz="1400" dirty="0"/>
          </a:p>
          <a:p>
            <a:pPr marL="0" lvl="0" indent="0" algn="l" rtl="0">
              <a:lnSpc>
                <a:spcPct val="100000"/>
              </a:lnSpc>
              <a:spcBef>
                <a:spcPts val="0"/>
              </a:spcBef>
              <a:spcAft>
                <a:spcPts val="0"/>
              </a:spcAft>
              <a:buSzPts val="1100"/>
              <a:buNone/>
            </a:pPr>
            <a:r>
              <a:rPr lang="en" sz="1400" dirty="0"/>
              <a:t>I want to emphasize that </a:t>
            </a:r>
            <a:r>
              <a:rPr lang="en" sz="1400" b="1" dirty="0"/>
              <a:t>you will not need to take the exam again</a:t>
            </a:r>
            <a:r>
              <a:rPr lang="en" sz="1400" dirty="0"/>
              <a:t>, as long as you recertify before the end of your three-year recertification period. What you </a:t>
            </a:r>
            <a:r>
              <a:rPr lang="en" sz="1400" i="1" dirty="0"/>
              <a:t>will </a:t>
            </a:r>
            <a:r>
              <a:rPr lang="en" sz="1400" dirty="0"/>
              <a:t>need to do is earn recertification points (RPs) for activities related to your work in financial aid. Many of these activities are likely things that you’re already doing. You can view the list of activities online, even before you become certified, and plan from the beginning what your strategy will be for earning at least 60 RPs every three years.</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dirty="0"/>
              <a:t>You might be able to leverage your certification to create even more opportunities. FAACs have told us that the need to recertify helped them to get approval to attend training events and conference, and other opportunities such as leadership positions in their regional and state associations.</a:t>
            </a:r>
            <a:endParaRPr sz="1400" dirty="0"/>
          </a:p>
          <a:p>
            <a:pPr marL="0" lvl="0" indent="0" algn="l" rtl="0">
              <a:lnSpc>
                <a:spcPct val="100000"/>
              </a:lnSpc>
              <a:spcBef>
                <a:spcPts val="0"/>
              </a:spcBef>
              <a:spcAft>
                <a:spcPts val="0"/>
              </a:spcAft>
              <a:buSzPts val="1100"/>
              <a:buNone/>
            </a:pPr>
            <a:endParaRPr sz="1400" dirty="0"/>
          </a:p>
          <a:p>
            <a:pPr marL="0" marR="0" lvl="0" indent="0" algn="l" rtl="0">
              <a:lnSpc>
                <a:spcPct val="100000"/>
              </a:lnSpc>
              <a:spcBef>
                <a:spcPts val="0"/>
              </a:spcBef>
              <a:spcAft>
                <a:spcPts val="0"/>
              </a:spcAft>
              <a:buClr>
                <a:schemeClr val="dk1"/>
              </a:buClr>
              <a:buSzPts val="1100"/>
              <a:buFont typeface="Calibri"/>
              <a:buNone/>
            </a:pPr>
            <a:r>
              <a:rPr lang="en" sz="1400" b="1" dirty="0"/>
              <a:t>Panel Question </a:t>
            </a:r>
            <a:r>
              <a:rPr lang="en" sz="1400" dirty="0"/>
              <a:t>– How have you earned RPs toward recertification? If you’ve recertified, what was your recertification experience like? </a:t>
            </a:r>
            <a:endParaRPr sz="1400" dirty="0"/>
          </a:p>
        </p:txBody>
      </p:sp>
      <p:sp>
        <p:nvSpPr>
          <p:cNvPr id="188" name="Google Shape;188;g2c790f44eae_0_431: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11</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c790f44eae_0_4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2c790f44eae_0_443: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a:t>Join the 100+ Club</a:t>
            </a:r>
            <a:endParaRPr sz="1400"/>
          </a:p>
          <a:p>
            <a:pPr marL="0" lvl="0" indent="0" algn="l" rtl="0">
              <a:lnSpc>
                <a:spcPct val="100000"/>
              </a:lnSpc>
              <a:spcBef>
                <a:spcPts val="0"/>
              </a:spcBef>
              <a:spcAft>
                <a:spcPts val="0"/>
              </a:spcAft>
              <a:buSzPts val="1100"/>
              <a:buNone/>
            </a:pPr>
            <a:endParaRPr sz="1400" b="1"/>
          </a:p>
          <a:p>
            <a:pPr marL="0" lvl="0" indent="0" algn="l" rtl="0">
              <a:lnSpc>
                <a:spcPct val="100000"/>
              </a:lnSpc>
              <a:spcBef>
                <a:spcPts val="0"/>
              </a:spcBef>
              <a:spcAft>
                <a:spcPts val="0"/>
              </a:spcAft>
              <a:buSzPts val="1100"/>
              <a:buNone/>
            </a:pPr>
            <a:r>
              <a:rPr lang="en" sz="1400"/>
              <a:t>FAACs who recertify with 100 or more RPs qualify to join the 100+ Club! A major benefit for this level of recertification is the 40% discount that is applied to the recertification fee, as well as additional opportunities and special recognition. </a:t>
            </a:r>
            <a:endParaRPr sz="1400"/>
          </a:p>
        </p:txBody>
      </p:sp>
      <p:sp>
        <p:nvSpPr>
          <p:cNvPr id="201" name="Google Shape;201;g2c790f44eae_0_443: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12</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c790f44eae_0_4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c790f44eae_0_492: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 sz="1400" b="1" dirty="0"/>
              <a:t>Make the Investment</a:t>
            </a:r>
            <a:endParaRPr sz="1400" dirty="0"/>
          </a:p>
          <a:p>
            <a:pPr marL="0" lvl="0" indent="0" algn="l" rtl="0">
              <a:lnSpc>
                <a:spcPct val="100000"/>
              </a:lnSpc>
              <a:spcBef>
                <a:spcPts val="0"/>
              </a:spcBef>
              <a:spcAft>
                <a:spcPts val="0"/>
              </a:spcAft>
              <a:buSzPts val="1100"/>
              <a:buNone/>
            </a:pPr>
            <a:endParaRPr sz="1400" dirty="0"/>
          </a:p>
          <a:p>
            <a:pPr marL="0" lvl="0" indent="0" algn="l" rtl="0">
              <a:lnSpc>
                <a:spcPct val="100000"/>
              </a:lnSpc>
              <a:spcBef>
                <a:spcPts val="0"/>
              </a:spcBef>
              <a:spcAft>
                <a:spcPts val="0"/>
              </a:spcAft>
              <a:buSzPts val="1100"/>
              <a:buNone/>
            </a:pPr>
            <a:r>
              <a:rPr lang="en" sz="1400" b="0" i="0" u="none" strike="noStrike" dirty="0">
                <a:solidFill>
                  <a:srgbClr val="000000"/>
                </a:solidFill>
                <a:latin typeface="Calibri"/>
                <a:ea typeface="Calibri"/>
                <a:cs typeface="Calibri"/>
                <a:sym typeface="Calibri"/>
              </a:rPr>
              <a:t>NASFAA prepared a customizable justification letter for those interested in pursuing the FAAC designation. You can share this with managers and leadership at your institution to help explain the Program and encourage them to support your participation. </a:t>
            </a:r>
            <a:endParaRPr sz="1400" b="0" dirty="0"/>
          </a:p>
          <a:p>
            <a:pPr marL="0" lvl="0" indent="0" algn="l" rtl="0">
              <a:lnSpc>
                <a:spcPct val="100000"/>
              </a:lnSpc>
              <a:spcBef>
                <a:spcPts val="0"/>
              </a:spcBef>
              <a:spcAft>
                <a:spcPts val="0"/>
              </a:spcAft>
              <a:buSzPts val="1100"/>
              <a:buNone/>
            </a:pPr>
            <a:br>
              <a:rPr lang="en" sz="1400" b="0" dirty="0"/>
            </a:br>
            <a:r>
              <a:rPr lang="en" sz="1400" b="0" i="0" u="none" strike="noStrike" dirty="0">
                <a:solidFill>
                  <a:srgbClr val="000000"/>
                </a:solidFill>
                <a:latin typeface="Calibri"/>
                <a:ea typeface="Calibri"/>
                <a:cs typeface="Calibri"/>
                <a:sym typeface="Calibri"/>
              </a:rPr>
              <a:t>We’ve also prepared a customizable justification letter to request support for </a:t>
            </a:r>
            <a:r>
              <a:rPr lang="en" sz="1400" b="0" i="1" u="none" strike="noStrike" dirty="0">
                <a:solidFill>
                  <a:srgbClr val="000000"/>
                </a:solidFill>
                <a:latin typeface="Calibri"/>
                <a:ea typeface="Calibri"/>
                <a:cs typeface="Calibri"/>
                <a:sym typeface="Calibri"/>
              </a:rPr>
              <a:t>recertification</a:t>
            </a:r>
            <a:r>
              <a:rPr lang="en" sz="1400" b="0" i="0" u="none" strike="noStrike" dirty="0">
                <a:solidFill>
                  <a:srgbClr val="000000"/>
                </a:solidFill>
                <a:latin typeface="Calibri"/>
                <a:ea typeface="Calibri"/>
                <a:cs typeface="Calibri"/>
                <a:sym typeface="Calibri"/>
              </a:rPr>
              <a:t>, when the time comes.</a:t>
            </a:r>
            <a:endParaRPr sz="1400" b="0" dirty="0"/>
          </a:p>
          <a:p>
            <a:pPr marL="0" lvl="0" indent="0" algn="l" rtl="0">
              <a:lnSpc>
                <a:spcPct val="100000"/>
              </a:lnSpc>
              <a:spcBef>
                <a:spcPts val="0"/>
              </a:spcBef>
              <a:spcAft>
                <a:spcPts val="0"/>
              </a:spcAft>
              <a:buSzPts val="1100"/>
              <a:buNone/>
            </a:pPr>
            <a:br>
              <a:rPr lang="en" sz="1400" b="0" dirty="0"/>
            </a:br>
            <a:r>
              <a:rPr lang="en" sz="1400" b="1" dirty="0"/>
              <a:t>Panel Question </a:t>
            </a:r>
            <a:r>
              <a:rPr lang="en" sz="1400" dirty="0"/>
              <a:t>– In what ways did your school support your journey to becoming certified? </a:t>
            </a:r>
          </a:p>
          <a:p>
            <a:pPr marL="0" lvl="0" indent="0" algn="l" rtl="0">
              <a:lnSpc>
                <a:spcPct val="100000"/>
              </a:lnSpc>
              <a:spcBef>
                <a:spcPts val="0"/>
              </a:spcBef>
              <a:spcAft>
                <a:spcPts val="0"/>
              </a:spcAft>
              <a:buSzPts val="1100"/>
              <a:buNone/>
            </a:pPr>
            <a:r>
              <a:rPr lang="en" sz="1400" b="1" dirty="0"/>
              <a:t>Panel Question </a:t>
            </a:r>
            <a:r>
              <a:rPr lang="en" sz="1400"/>
              <a:t>- What </a:t>
            </a:r>
            <a:r>
              <a:rPr lang="en" sz="1400" dirty="0"/>
              <a:t>final words of advice do you have for our attendees today?</a:t>
            </a:r>
            <a:endParaRPr sz="1400" dirty="0"/>
          </a:p>
        </p:txBody>
      </p:sp>
      <p:sp>
        <p:nvSpPr>
          <p:cNvPr id="209" name="Google Shape;209;g2c790f44eae_0_492:notes"/>
          <p:cNvSpPr txBox="1">
            <a:spLocks noGrp="1"/>
          </p:cNvSpPr>
          <p:nvPr>
            <p:ph type="sldNum" idx="12"/>
          </p:nvPr>
        </p:nvSpPr>
        <p:spPr>
          <a:xfrm>
            <a:off x="3884613" y="8685213"/>
            <a:ext cx="2971800" cy="4587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13</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6"/>
        <p:cNvGrpSpPr/>
        <p:nvPr/>
      </p:nvGrpSpPr>
      <p:grpSpPr>
        <a:xfrm>
          <a:off x="0" y="0"/>
          <a:ext cx="0" cy="0"/>
          <a:chOff x="0" y="0"/>
          <a:chExt cx="0" cy="0"/>
        </a:xfrm>
      </p:grpSpPr>
      <p:sp>
        <p:nvSpPr>
          <p:cNvPr id="57" name="Google Shape;57;p14"/>
          <p:cNvSpPr/>
          <p:nvPr/>
        </p:nvSpPr>
        <p:spPr>
          <a:xfrm rot="10800000">
            <a:off x="181498" y="2744"/>
            <a:ext cx="5059629" cy="4223670"/>
          </a:xfrm>
          <a:custGeom>
            <a:avLst/>
            <a:gdLst/>
            <a:ahLst/>
            <a:cxnLst/>
            <a:rect l="l" t="t" r="r" b="b"/>
            <a:pathLst>
              <a:path w="3740946" h="3140275" extrusionOk="0">
                <a:moveTo>
                  <a:pt x="1870473" y="0"/>
                </a:moveTo>
                <a:cubicBezTo>
                  <a:pt x="2903507" y="0"/>
                  <a:pt x="3740946" y="808920"/>
                  <a:pt x="3740946" y="1806773"/>
                </a:cubicBezTo>
                <a:cubicBezTo>
                  <a:pt x="3740946" y="2305700"/>
                  <a:pt x="3531586" y="2757393"/>
                  <a:pt x="3193097" y="3084355"/>
                </a:cubicBezTo>
                <a:lnTo>
                  <a:pt x="3129400" y="3140275"/>
                </a:lnTo>
                <a:lnTo>
                  <a:pt x="611546" y="3140275"/>
                </a:lnTo>
                <a:lnTo>
                  <a:pt x="547849" y="3084355"/>
                </a:lnTo>
                <a:cubicBezTo>
                  <a:pt x="209360" y="2757393"/>
                  <a:pt x="0" y="2305700"/>
                  <a:pt x="0" y="1806773"/>
                </a:cubicBezTo>
                <a:cubicBezTo>
                  <a:pt x="0" y="808920"/>
                  <a:pt x="837439" y="0"/>
                  <a:pt x="1870473" y="0"/>
                </a:cubicBezTo>
                <a:close/>
              </a:path>
            </a:pathLst>
          </a:custGeom>
          <a:solidFill>
            <a:srgbClr val="004A87">
              <a:alpha val="8588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8" name="Google Shape;58;p14"/>
          <p:cNvSpPr txBox="1"/>
          <p:nvPr/>
        </p:nvSpPr>
        <p:spPr>
          <a:xfrm>
            <a:off x="652445" y="576814"/>
            <a:ext cx="4114800" cy="745800"/>
          </a:xfrm>
          <a:prstGeom prst="rect">
            <a:avLst/>
          </a:prstGeom>
          <a:no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chemeClr val="lt1"/>
              </a:buClr>
              <a:buSzPts val="1700"/>
              <a:buFont typeface="Calibri"/>
              <a:buNone/>
            </a:pPr>
            <a:r>
              <a:rPr lang="en" sz="1700" b="0" i="0" u="none" strike="noStrike" cap="none">
                <a:solidFill>
                  <a:schemeClr val="lt1"/>
                </a:solidFill>
                <a:latin typeface="Calibri"/>
                <a:ea typeface="Calibri"/>
                <a:cs typeface="Calibri"/>
                <a:sym typeface="Calibri"/>
              </a:rPr>
              <a:t>National Association of Student </a:t>
            </a:r>
            <a:br>
              <a:rPr lang="en" sz="1700" b="0" i="0" u="none" strike="noStrike" cap="none">
                <a:solidFill>
                  <a:schemeClr val="lt1"/>
                </a:solidFill>
                <a:latin typeface="Calibri"/>
                <a:ea typeface="Calibri"/>
                <a:cs typeface="Calibri"/>
                <a:sym typeface="Calibri"/>
              </a:rPr>
            </a:br>
            <a:r>
              <a:rPr lang="en" sz="1700" b="0" i="0" u="none" strike="noStrike" cap="none">
                <a:solidFill>
                  <a:schemeClr val="lt1"/>
                </a:solidFill>
                <a:latin typeface="Calibri"/>
                <a:ea typeface="Calibri"/>
                <a:cs typeface="Calibri"/>
                <a:sym typeface="Calibri"/>
              </a:rPr>
              <a:t>Financial Aid Administrators</a:t>
            </a:r>
            <a:endParaRPr sz="1700" b="0" i="0" u="none" strike="noStrike" cap="none">
              <a:solidFill>
                <a:schemeClr val="lt1"/>
              </a:solidFill>
              <a:latin typeface="Calibri"/>
              <a:ea typeface="Calibri"/>
              <a:cs typeface="Calibri"/>
              <a:sym typeface="Calibri"/>
            </a:endParaRPr>
          </a:p>
        </p:txBody>
      </p:sp>
      <p:sp>
        <p:nvSpPr>
          <p:cNvPr id="59" name="Google Shape;59;p14"/>
          <p:cNvSpPr txBox="1">
            <a:spLocks noGrp="1"/>
          </p:cNvSpPr>
          <p:nvPr>
            <p:ph type="ctrTitle"/>
          </p:nvPr>
        </p:nvSpPr>
        <p:spPr>
          <a:xfrm>
            <a:off x="957902" y="1632396"/>
            <a:ext cx="3504000" cy="8244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0"/>
              </a:spcBef>
              <a:spcAft>
                <a:spcPts val="0"/>
              </a:spcAft>
              <a:buClr>
                <a:schemeClr val="lt1"/>
              </a:buClr>
              <a:buSzPts val="4400"/>
              <a:buFont typeface="Libre Franklin Thin"/>
              <a:buNone/>
              <a:defRPr sz="2400" b="0" i="0" u="none" strike="noStrike"/>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pic>
        <p:nvPicPr>
          <p:cNvPr id="60" name="Google Shape;60;p14"/>
          <p:cNvPicPr preferRelativeResize="0"/>
          <p:nvPr/>
        </p:nvPicPr>
        <p:blipFill rotWithShape="1">
          <a:blip r:embed="rId2">
            <a:alphaModFix/>
          </a:blip>
          <a:srcRect/>
          <a:stretch/>
        </p:blipFill>
        <p:spPr>
          <a:xfrm>
            <a:off x="6020550" y="231935"/>
            <a:ext cx="2904564" cy="1234439"/>
          </a:xfrm>
          <a:prstGeom prst="rect">
            <a:avLst/>
          </a:prstGeom>
          <a:noFill/>
          <a:ln>
            <a:noFill/>
          </a:ln>
        </p:spPr>
      </p:pic>
      <p:pic>
        <p:nvPicPr>
          <p:cNvPr id="61" name="Google Shape;61;p14"/>
          <p:cNvPicPr preferRelativeResize="0"/>
          <p:nvPr/>
        </p:nvPicPr>
        <p:blipFill rotWithShape="1">
          <a:blip r:embed="rId3">
            <a:alphaModFix/>
          </a:blip>
          <a:srcRect/>
          <a:stretch/>
        </p:blipFill>
        <p:spPr>
          <a:xfrm>
            <a:off x="0" y="4536218"/>
            <a:ext cx="7829550" cy="297040"/>
          </a:xfrm>
          <a:prstGeom prst="rect">
            <a:avLst/>
          </a:prstGeom>
          <a:noFill/>
          <a:ln>
            <a:noFill/>
          </a:ln>
        </p:spPr>
      </p:pic>
      <p:pic>
        <p:nvPicPr>
          <p:cNvPr id="62" name="Google Shape;62;p14" descr="A close-up of a sign&#10;&#10;Description automatically generated with low confidence"/>
          <p:cNvPicPr preferRelativeResize="0"/>
          <p:nvPr/>
        </p:nvPicPr>
        <p:blipFill rotWithShape="1">
          <a:blip r:embed="rId4">
            <a:alphaModFix/>
          </a:blip>
          <a:srcRect/>
          <a:stretch/>
        </p:blipFill>
        <p:spPr>
          <a:xfrm>
            <a:off x="7871093" y="4217939"/>
            <a:ext cx="1059926" cy="950055"/>
          </a:xfrm>
          <a:prstGeom prst="rect">
            <a:avLst/>
          </a:prstGeom>
          <a:noFill/>
          <a:ln>
            <a:noFill/>
          </a:ln>
        </p:spPr>
      </p:pic>
      <p:pic>
        <p:nvPicPr>
          <p:cNvPr id="63" name="Google Shape;63;p14"/>
          <p:cNvPicPr preferRelativeResize="0"/>
          <p:nvPr/>
        </p:nvPicPr>
        <p:blipFill rotWithShape="1">
          <a:blip r:embed="rId5">
            <a:alphaModFix/>
          </a:blip>
          <a:srcRect/>
          <a:stretch/>
        </p:blipFill>
        <p:spPr>
          <a:xfrm>
            <a:off x="8973047" y="4536218"/>
            <a:ext cx="205740" cy="2970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ue Content Slide">
  <p:cSld name="Blue Content Slide">
    <p:spTree>
      <p:nvGrpSpPr>
        <p:cNvPr id="1" name="Shape 64"/>
        <p:cNvGrpSpPr/>
        <p:nvPr/>
      </p:nvGrpSpPr>
      <p:grpSpPr>
        <a:xfrm>
          <a:off x="0" y="0"/>
          <a:ext cx="0" cy="0"/>
          <a:chOff x="0" y="0"/>
          <a:chExt cx="0" cy="0"/>
        </a:xfrm>
      </p:grpSpPr>
      <p:sp>
        <p:nvSpPr>
          <p:cNvPr id="65" name="Google Shape;65;p15"/>
          <p:cNvSpPr/>
          <p:nvPr/>
        </p:nvSpPr>
        <p:spPr>
          <a:xfrm>
            <a:off x="0" y="-1"/>
            <a:ext cx="200100" cy="5143500"/>
          </a:xfrm>
          <a:prstGeom prst="rect">
            <a:avLst/>
          </a:prstGeom>
          <a:solidFill>
            <a:srgbClr val="004A8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6CBE4B"/>
              </a:solidFill>
              <a:latin typeface="Calibri"/>
              <a:ea typeface="Calibri"/>
              <a:cs typeface="Calibri"/>
              <a:sym typeface="Calibri"/>
            </a:endParaRPr>
          </a:p>
        </p:txBody>
      </p:sp>
      <p:sp>
        <p:nvSpPr>
          <p:cNvPr id="66" name="Google Shape;66;p15"/>
          <p:cNvSpPr txBox="1"/>
          <p:nvPr/>
        </p:nvSpPr>
        <p:spPr>
          <a:xfrm>
            <a:off x="168664" y="4869656"/>
            <a:ext cx="2009400" cy="273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Slide </a:t>
            </a:r>
            <a:fld id="{00000000-1234-1234-1234-123412341234}" type="slidenum">
              <a:rPr lang="en" sz="1100" b="0" i="0" u="none" strike="noStrike" cap="none">
                <a:solidFill>
                  <a:srgbClr val="000000"/>
                </a:solidFill>
                <a:latin typeface="Arial"/>
                <a:ea typeface="Arial"/>
                <a:cs typeface="Arial"/>
                <a:sym typeface="Arial"/>
              </a:rPr>
              <a:t>‹#›</a:t>
            </a:fld>
            <a:r>
              <a:rPr lang="en" sz="1100" b="0" i="0" u="none" strike="noStrike" cap="none">
                <a:solidFill>
                  <a:srgbClr val="000000"/>
                </a:solidFill>
                <a:latin typeface="Arial"/>
                <a:ea typeface="Arial"/>
                <a:cs typeface="Arial"/>
                <a:sym typeface="Arial"/>
              </a:rPr>
              <a:t>   © 2023 NASFAA</a:t>
            </a:r>
            <a:endParaRPr sz="1100" b="0" i="0" u="none" strike="noStrike" cap="none">
              <a:solidFill>
                <a:srgbClr val="000000"/>
              </a:solidFill>
              <a:latin typeface="Arial"/>
              <a:ea typeface="Arial"/>
              <a:cs typeface="Arial"/>
              <a:sym typeface="Arial"/>
            </a:endParaRPr>
          </a:p>
        </p:txBody>
      </p:sp>
      <p:sp>
        <p:nvSpPr>
          <p:cNvPr id="67" name="Google Shape;67;p15"/>
          <p:cNvSpPr txBox="1">
            <a:spLocks noGrp="1"/>
          </p:cNvSpPr>
          <p:nvPr>
            <p:ph type="body" idx="1"/>
          </p:nvPr>
        </p:nvSpPr>
        <p:spPr>
          <a:xfrm>
            <a:off x="471487" y="1076327"/>
            <a:ext cx="83805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Noto Sans Symbols"/>
              <a:buChar char="⮚"/>
              <a:defRPr>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Noto Sans Symbols"/>
              <a:buChar char="▪"/>
              <a:defRPr sz="1500">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a:latin typeface="Arial"/>
                <a:ea typeface="Arial"/>
                <a:cs typeface="Arial"/>
                <a:sym typeface="Aria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sp>
        <p:nvSpPr>
          <p:cNvPr id="68" name="Google Shape;68;p15"/>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800"/>
              </a:spcBef>
              <a:spcAft>
                <a:spcPts val="0"/>
              </a:spcAft>
              <a:buClr>
                <a:srgbClr val="004A87"/>
              </a:buClr>
              <a:buSzPts val="2500"/>
              <a:buNone/>
              <a:defRPr sz="2500">
                <a:solidFill>
                  <a:srgbClr val="004A87"/>
                </a:solidFill>
                <a:latin typeface="Verdana"/>
                <a:ea typeface="Verdana"/>
                <a:cs typeface="Verdana"/>
                <a:sym typeface="Verdana"/>
              </a:defRPr>
            </a:lvl1pPr>
            <a:lvl2pPr marL="914400" lvl="1" indent="-317500" algn="l" rtl="0">
              <a:lnSpc>
                <a:spcPct val="100000"/>
              </a:lnSpc>
              <a:spcBef>
                <a:spcPts val="400"/>
              </a:spcBef>
              <a:spcAft>
                <a:spcPts val="0"/>
              </a:spcAft>
              <a:buClr>
                <a:schemeClr val="dk1"/>
              </a:buClr>
              <a:buSzPts val="1400"/>
              <a:buFont typeface="Courier New"/>
              <a:buChar char="o"/>
              <a:defRPr>
                <a:latin typeface="Arial"/>
                <a:ea typeface="Arial"/>
                <a:cs typeface="Arial"/>
                <a:sym typeface="Arial"/>
              </a:defRPr>
            </a:lvl2pPr>
            <a:lvl3pPr marL="1371600" lvl="2" indent="-323850" algn="l" rtl="0">
              <a:lnSpc>
                <a:spcPct val="100000"/>
              </a:lnSpc>
              <a:spcBef>
                <a:spcPts val="400"/>
              </a:spcBef>
              <a:spcAft>
                <a:spcPts val="0"/>
              </a:spcAft>
              <a:buClr>
                <a:schemeClr val="dk1"/>
              </a:buClr>
              <a:buSzPts val="1500"/>
              <a:buFont typeface="Noto Sans Symbols"/>
              <a:buChar char="▪"/>
              <a:defRPr sz="1500">
                <a:latin typeface="Arial"/>
                <a:ea typeface="Arial"/>
                <a:cs typeface="Arial"/>
                <a:sym typeface="Arial"/>
              </a:defRPr>
            </a:lvl3pPr>
            <a:lvl4pPr marL="1828800" lvl="3" indent="-317500" algn="l" rtl="0">
              <a:lnSpc>
                <a:spcPct val="90000"/>
              </a:lnSpc>
              <a:spcBef>
                <a:spcPts val="400"/>
              </a:spcBef>
              <a:spcAft>
                <a:spcPts val="0"/>
              </a:spcAft>
              <a:buClr>
                <a:schemeClr val="dk1"/>
              </a:buClr>
              <a:buSzPts val="1400"/>
              <a:buFont typeface="Calibri"/>
              <a:buChar char="-"/>
              <a:defRPr>
                <a:latin typeface="Arial"/>
                <a:ea typeface="Arial"/>
                <a:cs typeface="Arial"/>
                <a:sym typeface="Arial"/>
              </a:defRPr>
            </a:lvl4pPr>
            <a:lvl5pPr marL="2286000" lvl="4" indent="-317500" algn="l" rtl="0">
              <a:lnSpc>
                <a:spcPct val="90000"/>
              </a:lnSpc>
              <a:spcBef>
                <a:spcPts val="400"/>
              </a:spcBef>
              <a:spcAft>
                <a:spcPts val="0"/>
              </a:spcAft>
              <a:buClr>
                <a:schemeClr val="dk1"/>
              </a:buClr>
              <a:buSzPts val="1400"/>
              <a:buChar char="•"/>
              <a:defRPr>
                <a:latin typeface="Arial"/>
                <a:ea typeface="Arial"/>
                <a:cs typeface="Arial"/>
                <a:sym typeface="Aria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pic>
        <p:nvPicPr>
          <p:cNvPr id="69" name="Google Shape;69;p15" descr="A close-up of a sign&#10;&#10;Description automatically generated with low confidence"/>
          <p:cNvPicPr preferRelativeResize="0"/>
          <p:nvPr/>
        </p:nvPicPr>
        <p:blipFill rotWithShape="1">
          <a:blip r:embed="rId2">
            <a:alphaModFix/>
          </a:blip>
          <a:srcRect/>
          <a:stretch/>
        </p:blipFill>
        <p:spPr>
          <a:xfrm>
            <a:off x="8475452" y="4554747"/>
            <a:ext cx="655591" cy="56584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ue Section Title Slide">
  <p:cSld name="Blue Section Title Slide">
    <p:spTree>
      <p:nvGrpSpPr>
        <p:cNvPr id="1" name="Shape 70"/>
        <p:cNvGrpSpPr/>
        <p:nvPr/>
      </p:nvGrpSpPr>
      <p:grpSpPr>
        <a:xfrm>
          <a:off x="0" y="0"/>
          <a:ext cx="0" cy="0"/>
          <a:chOff x="0" y="0"/>
          <a:chExt cx="0" cy="0"/>
        </a:xfrm>
      </p:grpSpPr>
      <p:sp>
        <p:nvSpPr>
          <p:cNvPr id="71" name="Google Shape;71;p16"/>
          <p:cNvSpPr/>
          <p:nvPr/>
        </p:nvSpPr>
        <p:spPr>
          <a:xfrm>
            <a:off x="0" y="-1"/>
            <a:ext cx="200100" cy="5143500"/>
          </a:xfrm>
          <a:prstGeom prst="rect">
            <a:avLst/>
          </a:prstGeom>
          <a:solidFill>
            <a:srgbClr val="004A8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6CBE4B"/>
              </a:solidFill>
              <a:latin typeface="Calibri"/>
              <a:ea typeface="Calibri"/>
              <a:cs typeface="Calibri"/>
              <a:sym typeface="Calibri"/>
            </a:endParaRPr>
          </a:p>
        </p:txBody>
      </p:sp>
      <p:sp>
        <p:nvSpPr>
          <p:cNvPr id="72" name="Google Shape;72;p16"/>
          <p:cNvSpPr txBox="1">
            <a:spLocks noGrp="1"/>
          </p:cNvSpPr>
          <p:nvPr>
            <p:ph type="body" idx="1"/>
          </p:nvPr>
        </p:nvSpPr>
        <p:spPr>
          <a:xfrm>
            <a:off x="471487" y="1076327"/>
            <a:ext cx="83805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a:latin typeface="Arial"/>
                <a:ea typeface="Arial"/>
                <a:cs typeface="Arial"/>
                <a:sym typeface="Arial"/>
              </a:defRPr>
            </a:lvl1pPr>
            <a:lvl2pPr marL="914400" marR="0" lvl="1" indent="-228600" algn="l" rtl="0">
              <a:lnSpc>
                <a:spcPct val="90000"/>
              </a:lnSpc>
              <a:spcBef>
                <a:spcPts val="400"/>
              </a:spcBef>
              <a:spcAft>
                <a:spcPts val="0"/>
              </a:spcAft>
              <a:buClr>
                <a:schemeClr val="dk1"/>
              </a:buClr>
              <a:buSzPts val="1400"/>
              <a:buFont typeface="Courier New"/>
              <a:buNone/>
              <a:defRPr>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Noto Sans Symbols"/>
              <a:buChar char="▪"/>
              <a:defRPr sz="1500">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a:latin typeface="Arial"/>
                <a:ea typeface="Arial"/>
                <a:cs typeface="Arial"/>
                <a:sym typeface="Aria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sp>
        <p:nvSpPr>
          <p:cNvPr id="73" name="Google Shape;73;p16"/>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800"/>
              </a:spcBef>
              <a:spcAft>
                <a:spcPts val="0"/>
              </a:spcAft>
              <a:buClr>
                <a:srgbClr val="004A87"/>
              </a:buClr>
              <a:buSzPts val="2500"/>
              <a:buNone/>
              <a:defRPr sz="2500">
                <a:solidFill>
                  <a:srgbClr val="004A87"/>
                </a:solidFill>
                <a:latin typeface="Verdana"/>
                <a:ea typeface="Verdana"/>
                <a:cs typeface="Verdana"/>
                <a:sym typeface="Verdana"/>
              </a:defRPr>
            </a:lvl1pPr>
            <a:lvl2pPr marL="914400" lvl="1" indent="-317500" algn="l" rtl="0">
              <a:lnSpc>
                <a:spcPct val="100000"/>
              </a:lnSpc>
              <a:spcBef>
                <a:spcPts val="400"/>
              </a:spcBef>
              <a:spcAft>
                <a:spcPts val="0"/>
              </a:spcAft>
              <a:buClr>
                <a:schemeClr val="dk1"/>
              </a:buClr>
              <a:buSzPts val="1400"/>
              <a:buFont typeface="Courier New"/>
              <a:buChar char="o"/>
              <a:defRPr>
                <a:latin typeface="Arial"/>
                <a:ea typeface="Arial"/>
                <a:cs typeface="Arial"/>
                <a:sym typeface="Arial"/>
              </a:defRPr>
            </a:lvl2pPr>
            <a:lvl3pPr marL="1371600" lvl="2" indent="-323850" algn="l" rtl="0">
              <a:lnSpc>
                <a:spcPct val="100000"/>
              </a:lnSpc>
              <a:spcBef>
                <a:spcPts val="400"/>
              </a:spcBef>
              <a:spcAft>
                <a:spcPts val="0"/>
              </a:spcAft>
              <a:buClr>
                <a:schemeClr val="dk1"/>
              </a:buClr>
              <a:buSzPts val="1500"/>
              <a:buFont typeface="Noto Sans Symbols"/>
              <a:buChar char="▪"/>
              <a:defRPr sz="1500">
                <a:latin typeface="Arial"/>
                <a:ea typeface="Arial"/>
                <a:cs typeface="Arial"/>
                <a:sym typeface="Arial"/>
              </a:defRPr>
            </a:lvl3pPr>
            <a:lvl4pPr marL="1828800" lvl="3" indent="-317500" algn="l" rtl="0">
              <a:lnSpc>
                <a:spcPct val="90000"/>
              </a:lnSpc>
              <a:spcBef>
                <a:spcPts val="400"/>
              </a:spcBef>
              <a:spcAft>
                <a:spcPts val="0"/>
              </a:spcAft>
              <a:buClr>
                <a:schemeClr val="dk1"/>
              </a:buClr>
              <a:buSzPts val="1400"/>
              <a:buFont typeface="Calibri"/>
              <a:buChar char="-"/>
              <a:defRPr>
                <a:latin typeface="Arial"/>
                <a:ea typeface="Arial"/>
                <a:cs typeface="Arial"/>
                <a:sym typeface="Arial"/>
              </a:defRPr>
            </a:lvl4pPr>
            <a:lvl5pPr marL="2286000" lvl="4" indent="-317500" algn="l" rtl="0">
              <a:lnSpc>
                <a:spcPct val="90000"/>
              </a:lnSpc>
              <a:spcBef>
                <a:spcPts val="400"/>
              </a:spcBef>
              <a:spcAft>
                <a:spcPts val="0"/>
              </a:spcAft>
              <a:buClr>
                <a:schemeClr val="dk1"/>
              </a:buClr>
              <a:buSzPts val="1400"/>
              <a:buChar char="•"/>
              <a:defRPr>
                <a:latin typeface="Arial"/>
                <a:ea typeface="Arial"/>
                <a:cs typeface="Arial"/>
                <a:sym typeface="Aria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pic>
        <p:nvPicPr>
          <p:cNvPr id="74" name="Google Shape;74;p16" descr="A close-up of a sign&#10;&#10;Description automatically generated with low confidence"/>
          <p:cNvPicPr preferRelativeResize="0"/>
          <p:nvPr/>
        </p:nvPicPr>
        <p:blipFill rotWithShape="1">
          <a:blip r:embed="rId2">
            <a:alphaModFix/>
          </a:blip>
          <a:srcRect/>
          <a:stretch/>
        </p:blipFill>
        <p:spPr>
          <a:xfrm>
            <a:off x="8475452" y="4554747"/>
            <a:ext cx="655591" cy="565846"/>
          </a:xfrm>
          <a:prstGeom prst="rect">
            <a:avLst/>
          </a:prstGeom>
          <a:noFill/>
          <a:ln>
            <a:noFill/>
          </a:ln>
        </p:spPr>
      </p:pic>
      <p:sp>
        <p:nvSpPr>
          <p:cNvPr id="75" name="Google Shape;75;p16"/>
          <p:cNvSpPr txBox="1"/>
          <p:nvPr/>
        </p:nvSpPr>
        <p:spPr>
          <a:xfrm>
            <a:off x="168664" y="4869656"/>
            <a:ext cx="2009400" cy="273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dirty="0">
                <a:solidFill>
                  <a:srgbClr val="000000"/>
                </a:solidFill>
                <a:latin typeface="Arial"/>
                <a:ea typeface="Arial"/>
                <a:cs typeface="Arial"/>
                <a:sym typeface="Arial"/>
              </a:rPr>
              <a:t>Slide </a:t>
            </a:r>
            <a:fld id="{00000000-1234-1234-1234-123412341234}" type="slidenum">
              <a:rPr lang="en" sz="1100" b="0" i="0" u="none" strike="noStrike" cap="none">
                <a:solidFill>
                  <a:srgbClr val="000000"/>
                </a:solidFill>
                <a:latin typeface="Arial"/>
                <a:ea typeface="Arial"/>
                <a:cs typeface="Arial"/>
                <a:sym typeface="Arial"/>
              </a:rPr>
              <a:t>‹#›</a:t>
            </a:fld>
            <a:r>
              <a:rPr lang="en" sz="1100" b="0" i="0" u="none" strike="noStrike" cap="none" dirty="0">
                <a:solidFill>
                  <a:srgbClr val="000000"/>
                </a:solidFill>
                <a:latin typeface="Arial"/>
                <a:ea typeface="Arial"/>
                <a:cs typeface="Arial"/>
                <a:sym typeface="Arial"/>
              </a:rPr>
              <a:t>   © 2024 NASFAA</a:t>
            </a:r>
            <a:endParaRPr sz="1100" b="0" i="0" u="none" strike="noStrike" cap="none" dirty="0">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ue Double Content Slide">
  <p:cSld name="Blue Double Content Slide">
    <p:spTree>
      <p:nvGrpSpPr>
        <p:cNvPr id="1" name="Shape 76"/>
        <p:cNvGrpSpPr/>
        <p:nvPr/>
      </p:nvGrpSpPr>
      <p:grpSpPr>
        <a:xfrm>
          <a:off x="0" y="0"/>
          <a:ext cx="0" cy="0"/>
          <a:chOff x="0" y="0"/>
          <a:chExt cx="0" cy="0"/>
        </a:xfrm>
      </p:grpSpPr>
      <p:sp>
        <p:nvSpPr>
          <p:cNvPr id="77" name="Google Shape;77;p17"/>
          <p:cNvSpPr/>
          <p:nvPr/>
        </p:nvSpPr>
        <p:spPr>
          <a:xfrm>
            <a:off x="0" y="-1"/>
            <a:ext cx="200100" cy="5143500"/>
          </a:xfrm>
          <a:prstGeom prst="rect">
            <a:avLst/>
          </a:prstGeom>
          <a:solidFill>
            <a:srgbClr val="004A8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6CBE4B"/>
              </a:solidFill>
              <a:latin typeface="Calibri"/>
              <a:ea typeface="Calibri"/>
              <a:cs typeface="Calibri"/>
              <a:sym typeface="Calibri"/>
            </a:endParaRPr>
          </a:p>
        </p:txBody>
      </p:sp>
      <p:sp>
        <p:nvSpPr>
          <p:cNvPr id="78" name="Google Shape;78;p17"/>
          <p:cNvSpPr txBox="1">
            <a:spLocks noGrp="1"/>
          </p:cNvSpPr>
          <p:nvPr>
            <p:ph type="body" idx="1"/>
          </p:nvPr>
        </p:nvSpPr>
        <p:spPr>
          <a:xfrm>
            <a:off x="4739162" y="1076327"/>
            <a:ext cx="4112700" cy="3263400"/>
          </a:xfrm>
          <a:prstGeom prst="rect">
            <a:avLst/>
          </a:prstGeom>
          <a:noFill/>
          <a:ln>
            <a:noFill/>
          </a:ln>
        </p:spPr>
        <p:txBody>
          <a:bodyPr spcFirstLastPara="1" wrap="square" lIns="68575" tIns="34275" rIns="68575" bIns="34275" anchor="t" anchorCtr="0">
            <a:normAutofit/>
          </a:bodyPr>
          <a:lstStyle>
            <a:lvl1pPr marL="457200" marR="0" lvl="0" indent="-228600" algn="l" rtl="0">
              <a:lnSpc>
                <a:spcPct val="90000"/>
              </a:lnSpc>
              <a:spcBef>
                <a:spcPts val="800"/>
              </a:spcBef>
              <a:spcAft>
                <a:spcPts val="0"/>
              </a:spcAft>
              <a:buClr>
                <a:schemeClr val="dk1"/>
              </a:buClr>
              <a:buSzPts val="2100"/>
              <a:buFont typeface="Arial"/>
              <a:buNone/>
              <a:defRPr>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Courier New"/>
              <a:buChar char="o"/>
              <a:defRPr>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Noto Sans Symbols"/>
              <a:buChar char="▪"/>
              <a:defRPr>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a:lvl4pPr>
            <a:lvl5pPr marL="2286000" marR="0" lvl="4" indent="-317500" algn="l" rtl="0">
              <a:lnSpc>
                <a:spcPct val="90000"/>
              </a:lnSpc>
              <a:spcBef>
                <a:spcPts val="400"/>
              </a:spcBef>
              <a:spcAft>
                <a:spcPts val="0"/>
              </a:spcAft>
              <a:buClr>
                <a:schemeClr val="dk1"/>
              </a:buClr>
              <a:buSzPts val="1400"/>
              <a:buFont typeface="Arial"/>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sp>
        <p:nvSpPr>
          <p:cNvPr id="79" name="Google Shape;79;p17"/>
          <p:cNvSpPr txBox="1">
            <a:spLocks noGrp="1"/>
          </p:cNvSpPr>
          <p:nvPr>
            <p:ph type="body" idx="2"/>
          </p:nvPr>
        </p:nvSpPr>
        <p:spPr>
          <a:xfrm>
            <a:off x="471487" y="1076327"/>
            <a:ext cx="41148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Courier New"/>
              <a:buChar char="o"/>
              <a:defRPr>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Noto Sans Symbols"/>
              <a:buChar char="▪"/>
              <a:defRPr sz="1500">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a:latin typeface="Arial"/>
                <a:ea typeface="Arial"/>
                <a:cs typeface="Arial"/>
                <a:sym typeface="Aria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sp>
        <p:nvSpPr>
          <p:cNvPr id="80" name="Google Shape;80;p17"/>
          <p:cNvSpPr txBox="1">
            <a:spLocks noGrp="1"/>
          </p:cNvSpPr>
          <p:nvPr>
            <p:ph type="body" idx="3"/>
          </p:nvPr>
        </p:nvSpPr>
        <p:spPr>
          <a:xfrm>
            <a:off x="471486" y="52778"/>
            <a:ext cx="8380500" cy="987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800"/>
              </a:spcBef>
              <a:spcAft>
                <a:spcPts val="0"/>
              </a:spcAft>
              <a:buClr>
                <a:srgbClr val="004A87"/>
              </a:buClr>
              <a:buSzPts val="2500"/>
              <a:buNone/>
              <a:defRPr sz="2500">
                <a:solidFill>
                  <a:srgbClr val="004A87"/>
                </a:solidFill>
                <a:latin typeface="Verdana"/>
                <a:ea typeface="Verdana"/>
                <a:cs typeface="Verdana"/>
                <a:sym typeface="Verdana"/>
              </a:defRPr>
            </a:lvl1pPr>
            <a:lvl2pPr marL="914400" lvl="1" indent="-317500" algn="l" rtl="0">
              <a:lnSpc>
                <a:spcPct val="100000"/>
              </a:lnSpc>
              <a:spcBef>
                <a:spcPts val="400"/>
              </a:spcBef>
              <a:spcAft>
                <a:spcPts val="0"/>
              </a:spcAft>
              <a:buClr>
                <a:schemeClr val="dk1"/>
              </a:buClr>
              <a:buSzPts val="1400"/>
              <a:buFont typeface="Courier New"/>
              <a:buChar char="o"/>
              <a:defRPr>
                <a:latin typeface="Arial"/>
                <a:ea typeface="Arial"/>
                <a:cs typeface="Arial"/>
                <a:sym typeface="Arial"/>
              </a:defRPr>
            </a:lvl2pPr>
            <a:lvl3pPr marL="1371600" lvl="2" indent="-323850" algn="l" rtl="0">
              <a:lnSpc>
                <a:spcPct val="100000"/>
              </a:lnSpc>
              <a:spcBef>
                <a:spcPts val="400"/>
              </a:spcBef>
              <a:spcAft>
                <a:spcPts val="0"/>
              </a:spcAft>
              <a:buClr>
                <a:schemeClr val="dk1"/>
              </a:buClr>
              <a:buSzPts val="1500"/>
              <a:buFont typeface="Noto Sans Symbols"/>
              <a:buChar char="▪"/>
              <a:defRPr sz="1500">
                <a:latin typeface="Arial"/>
                <a:ea typeface="Arial"/>
                <a:cs typeface="Arial"/>
                <a:sym typeface="Arial"/>
              </a:defRPr>
            </a:lvl3pPr>
            <a:lvl4pPr marL="1828800" lvl="3" indent="-317500" algn="l" rtl="0">
              <a:lnSpc>
                <a:spcPct val="90000"/>
              </a:lnSpc>
              <a:spcBef>
                <a:spcPts val="400"/>
              </a:spcBef>
              <a:spcAft>
                <a:spcPts val="0"/>
              </a:spcAft>
              <a:buClr>
                <a:schemeClr val="dk1"/>
              </a:buClr>
              <a:buSzPts val="1400"/>
              <a:buFont typeface="Calibri"/>
              <a:buChar char="-"/>
              <a:defRPr>
                <a:latin typeface="Arial"/>
                <a:ea typeface="Arial"/>
                <a:cs typeface="Arial"/>
                <a:sym typeface="Arial"/>
              </a:defRPr>
            </a:lvl4pPr>
            <a:lvl5pPr marL="2286000" lvl="4" indent="-317500" algn="l" rtl="0">
              <a:lnSpc>
                <a:spcPct val="90000"/>
              </a:lnSpc>
              <a:spcBef>
                <a:spcPts val="400"/>
              </a:spcBef>
              <a:spcAft>
                <a:spcPts val="0"/>
              </a:spcAft>
              <a:buClr>
                <a:schemeClr val="dk1"/>
              </a:buClr>
              <a:buSzPts val="1400"/>
              <a:buChar char="•"/>
              <a:defRPr>
                <a:latin typeface="Arial"/>
                <a:ea typeface="Arial"/>
                <a:cs typeface="Arial"/>
                <a:sym typeface="Aria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228600" algn="l" rtl="0">
              <a:lnSpc>
                <a:spcPct val="90000"/>
              </a:lnSpc>
              <a:spcBef>
                <a:spcPts val="400"/>
              </a:spcBef>
              <a:spcAft>
                <a:spcPts val="0"/>
              </a:spcAft>
              <a:buClr>
                <a:schemeClr val="dk1"/>
              </a:buClr>
              <a:buSzPts val="1400"/>
              <a:buNone/>
              <a:defRPr/>
            </a:lvl9pPr>
          </a:lstStyle>
          <a:p>
            <a:endParaRPr/>
          </a:p>
        </p:txBody>
      </p:sp>
      <p:pic>
        <p:nvPicPr>
          <p:cNvPr id="81" name="Google Shape;81;p17" descr="A close-up of a sign&#10;&#10;Description automatically generated with low confidence"/>
          <p:cNvPicPr preferRelativeResize="0"/>
          <p:nvPr/>
        </p:nvPicPr>
        <p:blipFill rotWithShape="1">
          <a:blip r:embed="rId2">
            <a:alphaModFix/>
          </a:blip>
          <a:srcRect/>
          <a:stretch/>
        </p:blipFill>
        <p:spPr>
          <a:xfrm>
            <a:off x="8475452" y="4554747"/>
            <a:ext cx="655591" cy="565846"/>
          </a:xfrm>
          <a:prstGeom prst="rect">
            <a:avLst/>
          </a:prstGeom>
          <a:noFill/>
          <a:ln>
            <a:noFill/>
          </a:ln>
        </p:spPr>
      </p:pic>
      <p:sp>
        <p:nvSpPr>
          <p:cNvPr id="82" name="Google Shape;82;p17"/>
          <p:cNvSpPr txBox="1"/>
          <p:nvPr/>
        </p:nvSpPr>
        <p:spPr>
          <a:xfrm>
            <a:off x="168664" y="4869656"/>
            <a:ext cx="2009400" cy="273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Slide </a:t>
            </a:r>
            <a:fld id="{00000000-1234-1234-1234-123412341234}" type="slidenum">
              <a:rPr lang="en" sz="1100" b="0" i="0" u="none" strike="noStrike" cap="none">
                <a:solidFill>
                  <a:srgbClr val="000000"/>
                </a:solidFill>
                <a:latin typeface="Arial"/>
                <a:ea typeface="Arial"/>
                <a:cs typeface="Arial"/>
                <a:sym typeface="Arial"/>
              </a:rPr>
              <a:t>‹#›</a:t>
            </a:fld>
            <a:r>
              <a:rPr lang="en" sz="1100" b="0" i="0" u="none" strike="noStrike" cap="none">
                <a:solidFill>
                  <a:srgbClr val="000000"/>
                </a:solidFill>
                <a:latin typeface="Arial"/>
                <a:ea typeface="Arial"/>
                <a:cs typeface="Arial"/>
                <a:sym typeface="Arial"/>
              </a:rPr>
              <a:t>   © 2023 NASFAA</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ue NASFAA Slide">
  <p:cSld name="Blue NASFAA Slide">
    <p:spTree>
      <p:nvGrpSpPr>
        <p:cNvPr id="1" name="Shape 83"/>
        <p:cNvGrpSpPr/>
        <p:nvPr/>
      </p:nvGrpSpPr>
      <p:grpSpPr>
        <a:xfrm>
          <a:off x="0" y="0"/>
          <a:ext cx="0" cy="0"/>
          <a:chOff x="0" y="0"/>
          <a:chExt cx="0" cy="0"/>
        </a:xfrm>
      </p:grpSpPr>
      <p:sp>
        <p:nvSpPr>
          <p:cNvPr id="84" name="Google Shape;84;p18"/>
          <p:cNvSpPr/>
          <p:nvPr/>
        </p:nvSpPr>
        <p:spPr>
          <a:xfrm>
            <a:off x="0" y="0"/>
            <a:ext cx="9144000" cy="5143500"/>
          </a:xfrm>
          <a:prstGeom prst="rect">
            <a:avLst/>
          </a:prstGeom>
          <a:solidFill>
            <a:srgbClr val="004A87"/>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2F5597"/>
              </a:solidFill>
              <a:latin typeface="Calibri"/>
              <a:ea typeface="Calibri"/>
              <a:cs typeface="Calibri"/>
              <a:sym typeface="Calibri"/>
            </a:endParaRPr>
          </a:p>
        </p:txBody>
      </p:sp>
      <p:pic>
        <p:nvPicPr>
          <p:cNvPr id="85" name="Google Shape;85;p18" descr="nasfaa_white.eps"/>
          <p:cNvPicPr preferRelativeResize="0"/>
          <p:nvPr/>
        </p:nvPicPr>
        <p:blipFill rotWithShape="1">
          <a:blip r:embed="rId2">
            <a:alphaModFix/>
          </a:blip>
          <a:srcRect/>
          <a:stretch/>
        </p:blipFill>
        <p:spPr>
          <a:xfrm>
            <a:off x="2073195" y="1810409"/>
            <a:ext cx="4997608" cy="152268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628650" y="273844"/>
            <a:ext cx="6167100" cy="8727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6C80A3"/>
              </a:buClr>
              <a:buSzPts val="1400"/>
              <a:buFont typeface="Verdan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0" name="Google Shape;90;p19"/>
          <p:cNvSpPr txBox="1">
            <a:spLocks noGrp="1"/>
          </p:cNvSpPr>
          <p:nvPr>
            <p:ph type="dt" idx="10"/>
          </p:nvPr>
        </p:nvSpPr>
        <p:spPr>
          <a:xfrm>
            <a:off x="628649" y="4779971"/>
            <a:ext cx="2755200" cy="2610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Clr>
                <a:schemeClr val="lt1"/>
              </a:buClr>
              <a:buSzPts val="1100"/>
              <a:buFont typeface="Calibri"/>
              <a:buNone/>
              <a:defRPr sz="1200">
                <a:solidFill>
                  <a:schemeClr val="lt1"/>
                </a:solidFill>
              </a:defRPr>
            </a:lvl1pPr>
            <a:lvl2pPr lvl="1" algn="l" rtl="0">
              <a:lnSpc>
                <a:spcPct val="100000"/>
              </a:lnSpc>
              <a:spcBef>
                <a:spcPts val="0"/>
              </a:spcBef>
              <a:spcAft>
                <a:spcPts val="0"/>
              </a:spcAft>
              <a:buClr>
                <a:schemeClr val="dk1"/>
              </a:buClr>
              <a:buSzPts val="1100"/>
              <a:buFont typeface="Calibri"/>
              <a:buNone/>
              <a:defRPr/>
            </a:lvl2pPr>
            <a:lvl3pPr lvl="2" algn="l" rtl="0">
              <a:lnSpc>
                <a:spcPct val="100000"/>
              </a:lnSpc>
              <a:spcBef>
                <a:spcPts val="0"/>
              </a:spcBef>
              <a:spcAft>
                <a:spcPts val="0"/>
              </a:spcAft>
              <a:buClr>
                <a:schemeClr val="dk1"/>
              </a:buClr>
              <a:buSzPts val="1100"/>
              <a:buFont typeface="Calibri"/>
              <a:buNone/>
              <a:defRPr/>
            </a:lvl3pPr>
            <a:lvl4pPr lvl="3" algn="l" rtl="0">
              <a:lnSpc>
                <a:spcPct val="100000"/>
              </a:lnSpc>
              <a:spcBef>
                <a:spcPts val="0"/>
              </a:spcBef>
              <a:spcAft>
                <a:spcPts val="0"/>
              </a:spcAft>
              <a:buClr>
                <a:schemeClr val="dk1"/>
              </a:buClr>
              <a:buSzPts val="1100"/>
              <a:buFont typeface="Calibri"/>
              <a:buNone/>
              <a:defRPr/>
            </a:lvl4pPr>
            <a:lvl5pPr lvl="4" algn="l" rtl="0">
              <a:lnSpc>
                <a:spcPct val="100000"/>
              </a:lnSpc>
              <a:spcBef>
                <a:spcPts val="0"/>
              </a:spcBef>
              <a:spcAft>
                <a:spcPts val="0"/>
              </a:spcAft>
              <a:buClr>
                <a:schemeClr val="dk1"/>
              </a:buClr>
              <a:buSzPts val="1100"/>
              <a:buFont typeface="Calibri"/>
              <a:buNone/>
              <a:defRPr/>
            </a:lvl5pPr>
            <a:lvl6pPr lvl="5" algn="l" rtl="0">
              <a:lnSpc>
                <a:spcPct val="100000"/>
              </a:lnSpc>
              <a:spcBef>
                <a:spcPts val="0"/>
              </a:spcBef>
              <a:spcAft>
                <a:spcPts val="0"/>
              </a:spcAft>
              <a:buClr>
                <a:schemeClr val="dk1"/>
              </a:buClr>
              <a:buSzPts val="1100"/>
              <a:buFont typeface="Calibri"/>
              <a:buNone/>
              <a:defRPr/>
            </a:lvl6pPr>
            <a:lvl7pPr lvl="6" algn="l" rtl="0">
              <a:lnSpc>
                <a:spcPct val="100000"/>
              </a:lnSpc>
              <a:spcBef>
                <a:spcPts val="0"/>
              </a:spcBef>
              <a:spcAft>
                <a:spcPts val="0"/>
              </a:spcAft>
              <a:buClr>
                <a:schemeClr val="dk1"/>
              </a:buClr>
              <a:buSzPts val="1100"/>
              <a:buFont typeface="Calibri"/>
              <a:buNone/>
              <a:defRPr/>
            </a:lvl7pPr>
            <a:lvl8pPr lvl="7" algn="l" rtl="0">
              <a:lnSpc>
                <a:spcPct val="100000"/>
              </a:lnSpc>
              <a:spcBef>
                <a:spcPts val="0"/>
              </a:spcBef>
              <a:spcAft>
                <a:spcPts val="0"/>
              </a:spcAft>
              <a:buClr>
                <a:schemeClr val="dk1"/>
              </a:buClr>
              <a:buSzPts val="1100"/>
              <a:buFont typeface="Calibri"/>
              <a:buNone/>
              <a:defRPr/>
            </a:lvl8pPr>
            <a:lvl9pPr lvl="8" algn="l" rtl="0">
              <a:lnSpc>
                <a:spcPct val="100000"/>
              </a:lnSpc>
              <a:spcBef>
                <a:spcPts val="0"/>
              </a:spcBef>
              <a:spcAft>
                <a:spcPts val="0"/>
              </a:spcAft>
              <a:buClr>
                <a:schemeClr val="dk1"/>
              </a:buClr>
              <a:buSzPts val="1100"/>
              <a:buFont typeface="Calibri"/>
              <a:buNone/>
              <a:defRPr/>
            </a:lvl9pPr>
          </a:lstStyle>
          <a:p>
            <a:endParaRPr/>
          </a:p>
        </p:txBody>
      </p:sp>
      <p:sp>
        <p:nvSpPr>
          <p:cNvPr id="91" name="Google Shape;91;p19"/>
          <p:cNvSpPr txBox="1">
            <a:spLocks noGrp="1"/>
          </p:cNvSpPr>
          <p:nvPr>
            <p:ph type="sldNum" idx="12"/>
          </p:nvPr>
        </p:nvSpPr>
        <p:spPr>
          <a:xfrm>
            <a:off x="7501812" y="4779971"/>
            <a:ext cx="1013400" cy="261000"/>
          </a:xfrm>
          <a:prstGeom prst="rect">
            <a:avLst/>
          </a:prstGeom>
          <a:noFill/>
          <a:ln>
            <a:noFill/>
          </a:ln>
        </p:spPr>
        <p:txBody>
          <a:bodyPr spcFirstLastPara="1" wrap="square" lIns="68575" tIns="34275" rIns="68575" bIns="34275" anchor="t" anchorCtr="0">
            <a:noAutofit/>
          </a:bodyPr>
          <a:lstStyle>
            <a:lvl1pPr marL="0" marR="0" lvl="0"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2500"/>
              <a:buFont typeface="Verdana"/>
              <a:buNone/>
              <a:defRPr sz="25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Noto Sans Symbols"/>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Noto Sans Symbols"/>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228600" algn="l"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5.jp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a:spLocks noGrp="1"/>
          </p:cNvSpPr>
          <p:nvPr>
            <p:ph type="body" idx="2"/>
          </p:nvPr>
        </p:nvSpPr>
        <p:spPr>
          <a:xfrm>
            <a:off x="471485" y="52778"/>
            <a:ext cx="6006609"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dirty="0"/>
              <a:t>Certification Is More Than An Exam</a:t>
            </a:r>
            <a:endParaRPr dirty="0"/>
          </a:p>
        </p:txBody>
      </p:sp>
      <p:sp>
        <p:nvSpPr>
          <p:cNvPr id="220" name="Google Shape;220;p33"/>
          <p:cNvSpPr txBox="1"/>
          <p:nvPr/>
        </p:nvSpPr>
        <p:spPr>
          <a:xfrm>
            <a:off x="587805" y="1344520"/>
            <a:ext cx="3029100" cy="18399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44F7C"/>
              </a:buClr>
              <a:buSzPts val="2400"/>
              <a:buFont typeface="Noto Sans Symbols"/>
              <a:buNone/>
            </a:pPr>
            <a:r>
              <a:rPr lang="en" sz="2400" b="0" i="0" u="none" strike="noStrike" cap="none">
                <a:solidFill>
                  <a:schemeClr val="dk1"/>
                </a:solidFill>
                <a:latin typeface="Calibri"/>
                <a:ea typeface="Calibri"/>
                <a:cs typeface="Calibri"/>
                <a:sym typeface="Calibri"/>
              </a:rPr>
              <a:t>Certification is one part of a professional development ecosystem</a:t>
            </a:r>
            <a:endParaRPr sz="1400" b="0" i="0" u="none" strike="noStrike" cap="none">
              <a:solidFill>
                <a:schemeClr val="dk1"/>
              </a:solidFill>
              <a:latin typeface="Calibri"/>
              <a:ea typeface="Calibri"/>
              <a:cs typeface="Calibri"/>
              <a:sym typeface="Calibri"/>
            </a:endParaRPr>
          </a:p>
        </p:txBody>
      </p:sp>
      <p:pic>
        <p:nvPicPr>
          <p:cNvPr id="221" name="Google Shape;221;p33" descr="A close up of a logo&#10;&#10;Description automatically generated"/>
          <p:cNvPicPr preferRelativeResize="0"/>
          <p:nvPr/>
        </p:nvPicPr>
        <p:blipFill rotWithShape="1">
          <a:blip r:embed="rId3">
            <a:alphaModFix/>
          </a:blip>
          <a:srcRect/>
          <a:stretch/>
        </p:blipFill>
        <p:spPr>
          <a:xfrm>
            <a:off x="2076308" y="1308850"/>
            <a:ext cx="4401787" cy="3042246"/>
          </a:xfrm>
          <a:prstGeom prst="rect">
            <a:avLst/>
          </a:prstGeom>
          <a:noFill/>
          <a:ln>
            <a:noFill/>
          </a:ln>
        </p:spPr>
      </p:pic>
      <p:pic>
        <p:nvPicPr>
          <p:cNvPr id="222" name="Google Shape;222;p33"/>
          <p:cNvPicPr preferRelativeResize="0"/>
          <p:nvPr/>
        </p:nvPicPr>
        <p:blipFill rotWithShape="1">
          <a:blip r:embed="rId4">
            <a:alphaModFix/>
          </a:blip>
          <a:srcRect/>
          <a:stretch/>
        </p:blipFill>
        <p:spPr>
          <a:xfrm rot="5400000">
            <a:off x="4670174" y="2397408"/>
            <a:ext cx="4319516" cy="77580"/>
          </a:xfrm>
          <a:prstGeom prst="rect">
            <a:avLst/>
          </a:prstGeom>
          <a:noFill/>
          <a:ln>
            <a:noFill/>
          </a:ln>
        </p:spPr>
      </p:pic>
      <p:sp>
        <p:nvSpPr>
          <p:cNvPr id="223" name="Google Shape;223;p33"/>
          <p:cNvSpPr/>
          <p:nvPr/>
        </p:nvSpPr>
        <p:spPr>
          <a:xfrm>
            <a:off x="7440649" y="206348"/>
            <a:ext cx="975300" cy="975300"/>
          </a:xfrm>
          <a:prstGeom prst="rect">
            <a:avLst/>
          </a:prstGeom>
          <a:blipFill rotWithShape="1">
            <a:blip r:embed="rId5">
              <a:alphaModFix/>
            </a:blip>
            <a:stretch>
              <a:fillRect/>
            </a:stretch>
          </a:blip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4" name="Google Shape;224;p33"/>
          <p:cNvSpPr/>
          <p:nvPr/>
        </p:nvSpPr>
        <p:spPr>
          <a:xfrm>
            <a:off x="6752762" y="1504140"/>
            <a:ext cx="2167200" cy="5400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5" name="Google Shape;225;p33"/>
          <p:cNvSpPr txBox="1"/>
          <p:nvPr/>
        </p:nvSpPr>
        <p:spPr>
          <a:xfrm>
            <a:off x="6844700" y="997358"/>
            <a:ext cx="2167200" cy="540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600"/>
              <a:buFont typeface="Calibri"/>
              <a:buNone/>
            </a:pPr>
            <a:r>
              <a:rPr lang="en" sz="2400" b="0" i="0" u="none" strike="noStrike" cap="none">
                <a:solidFill>
                  <a:schemeClr val="dk1"/>
                </a:solidFill>
                <a:latin typeface="Calibri"/>
                <a:ea typeface="Calibri"/>
                <a:cs typeface="Calibri"/>
                <a:sym typeface="Calibri"/>
              </a:rPr>
              <a:t>Community</a:t>
            </a:r>
            <a:endParaRPr sz="1400" b="0" i="0" u="none" strike="noStrike" cap="none">
              <a:solidFill>
                <a:schemeClr val="dk1"/>
              </a:solidFill>
              <a:latin typeface="Calibri"/>
              <a:ea typeface="Calibri"/>
              <a:cs typeface="Calibri"/>
              <a:sym typeface="Calibri"/>
            </a:endParaRPr>
          </a:p>
        </p:txBody>
      </p:sp>
      <p:sp>
        <p:nvSpPr>
          <p:cNvPr id="226" name="Google Shape;226;p33"/>
          <p:cNvSpPr/>
          <p:nvPr/>
        </p:nvSpPr>
        <p:spPr>
          <a:xfrm>
            <a:off x="7440649" y="1523624"/>
            <a:ext cx="975300" cy="975300"/>
          </a:xfrm>
          <a:prstGeom prst="rect">
            <a:avLst/>
          </a:prstGeom>
          <a:blipFill rotWithShape="1">
            <a:blip r:embed="rId6">
              <a:alphaModFix/>
            </a:blip>
            <a:stretch>
              <a:fillRect/>
            </a:stretch>
          </a:blip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7" name="Google Shape;227;p33"/>
          <p:cNvSpPr/>
          <p:nvPr/>
        </p:nvSpPr>
        <p:spPr>
          <a:xfrm>
            <a:off x="3334116" y="2777348"/>
            <a:ext cx="2167200" cy="5400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28" name="Google Shape;228;p33"/>
          <p:cNvSpPr txBox="1"/>
          <p:nvPr/>
        </p:nvSpPr>
        <p:spPr>
          <a:xfrm>
            <a:off x="6844700" y="2435821"/>
            <a:ext cx="2167200" cy="540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600"/>
              <a:buFont typeface="Calibri"/>
              <a:buNone/>
            </a:pPr>
            <a:r>
              <a:rPr lang="en" sz="2400" b="0" i="0" u="none" strike="noStrike" cap="none">
                <a:solidFill>
                  <a:schemeClr val="dk1"/>
                </a:solidFill>
                <a:latin typeface="Calibri"/>
                <a:ea typeface="Calibri"/>
                <a:cs typeface="Calibri"/>
                <a:sym typeface="Calibri"/>
              </a:rPr>
              <a:t>Credibility</a:t>
            </a:r>
            <a:endParaRPr sz="1400" b="0" i="0" u="none" strike="noStrike" cap="none">
              <a:solidFill>
                <a:schemeClr val="dk1"/>
              </a:solidFill>
              <a:latin typeface="Calibri"/>
              <a:ea typeface="Calibri"/>
              <a:cs typeface="Calibri"/>
              <a:sym typeface="Calibri"/>
            </a:endParaRPr>
          </a:p>
        </p:txBody>
      </p:sp>
      <p:sp>
        <p:nvSpPr>
          <p:cNvPr id="229" name="Google Shape;229;p33"/>
          <p:cNvSpPr/>
          <p:nvPr/>
        </p:nvSpPr>
        <p:spPr>
          <a:xfrm>
            <a:off x="7440649" y="2897304"/>
            <a:ext cx="975300" cy="975300"/>
          </a:xfrm>
          <a:prstGeom prst="rect">
            <a:avLst/>
          </a:prstGeom>
          <a:blipFill rotWithShape="1">
            <a:blip r:embed="rId7">
              <a:alphaModFix/>
            </a:blip>
            <a:stretch>
              <a:fillRect/>
            </a:stretch>
          </a:blip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0" name="Google Shape;230;p33"/>
          <p:cNvSpPr/>
          <p:nvPr/>
        </p:nvSpPr>
        <p:spPr>
          <a:xfrm>
            <a:off x="5880444" y="2712673"/>
            <a:ext cx="2475900" cy="9216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231" name="Google Shape;231;p33"/>
          <p:cNvSpPr txBox="1"/>
          <p:nvPr/>
        </p:nvSpPr>
        <p:spPr>
          <a:xfrm>
            <a:off x="7067026" y="3715211"/>
            <a:ext cx="1744500" cy="921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600"/>
              <a:buFont typeface="Calibri"/>
              <a:buNone/>
            </a:pPr>
            <a:r>
              <a:rPr lang="en" sz="2400" b="0" i="0" u="none" strike="noStrike" cap="none">
                <a:solidFill>
                  <a:schemeClr val="dk1"/>
                </a:solidFill>
                <a:latin typeface="Calibri"/>
                <a:ea typeface="Calibri"/>
                <a:cs typeface="Calibri"/>
                <a:sym typeface="Calibri"/>
              </a:rPr>
              <a:t>Continued Learning</a:t>
            </a: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Get Started Today! </a:t>
            </a:r>
            <a:endParaRPr/>
          </a:p>
        </p:txBody>
      </p:sp>
      <p:pic>
        <p:nvPicPr>
          <p:cNvPr id="98" name="Google Shape;98;p20"/>
          <p:cNvPicPr preferRelativeResize="0"/>
          <p:nvPr/>
        </p:nvPicPr>
        <p:blipFill>
          <a:blip r:embed="rId3">
            <a:alphaModFix/>
          </a:blip>
          <a:stretch>
            <a:fillRect/>
          </a:stretch>
        </p:blipFill>
        <p:spPr>
          <a:xfrm>
            <a:off x="1373338" y="818225"/>
            <a:ext cx="6397324" cy="3749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body" idx="1"/>
          </p:nvPr>
        </p:nvSpPr>
        <p:spPr>
          <a:xfrm>
            <a:off x="471475" y="1076325"/>
            <a:ext cx="4436100" cy="3741000"/>
          </a:xfrm>
          <a:prstGeom prst="rect">
            <a:avLst/>
          </a:prstGeom>
          <a:noFill/>
          <a:ln>
            <a:noFill/>
          </a:ln>
        </p:spPr>
        <p:txBody>
          <a:bodyPr spcFirstLastPara="1" wrap="square" lIns="68575" tIns="34275" rIns="68575" bIns="34275" anchor="t" anchorCtr="0">
            <a:noAutofit/>
          </a:bodyPr>
          <a:lstStyle/>
          <a:p>
            <a:pPr marL="177800" indent="-171450">
              <a:spcBef>
                <a:spcPts val="0"/>
              </a:spcBef>
            </a:pPr>
            <a:r>
              <a:rPr lang="en" dirty="0"/>
              <a:t>Professional financial aid experience and knowledge:</a:t>
            </a:r>
            <a:endParaRPr dirty="0"/>
          </a:p>
          <a:p>
            <a:pPr marL="628650" lvl="1" indent="-285750" algn="l" rtl="0">
              <a:lnSpc>
                <a:spcPct val="90000"/>
              </a:lnSpc>
              <a:spcBef>
                <a:spcPts val="400"/>
              </a:spcBef>
              <a:spcAft>
                <a:spcPts val="0"/>
              </a:spcAft>
              <a:buClr>
                <a:schemeClr val="dk1"/>
              </a:buClr>
              <a:buSzPts val="1400"/>
              <a:buFont typeface="Noto Sans Symbols"/>
              <a:buChar char="○"/>
            </a:pPr>
            <a:r>
              <a:rPr lang="en" dirty="0"/>
              <a:t>5 years or more;</a:t>
            </a:r>
            <a:endParaRPr dirty="0"/>
          </a:p>
          <a:p>
            <a:pPr marL="628650" lvl="1" indent="-285750" algn="l" rtl="0">
              <a:lnSpc>
                <a:spcPct val="90000"/>
              </a:lnSpc>
              <a:spcBef>
                <a:spcPts val="400"/>
              </a:spcBef>
              <a:spcAft>
                <a:spcPts val="0"/>
              </a:spcAft>
              <a:buClr>
                <a:schemeClr val="dk1"/>
              </a:buClr>
              <a:buSzPts val="1400"/>
              <a:buFont typeface="Noto Sans Symbols"/>
              <a:buChar char="○"/>
            </a:pPr>
            <a:r>
              <a:rPr lang="en" dirty="0"/>
              <a:t>3 years with at least 7 NASFAA credentials; or</a:t>
            </a:r>
            <a:endParaRPr dirty="0"/>
          </a:p>
          <a:p>
            <a:pPr marL="628650" lvl="1" indent="-285750" algn="l" rtl="0">
              <a:lnSpc>
                <a:spcPct val="90000"/>
              </a:lnSpc>
              <a:spcBef>
                <a:spcPts val="400"/>
              </a:spcBef>
              <a:spcAft>
                <a:spcPts val="0"/>
              </a:spcAft>
              <a:buClr>
                <a:schemeClr val="dk1"/>
              </a:buClr>
              <a:buSzPts val="1400"/>
              <a:buFont typeface="Noto Sans Symbols"/>
              <a:buChar char="○"/>
            </a:pPr>
            <a:r>
              <a:rPr lang="en" dirty="0"/>
              <a:t>1 year with at least 12 NASFAA credentials</a:t>
            </a:r>
            <a:endParaRPr dirty="0"/>
          </a:p>
          <a:p>
            <a:pPr marL="177800" lvl="0" indent="-171450">
              <a:spcBef>
                <a:spcPts val="0"/>
              </a:spcBef>
            </a:pPr>
            <a:r>
              <a:rPr lang="en" dirty="0"/>
              <a:t>Hold a bachelor’s degree or have at least 10 years of experience</a:t>
            </a:r>
            <a:endParaRPr dirty="0"/>
          </a:p>
          <a:p>
            <a:pPr marL="177800" lvl="0" indent="-171450">
              <a:spcBef>
                <a:spcPts val="0"/>
              </a:spcBef>
            </a:pPr>
            <a:r>
              <a:rPr lang="en" dirty="0"/>
              <a:t>Attest to uphold NASFAA’s Code of Conduct and Statement of Ethical Principles</a:t>
            </a:r>
            <a:endParaRPr dirty="0"/>
          </a:p>
        </p:txBody>
      </p:sp>
      <p:sp>
        <p:nvSpPr>
          <p:cNvPr id="105" name="Google Shape;105;p21"/>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Check Your Eligibility</a:t>
            </a:r>
            <a:endParaRPr/>
          </a:p>
        </p:txBody>
      </p:sp>
      <p:pic>
        <p:nvPicPr>
          <p:cNvPr id="106" name="Google Shape;106;p21"/>
          <p:cNvPicPr preferRelativeResize="0"/>
          <p:nvPr/>
        </p:nvPicPr>
        <p:blipFill rotWithShape="1">
          <a:blip r:embed="rId3">
            <a:alphaModFix/>
          </a:blip>
          <a:srcRect/>
          <a:stretch/>
        </p:blipFill>
        <p:spPr>
          <a:xfrm>
            <a:off x="5124177" y="946407"/>
            <a:ext cx="3822655" cy="1449693"/>
          </a:xfrm>
          <a:prstGeom prst="rect">
            <a:avLst/>
          </a:prstGeom>
          <a:noFill/>
          <a:ln>
            <a:noFill/>
          </a:ln>
          <a:effectLst>
            <a:outerShdw blurRad="50800" dist="38100" dir="2700000" algn="tl" rotWithShape="0">
              <a:srgbClr val="000000">
                <a:alpha val="40000"/>
              </a:srgbClr>
            </a:outerShdw>
          </a:effectLst>
        </p:spPr>
      </p:pic>
      <p:sp>
        <p:nvSpPr>
          <p:cNvPr id="107" name="Google Shape;107;p21"/>
          <p:cNvSpPr txBox="1"/>
          <p:nvPr/>
        </p:nvSpPr>
        <p:spPr>
          <a:xfrm>
            <a:off x="5199189" y="2396100"/>
            <a:ext cx="3689400" cy="555600"/>
          </a:xfrm>
          <a:prstGeom prst="rect">
            <a:avLst/>
          </a:prstGeom>
          <a:no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rgbClr val="6C80A3"/>
              </a:buClr>
              <a:buSzPts val="1800"/>
              <a:buFont typeface="Calibri"/>
              <a:buNone/>
            </a:pPr>
            <a:r>
              <a:rPr lang="en" sz="1800" b="0" i="0" u="none" strike="noStrike" cap="none">
                <a:solidFill>
                  <a:srgbClr val="6C80A3"/>
                </a:solidFill>
                <a:latin typeface="Calibri"/>
                <a:ea typeface="Calibri"/>
                <a:cs typeface="Calibri"/>
                <a:sym typeface="Calibri"/>
              </a:rPr>
              <a:t>nasfaa.org/certification_interactive</a:t>
            </a:r>
            <a:endParaRPr sz="1800" b="0" i="0" u="none" strike="noStrike" cap="none">
              <a:solidFill>
                <a:srgbClr val="6C80A3"/>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3"/>
          <p:cNvSpPr txBox="1">
            <a:spLocks noGrp="1"/>
          </p:cNvSpPr>
          <p:nvPr>
            <p:ph type="body" idx="2"/>
          </p:nvPr>
        </p:nvSpPr>
        <p:spPr>
          <a:xfrm>
            <a:off x="471487" y="1076327"/>
            <a:ext cx="3344700" cy="3263400"/>
          </a:xfrm>
          <a:prstGeom prst="rect">
            <a:avLst/>
          </a:prstGeom>
          <a:noFill/>
          <a:ln>
            <a:noFill/>
          </a:ln>
        </p:spPr>
        <p:txBody>
          <a:bodyPr spcFirstLastPara="1" wrap="square" lIns="68575" tIns="34275" rIns="68575" bIns="34275" anchor="t" anchorCtr="0">
            <a:normAutofit/>
          </a:bodyPr>
          <a:lstStyle/>
          <a:p>
            <a:pPr marL="177800" marR="0" lvl="0" indent="-171450" algn="l" rtl="0">
              <a:lnSpc>
                <a:spcPct val="90000"/>
              </a:lnSpc>
              <a:spcBef>
                <a:spcPts val="0"/>
              </a:spcBef>
              <a:spcAft>
                <a:spcPts val="0"/>
              </a:spcAft>
              <a:buClr>
                <a:schemeClr val="dk1"/>
              </a:buClr>
              <a:buSzPts val="2100"/>
              <a:buFont typeface="Arial"/>
              <a:buChar char="•"/>
            </a:pPr>
            <a:r>
              <a:rPr lang="en" dirty="0"/>
              <a:t>Free to all candidates</a:t>
            </a:r>
            <a:endParaRPr dirty="0"/>
          </a:p>
          <a:p>
            <a:pPr marL="177800" marR="0" lvl="0" indent="-171450" algn="l" rtl="0">
              <a:lnSpc>
                <a:spcPct val="90000"/>
              </a:lnSpc>
              <a:spcBef>
                <a:spcPts val="800"/>
              </a:spcBef>
              <a:spcAft>
                <a:spcPts val="0"/>
              </a:spcAft>
              <a:buClr>
                <a:schemeClr val="dk1"/>
              </a:buClr>
              <a:buSzPts val="2100"/>
              <a:buFont typeface="Arial"/>
              <a:buChar char="•"/>
            </a:pPr>
            <a:r>
              <a:rPr lang="en" dirty="0"/>
              <a:t>Evaluate your readiness</a:t>
            </a:r>
            <a:endParaRPr dirty="0"/>
          </a:p>
          <a:p>
            <a:pPr marL="177800" marR="0" lvl="0" indent="-171450" algn="l" rtl="0">
              <a:lnSpc>
                <a:spcPct val="90000"/>
              </a:lnSpc>
              <a:spcBef>
                <a:spcPts val="800"/>
              </a:spcBef>
              <a:spcAft>
                <a:spcPts val="0"/>
              </a:spcAft>
              <a:buClr>
                <a:schemeClr val="dk1"/>
              </a:buClr>
              <a:buSzPts val="2100"/>
              <a:buFont typeface="Arial"/>
              <a:buChar char="•"/>
            </a:pPr>
            <a:r>
              <a:rPr lang="en" dirty="0"/>
              <a:t>Focus your review where it matters most</a:t>
            </a:r>
            <a:endParaRPr dirty="0"/>
          </a:p>
          <a:p>
            <a:pPr marL="177800" marR="0" lvl="0" indent="-171450" algn="l" rtl="0">
              <a:lnSpc>
                <a:spcPct val="90000"/>
              </a:lnSpc>
              <a:spcBef>
                <a:spcPts val="800"/>
              </a:spcBef>
              <a:spcAft>
                <a:spcPts val="0"/>
              </a:spcAft>
              <a:buClr>
                <a:schemeClr val="dk1"/>
              </a:buClr>
              <a:buSzPts val="2100"/>
              <a:buFont typeface="Arial"/>
              <a:buChar char="•"/>
            </a:pPr>
            <a:r>
              <a:rPr lang="en" dirty="0"/>
              <a:t>Key resources: </a:t>
            </a:r>
            <a:endParaRPr dirty="0"/>
          </a:p>
          <a:p>
            <a:pPr marL="177800" marR="0" lvl="0" indent="-38100" algn="l" rtl="0">
              <a:lnSpc>
                <a:spcPct val="90000"/>
              </a:lnSpc>
              <a:spcBef>
                <a:spcPts val="800"/>
              </a:spcBef>
              <a:spcAft>
                <a:spcPts val="0"/>
              </a:spcAft>
              <a:buClr>
                <a:schemeClr val="dk1"/>
              </a:buClr>
              <a:buSzPts val="2100"/>
              <a:buFont typeface="Arial"/>
              <a:buNone/>
            </a:pPr>
            <a:endParaRPr dirty="0"/>
          </a:p>
        </p:txBody>
      </p:sp>
      <p:sp>
        <p:nvSpPr>
          <p:cNvPr id="121" name="Google Shape;121;p23"/>
          <p:cNvSpPr txBox="1">
            <a:spLocks noGrp="1"/>
          </p:cNvSpPr>
          <p:nvPr>
            <p:ph type="body" idx="3"/>
          </p:nvPr>
        </p:nvSpPr>
        <p:spPr>
          <a:xfrm>
            <a:off x="471486" y="52778"/>
            <a:ext cx="86724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Self-Assessment Worksheet</a:t>
            </a:r>
            <a:endParaRPr/>
          </a:p>
        </p:txBody>
      </p:sp>
      <p:pic>
        <p:nvPicPr>
          <p:cNvPr id="122" name="Google Shape;122;p23"/>
          <p:cNvPicPr preferRelativeResize="0"/>
          <p:nvPr/>
        </p:nvPicPr>
        <p:blipFill rotWithShape="1">
          <a:blip r:embed="rId3">
            <a:alphaModFix/>
          </a:blip>
          <a:srcRect b="37733"/>
          <a:stretch/>
        </p:blipFill>
        <p:spPr>
          <a:xfrm>
            <a:off x="3968367" y="1136334"/>
            <a:ext cx="5067300" cy="2514718"/>
          </a:xfrm>
          <a:prstGeom prst="rect">
            <a:avLst/>
          </a:prstGeom>
          <a:noFill/>
          <a:ln w="9525" cap="flat" cmpd="sng">
            <a:solidFill>
              <a:schemeClr val="dk1"/>
            </a:solidFill>
            <a:prstDash val="solid"/>
            <a:round/>
            <a:headEnd type="none" w="sm" len="sm"/>
            <a:tailEnd type="none" w="sm" len="sm"/>
          </a:ln>
          <a:effectLst>
            <a:outerShdw blurRad="50800" dist="38100" dir="2700000" algn="tl" rotWithShape="0">
              <a:srgbClr val="000000">
                <a:alpha val="40000"/>
              </a:srgbClr>
            </a:outerShdw>
          </a:effectLst>
        </p:spPr>
      </p:pic>
      <p:pic>
        <p:nvPicPr>
          <p:cNvPr id="123" name="Google Shape;123;p23"/>
          <p:cNvPicPr preferRelativeResize="0"/>
          <p:nvPr/>
        </p:nvPicPr>
        <p:blipFill rotWithShape="1">
          <a:blip r:embed="rId4">
            <a:alphaModFix/>
          </a:blip>
          <a:srcRect r="33257"/>
          <a:stretch/>
        </p:blipFill>
        <p:spPr>
          <a:xfrm>
            <a:off x="1044021" y="3024955"/>
            <a:ext cx="2661554" cy="369599"/>
          </a:xfrm>
          <a:prstGeom prst="rect">
            <a:avLst/>
          </a:prstGeom>
          <a:noFill/>
          <a:ln>
            <a:noFill/>
          </a:ln>
        </p:spPr>
      </p:pic>
      <p:pic>
        <p:nvPicPr>
          <p:cNvPr id="124" name="Google Shape;124;p23"/>
          <p:cNvPicPr preferRelativeResize="0"/>
          <p:nvPr/>
        </p:nvPicPr>
        <p:blipFill rotWithShape="1">
          <a:blip r:embed="rId5">
            <a:alphaModFix/>
          </a:blip>
          <a:srcRect r="66333"/>
          <a:stretch/>
        </p:blipFill>
        <p:spPr>
          <a:xfrm>
            <a:off x="1044021" y="3558196"/>
            <a:ext cx="1007063" cy="65199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Preparation Resources: Self-Study </a:t>
            </a:r>
            <a:endParaRPr/>
          </a:p>
        </p:txBody>
      </p:sp>
      <p:sp>
        <p:nvSpPr>
          <p:cNvPr id="133" name="Google Shape;133;p24"/>
          <p:cNvSpPr txBox="1">
            <a:spLocks noGrp="1"/>
          </p:cNvSpPr>
          <p:nvPr>
            <p:ph type="sldNum" idx="4294967295"/>
          </p:nvPr>
        </p:nvSpPr>
        <p:spPr>
          <a:xfrm>
            <a:off x="8130779" y="4780360"/>
            <a:ext cx="1013100" cy="260700"/>
          </a:xfrm>
          <a:prstGeom prst="rect">
            <a:avLst/>
          </a:prstGeom>
          <a:noFill/>
          <a:ln>
            <a:noFill/>
          </a:ln>
        </p:spPr>
        <p:txBody>
          <a:bodyPr spcFirstLastPara="1" wrap="square" lIns="68575" tIns="34275" rIns="68575" bIns="34275" anchor="t" anchorCtr="0">
            <a:noAutofit/>
          </a:bodyPr>
          <a:lstStyle/>
          <a:p>
            <a:pPr marL="0" lvl="0" indent="0" algn="r" rtl="0">
              <a:lnSpc>
                <a:spcPct val="100000"/>
              </a:lnSpc>
              <a:spcBef>
                <a:spcPts val="0"/>
              </a:spcBef>
              <a:spcAft>
                <a:spcPts val="0"/>
              </a:spcAft>
              <a:buClr>
                <a:srgbClr val="888888"/>
              </a:buClr>
              <a:buSzPts val="900"/>
              <a:buFont typeface="Calibri"/>
              <a:buNone/>
            </a:pPr>
            <a:fld id="{00000000-1234-1234-1234-123412341234}" type="slidenum">
              <a:rPr lang="en"/>
              <a:t>5</a:t>
            </a:fld>
            <a:endParaRPr/>
          </a:p>
        </p:txBody>
      </p:sp>
      <p:pic>
        <p:nvPicPr>
          <p:cNvPr id="134" name="Google Shape;134;p24" descr="Graphical user interface&#10;&#10;Description automatically generated"/>
          <p:cNvPicPr preferRelativeResize="0"/>
          <p:nvPr/>
        </p:nvPicPr>
        <p:blipFill rotWithShape="1">
          <a:blip r:embed="rId3">
            <a:alphaModFix/>
          </a:blip>
          <a:srcRect/>
          <a:stretch/>
        </p:blipFill>
        <p:spPr>
          <a:xfrm>
            <a:off x="3509080" y="1115325"/>
            <a:ext cx="2112263" cy="2743199"/>
          </a:xfrm>
          <a:prstGeom prst="rect">
            <a:avLst/>
          </a:prstGeom>
          <a:noFill/>
          <a:ln w="9525" cap="flat" cmpd="sng">
            <a:solidFill>
              <a:schemeClr val="dk1"/>
            </a:solidFill>
            <a:prstDash val="solid"/>
            <a:round/>
            <a:headEnd type="none" w="sm" len="sm"/>
            <a:tailEnd type="none" w="sm" len="sm"/>
          </a:ln>
        </p:spPr>
      </p:pic>
      <p:sp>
        <p:nvSpPr>
          <p:cNvPr id="135" name="Google Shape;135;p24"/>
          <p:cNvSpPr txBox="1"/>
          <p:nvPr/>
        </p:nvSpPr>
        <p:spPr>
          <a:xfrm>
            <a:off x="1021091" y="3913343"/>
            <a:ext cx="1914000" cy="684773"/>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2000" b="0" i="0" u="none" strike="noStrike" cap="none" dirty="0">
                <a:solidFill>
                  <a:schemeClr val="dk1"/>
                </a:solidFill>
                <a:latin typeface="Calibri"/>
                <a:ea typeface="Calibri"/>
                <a:cs typeface="Calibri"/>
                <a:sym typeface="Calibri"/>
              </a:rPr>
              <a:t>Your go-to resource! </a:t>
            </a:r>
            <a:endParaRPr sz="2000" b="0" i="0" u="none" strike="noStrike" cap="none" dirty="0">
              <a:solidFill>
                <a:srgbClr val="000000"/>
              </a:solidFill>
              <a:latin typeface="Arial"/>
              <a:ea typeface="Arial"/>
              <a:cs typeface="Arial"/>
              <a:sym typeface="Arial"/>
            </a:endParaRPr>
          </a:p>
        </p:txBody>
      </p:sp>
      <p:sp>
        <p:nvSpPr>
          <p:cNvPr id="136" name="Google Shape;136;p24"/>
          <p:cNvSpPr txBox="1"/>
          <p:nvPr/>
        </p:nvSpPr>
        <p:spPr>
          <a:xfrm>
            <a:off x="3654121" y="3913343"/>
            <a:ext cx="1914000" cy="684773"/>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2000" b="0" i="0" u="none" strike="noStrike" cap="none" dirty="0">
                <a:solidFill>
                  <a:schemeClr val="dk1"/>
                </a:solidFill>
                <a:latin typeface="Calibri"/>
                <a:ea typeface="Calibri"/>
                <a:cs typeface="Calibri"/>
                <a:sym typeface="Calibri"/>
              </a:rPr>
              <a:t>Evaluate your readiness</a:t>
            </a:r>
            <a:endParaRPr sz="2000" b="0" i="0" u="none" strike="noStrike" cap="none" dirty="0">
              <a:solidFill>
                <a:srgbClr val="000000"/>
              </a:solidFill>
              <a:latin typeface="Arial"/>
              <a:ea typeface="Arial"/>
              <a:cs typeface="Arial"/>
              <a:sym typeface="Arial"/>
            </a:endParaRPr>
          </a:p>
        </p:txBody>
      </p:sp>
      <p:sp>
        <p:nvSpPr>
          <p:cNvPr id="137" name="Google Shape;137;p24"/>
          <p:cNvSpPr txBox="1"/>
          <p:nvPr/>
        </p:nvSpPr>
        <p:spPr>
          <a:xfrm>
            <a:off x="6134752" y="3913343"/>
            <a:ext cx="1914000" cy="684773"/>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2000" b="0" i="0" u="none" strike="noStrike" cap="none">
                <a:solidFill>
                  <a:schemeClr val="dk1"/>
                </a:solidFill>
                <a:latin typeface="Calibri"/>
                <a:ea typeface="Calibri"/>
                <a:cs typeface="Calibri"/>
                <a:sym typeface="Calibri"/>
              </a:rPr>
              <a:t>Supplement your knowledge</a:t>
            </a:r>
            <a:endParaRPr sz="2000" b="0" i="0" u="none" strike="noStrike" cap="none">
              <a:solidFill>
                <a:srgbClr val="000000"/>
              </a:solidFill>
              <a:latin typeface="Arial"/>
              <a:ea typeface="Arial"/>
              <a:cs typeface="Arial"/>
              <a:sym typeface="Arial"/>
            </a:endParaRPr>
          </a:p>
        </p:txBody>
      </p:sp>
      <p:pic>
        <p:nvPicPr>
          <p:cNvPr id="138" name="Google Shape;138;p24"/>
          <p:cNvPicPr preferRelativeResize="0"/>
          <p:nvPr/>
        </p:nvPicPr>
        <p:blipFill>
          <a:blip r:embed="rId4">
            <a:alphaModFix/>
          </a:blip>
          <a:stretch>
            <a:fillRect/>
          </a:stretch>
        </p:blipFill>
        <p:spPr>
          <a:xfrm>
            <a:off x="903075" y="1115325"/>
            <a:ext cx="2112264" cy="2743201"/>
          </a:xfrm>
          <a:prstGeom prst="rect">
            <a:avLst/>
          </a:prstGeom>
          <a:noFill/>
          <a:ln>
            <a:noFill/>
          </a:ln>
        </p:spPr>
      </p:pic>
      <p:pic>
        <p:nvPicPr>
          <p:cNvPr id="139" name="Google Shape;139;p24"/>
          <p:cNvPicPr preferRelativeResize="0"/>
          <p:nvPr/>
        </p:nvPicPr>
        <p:blipFill>
          <a:blip r:embed="rId5">
            <a:alphaModFix/>
          </a:blip>
          <a:stretch>
            <a:fillRect/>
          </a:stretch>
        </p:blipFill>
        <p:spPr>
          <a:xfrm>
            <a:off x="6115083" y="1115325"/>
            <a:ext cx="2130551" cy="2743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Preparation Resources: Workshops </a:t>
            </a:r>
            <a:endParaRPr/>
          </a:p>
        </p:txBody>
      </p:sp>
      <p:sp>
        <p:nvSpPr>
          <p:cNvPr id="148" name="Google Shape;148;p25"/>
          <p:cNvSpPr txBox="1">
            <a:spLocks noGrp="1"/>
          </p:cNvSpPr>
          <p:nvPr>
            <p:ph type="sldNum" idx="4294967295"/>
          </p:nvPr>
        </p:nvSpPr>
        <p:spPr>
          <a:xfrm>
            <a:off x="8130779" y="4780360"/>
            <a:ext cx="1013100" cy="260700"/>
          </a:xfrm>
          <a:prstGeom prst="rect">
            <a:avLst/>
          </a:prstGeom>
          <a:noFill/>
          <a:ln>
            <a:noFill/>
          </a:ln>
        </p:spPr>
        <p:txBody>
          <a:bodyPr spcFirstLastPara="1" wrap="square" lIns="68575" tIns="34275" rIns="68575" bIns="34275" anchor="t" anchorCtr="0">
            <a:noAutofit/>
          </a:bodyPr>
          <a:lstStyle/>
          <a:p>
            <a:pPr marL="0" lvl="0" indent="0" algn="r" rtl="0">
              <a:lnSpc>
                <a:spcPct val="100000"/>
              </a:lnSpc>
              <a:spcBef>
                <a:spcPts val="0"/>
              </a:spcBef>
              <a:spcAft>
                <a:spcPts val="0"/>
              </a:spcAft>
              <a:buClr>
                <a:srgbClr val="888888"/>
              </a:buClr>
              <a:buSzPts val="900"/>
              <a:buFont typeface="Calibri"/>
              <a:buNone/>
            </a:pPr>
            <a:fld id="{00000000-1234-1234-1234-123412341234}" type="slidenum">
              <a:rPr lang="en"/>
              <a:t>6</a:t>
            </a:fld>
            <a:endParaRPr/>
          </a:p>
        </p:txBody>
      </p:sp>
      <p:graphicFrame>
        <p:nvGraphicFramePr>
          <p:cNvPr id="149" name="Google Shape;149;p25"/>
          <p:cNvGraphicFramePr/>
          <p:nvPr>
            <p:extLst>
              <p:ext uri="{D42A27DB-BD31-4B8C-83A1-F6EECF244321}">
                <p14:modId xmlns:p14="http://schemas.microsoft.com/office/powerpoint/2010/main" val="3788546353"/>
              </p:ext>
            </p:extLst>
          </p:nvPr>
        </p:nvGraphicFramePr>
        <p:xfrm>
          <a:off x="742775" y="883795"/>
          <a:ext cx="7812900" cy="4084260"/>
        </p:xfrm>
        <a:graphic>
          <a:graphicData uri="http://schemas.openxmlformats.org/drawingml/2006/table">
            <a:tbl>
              <a:tblPr>
                <a:noFill/>
                <a:tableStyleId>{C284744F-62D9-4F46-B7C8-83393F3688FF}</a:tableStyleId>
              </a:tblPr>
              <a:tblGrid>
                <a:gridCol w="3591425">
                  <a:extLst>
                    <a:ext uri="{9D8B030D-6E8A-4147-A177-3AD203B41FA5}">
                      <a16:colId xmlns:a16="http://schemas.microsoft.com/office/drawing/2014/main" val="20000"/>
                    </a:ext>
                  </a:extLst>
                </a:gridCol>
                <a:gridCol w="608825">
                  <a:extLst>
                    <a:ext uri="{9D8B030D-6E8A-4147-A177-3AD203B41FA5}">
                      <a16:colId xmlns:a16="http://schemas.microsoft.com/office/drawing/2014/main" val="20001"/>
                    </a:ext>
                  </a:extLst>
                </a:gridCol>
                <a:gridCol w="3612650">
                  <a:extLst>
                    <a:ext uri="{9D8B030D-6E8A-4147-A177-3AD203B41FA5}">
                      <a16:colId xmlns:a16="http://schemas.microsoft.com/office/drawing/2014/main" val="20002"/>
                    </a:ext>
                  </a:extLst>
                </a:gridCol>
              </a:tblGrid>
              <a:tr h="731475">
                <a:tc>
                  <a:txBody>
                    <a:bodyPr/>
                    <a:lstStyle/>
                    <a:p>
                      <a:pPr marL="0" marR="0" lvl="0" indent="0" algn="ctr" rtl="0">
                        <a:lnSpc>
                          <a:spcPct val="100000"/>
                        </a:lnSpc>
                        <a:spcBef>
                          <a:spcPts val="0"/>
                        </a:spcBef>
                        <a:spcAft>
                          <a:spcPts val="0"/>
                        </a:spcAft>
                        <a:buNone/>
                      </a:pPr>
                      <a:r>
                        <a:rPr lang="en" sz="1800" b="1" dirty="0">
                          <a:solidFill>
                            <a:schemeClr val="lt1"/>
                          </a:solidFill>
                        </a:rPr>
                        <a:t>State and Regional In-Person Exam Preparation Workshops</a:t>
                      </a:r>
                      <a:endParaRPr sz="1800" b="1" dirty="0">
                        <a:solidFill>
                          <a:schemeClr val="lt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800" b="1" dirty="0">
                          <a:solidFill>
                            <a:schemeClr val="lt1"/>
                          </a:solidFill>
                        </a:rPr>
                        <a:t>NASFAA Online Exam Preparation Workshops</a:t>
                      </a:r>
                      <a:endParaRPr sz="1800" b="1" dirty="0">
                        <a:solidFill>
                          <a:schemeClr val="lt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3257450">
                <a:tc>
                  <a:txBody>
                    <a:bodyPr/>
                    <a:lstStyle/>
                    <a:p>
                      <a:pPr marL="342900" lvl="0" indent="-330200" algn="l" rtl="0">
                        <a:spcBef>
                          <a:spcPts val="0"/>
                        </a:spcBef>
                        <a:spcAft>
                          <a:spcPts val="0"/>
                        </a:spcAft>
                        <a:buSzPts val="1600"/>
                        <a:buChar char="●"/>
                      </a:pPr>
                      <a:r>
                        <a:rPr lang="en" sz="1600" dirty="0"/>
                        <a:t>In-person workshop hosted by your state or region</a:t>
                      </a:r>
                      <a:endParaRPr sz="1600" dirty="0"/>
                    </a:p>
                    <a:p>
                      <a:pPr marL="342900" lvl="0" indent="-330200" algn="l" rtl="0">
                        <a:spcBef>
                          <a:spcPts val="0"/>
                        </a:spcBef>
                        <a:spcAft>
                          <a:spcPts val="0"/>
                        </a:spcAft>
                        <a:buSzPts val="1600"/>
                        <a:buChar char="●"/>
                      </a:pPr>
                      <a:r>
                        <a:rPr lang="en" sz="1600" dirty="0"/>
                        <a:t>Facilitated by currently certified FAACs using NASFAA’s materials</a:t>
                      </a:r>
                      <a:endParaRPr sz="1600" dirty="0"/>
                    </a:p>
                    <a:p>
                      <a:pPr marL="342900" lvl="0" indent="-330200" algn="l" rtl="0">
                        <a:spcBef>
                          <a:spcPts val="0"/>
                        </a:spcBef>
                        <a:spcAft>
                          <a:spcPts val="0"/>
                        </a:spcAft>
                        <a:buSzPts val="1600"/>
                        <a:buChar char="●"/>
                      </a:pPr>
                      <a:r>
                        <a:rPr lang="en" sz="1600" dirty="0"/>
                        <a:t>Approximately eight hours, with group discussion and activities</a:t>
                      </a:r>
                      <a:endParaRPr sz="1600" dirty="0"/>
                    </a:p>
                    <a:p>
                      <a:pPr marL="342900" lvl="0" indent="-330200" algn="l" rtl="0">
                        <a:spcBef>
                          <a:spcPts val="0"/>
                        </a:spcBef>
                        <a:spcAft>
                          <a:spcPts val="0"/>
                        </a:spcAft>
                        <a:buSzPts val="1600"/>
                        <a:buChar char="●"/>
                      </a:pPr>
                      <a:r>
                        <a:rPr lang="en" sz="1600" dirty="0"/>
                        <a:t>Complimentary access:</a:t>
                      </a:r>
                      <a:endParaRPr sz="1600" dirty="0"/>
                    </a:p>
                    <a:p>
                      <a:pPr marL="800100" lvl="1" indent="-330200" algn="l" rtl="0">
                        <a:spcBef>
                          <a:spcPts val="0"/>
                        </a:spcBef>
                        <a:spcAft>
                          <a:spcPts val="0"/>
                        </a:spcAft>
                        <a:buSzPts val="1600"/>
                        <a:buChar char="○"/>
                      </a:pPr>
                      <a:r>
                        <a:rPr lang="en" sz="1600" dirty="0"/>
                        <a:t>Exam preparation guide</a:t>
                      </a:r>
                      <a:endParaRPr sz="1600" dirty="0"/>
                    </a:p>
                    <a:p>
                      <a:pPr marL="800100" lvl="1" indent="-330200" algn="l" rtl="0">
                        <a:spcBef>
                          <a:spcPts val="0"/>
                        </a:spcBef>
                        <a:spcAft>
                          <a:spcPts val="0"/>
                        </a:spcAft>
                        <a:buSzPts val="1600"/>
                        <a:buChar char="○"/>
                      </a:pPr>
                      <a:r>
                        <a:rPr lang="en" sz="1600" dirty="0"/>
                        <a:t>Practice test </a:t>
                      </a:r>
                      <a:endParaRPr sz="1600" dirty="0"/>
                    </a:p>
                    <a:p>
                      <a:pPr marL="800100" lvl="1" indent="-330200" algn="l" rtl="0">
                        <a:spcBef>
                          <a:spcPts val="0"/>
                        </a:spcBef>
                        <a:spcAft>
                          <a:spcPts val="0"/>
                        </a:spcAft>
                        <a:buSzPts val="1600"/>
                        <a:buChar char="○"/>
                      </a:pPr>
                      <a:r>
                        <a:rPr lang="en" sz="1600" dirty="0"/>
                        <a:t>Knowledge exam </a:t>
                      </a:r>
                      <a:endParaRPr sz="1600" dirty="0"/>
                    </a:p>
                    <a:p>
                      <a:pPr marL="342900" lvl="0" indent="-330200" algn="l" rtl="0">
                        <a:spcBef>
                          <a:spcPts val="0"/>
                        </a:spcBef>
                        <a:spcAft>
                          <a:spcPts val="0"/>
                        </a:spcAft>
                        <a:buSzPts val="1600"/>
                        <a:buChar char="●"/>
                      </a:pPr>
                      <a:r>
                        <a:rPr lang="en" sz="1600" dirty="0"/>
                        <a:t>Ask your state or regional association for more information </a:t>
                      </a:r>
                      <a:endParaRPr sz="16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342900" marR="0" lvl="0" indent="-330200" algn="l" rtl="0">
                        <a:lnSpc>
                          <a:spcPct val="100000"/>
                        </a:lnSpc>
                        <a:spcBef>
                          <a:spcPts val="0"/>
                        </a:spcBef>
                        <a:spcAft>
                          <a:spcPts val="0"/>
                        </a:spcAft>
                        <a:buClr>
                          <a:srgbClr val="000000"/>
                        </a:buClr>
                        <a:buSzPts val="1600"/>
                        <a:buChar char="●"/>
                      </a:pPr>
                      <a:r>
                        <a:rPr lang="en" sz="1600" dirty="0"/>
                        <a:t>Virtual experience</a:t>
                      </a:r>
                      <a:endParaRPr sz="1600" dirty="0"/>
                    </a:p>
                    <a:p>
                      <a:pPr marL="342900" marR="0" lvl="0" indent="-330200" algn="l" rtl="0">
                        <a:lnSpc>
                          <a:spcPct val="100000"/>
                        </a:lnSpc>
                        <a:spcBef>
                          <a:spcPts val="0"/>
                        </a:spcBef>
                        <a:spcAft>
                          <a:spcPts val="0"/>
                        </a:spcAft>
                        <a:buClr>
                          <a:srgbClr val="000000"/>
                        </a:buClr>
                        <a:buSzPts val="1600"/>
                        <a:buChar char="●"/>
                      </a:pPr>
                      <a:r>
                        <a:rPr lang="en" sz="1600" dirty="0"/>
                        <a:t>Facilitated by NASFAA training staff and currently certified FAACs </a:t>
                      </a:r>
                      <a:endParaRPr sz="1600" dirty="0"/>
                    </a:p>
                    <a:p>
                      <a:pPr marL="342900" marR="0" lvl="0" indent="-330200" algn="l" rtl="0">
                        <a:lnSpc>
                          <a:spcPct val="100000"/>
                        </a:lnSpc>
                        <a:spcBef>
                          <a:spcPts val="0"/>
                        </a:spcBef>
                        <a:spcAft>
                          <a:spcPts val="0"/>
                        </a:spcAft>
                        <a:buClr>
                          <a:srgbClr val="000000"/>
                        </a:buClr>
                        <a:buSzPts val="1600"/>
                        <a:buChar char="●"/>
                      </a:pPr>
                      <a:r>
                        <a:rPr lang="en" sz="1600" dirty="0"/>
                        <a:t>Five weekly 90-minute Zoom meetings and optional “Ask Me Anything” sessions on Slack </a:t>
                      </a:r>
                      <a:endParaRPr sz="1600" dirty="0"/>
                    </a:p>
                    <a:p>
                      <a:pPr marL="342900" marR="0" lvl="0" indent="-330200" algn="l" rtl="0">
                        <a:lnSpc>
                          <a:spcPct val="100000"/>
                        </a:lnSpc>
                        <a:spcBef>
                          <a:spcPts val="0"/>
                        </a:spcBef>
                        <a:spcAft>
                          <a:spcPts val="0"/>
                        </a:spcAft>
                        <a:buClr>
                          <a:srgbClr val="000000"/>
                        </a:buClr>
                        <a:buSzPts val="1600"/>
                        <a:buChar char="●"/>
                      </a:pPr>
                      <a:r>
                        <a:rPr lang="en" sz="1600" dirty="0"/>
                        <a:t>Complimentary access: </a:t>
                      </a:r>
                      <a:endParaRPr sz="1600" dirty="0"/>
                    </a:p>
                    <a:p>
                      <a:pPr marL="800100" marR="0" lvl="1" indent="-330200" algn="l" rtl="0">
                        <a:lnSpc>
                          <a:spcPct val="100000"/>
                        </a:lnSpc>
                        <a:spcBef>
                          <a:spcPts val="0"/>
                        </a:spcBef>
                        <a:spcAft>
                          <a:spcPts val="0"/>
                        </a:spcAft>
                        <a:buClr>
                          <a:srgbClr val="000000"/>
                        </a:buClr>
                        <a:buSzPts val="1600"/>
                        <a:buChar char="○"/>
                      </a:pPr>
                      <a:r>
                        <a:rPr lang="en" sz="1600" dirty="0"/>
                        <a:t>Exam preparation guide</a:t>
                      </a:r>
                      <a:endParaRPr sz="1600" dirty="0"/>
                    </a:p>
                    <a:p>
                      <a:pPr marL="800100" marR="0" lvl="1" indent="-330200" algn="l" rtl="0">
                        <a:lnSpc>
                          <a:spcPct val="100000"/>
                        </a:lnSpc>
                        <a:spcBef>
                          <a:spcPts val="0"/>
                        </a:spcBef>
                        <a:spcAft>
                          <a:spcPts val="0"/>
                        </a:spcAft>
                        <a:buClr>
                          <a:srgbClr val="000000"/>
                        </a:buClr>
                        <a:buSzPts val="1600"/>
                        <a:buChar char="○"/>
                      </a:pPr>
                      <a:r>
                        <a:rPr lang="en" sz="1600" dirty="0"/>
                        <a:t>Practice test </a:t>
                      </a:r>
                      <a:endParaRPr sz="1600" dirty="0"/>
                    </a:p>
                    <a:p>
                      <a:pPr marL="800100" marR="0" lvl="1" indent="-330200" algn="l" rtl="0">
                        <a:lnSpc>
                          <a:spcPct val="100000"/>
                        </a:lnSpc>
                        <a:spcBef>
                          <a:spcPts val="0"/>
                        </a:spcBef>
                        <a:spcAft>
                          <a:spcPts val="0"/>
                        </a:spcAft>
                        <a:buClr>
                          <a:srgbClr val="000000"/>
                        </a:buClr>
                        <a:buSzPts val="1600"/>
                        <a:buChar char="○"/>
                      </a:pPr>
                      <a:r>
                        <a:rPr lang="en" sz="1600" dirty="0"/>
                        <a:t>Knowledge exam </a:t>
                      </a:r>
                      <a:endParaRPr sz="1600" dirty="0"/>
                    </a:p>
                    <a:p>
                      <a:pPr marL="342900" marR="0" lvl="0" indent="-330200" algn="l" rtl="0">
                        <a:lnSpc>
                          <a:spcPct val="100000"/>
                        </a:lnSpc>
                        <a:spcBef>
                          <a:spcPts val="0"/>
                        </a:spcBef>
                        <a:spcAft>
                          <a:spcPts val="0"/>
                        </a:spcAft>
                        <a:buClr>
                          <a:srgbClr val="000000"/>
                        </a:buClr>
                        <a:buSzPts val="1600"/>
                        <a:buChar char="●"/>
                      </a:pPr>
                      <a:r>
                        <a:rPr lang="en" sz="1600" dirty="0"/>
                        <a:t>Register online at nasfaa.org</a:t>
                      </a:r>
                      <a:endParaRPr sz="1600"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a:spLocks noGrp="1"/>
          </p:cNvSpPr>
          <p:nvPr>
            <p:ph type="body" idx="2"/>
          </p:nvPr>
        </p:nvSpPr>
        <p:spPr>
          <a:xfrm>
            <a:off x="471486" y="1222631"/>
            <a:ext cx="4946400" cy="3263400"/>
          </a:xfrm>
          <a:prstGeom prst="rect">
            <a:avLst/>
          </a:prstGeom>
          <a:noFill/>
          <a:ln>
            <a:noFill/>
          </a:ln>
        </p:spPr>
        <p:txBody>
          <a:bodyPr spcFirstLastPara="1" wrap="square" lIns="68575" tIns="34275" rIns="68575" bIns="34275" anchor="t" anchorCtr="0">
            <a:noAutofit/>
          </a:bodyPr>
          <a:lstStyle/>
          <a:p>
            <a:pPr marL="177800" indent="-171450">
              <a:lnSpc>
                <a:spcPct val="100000"/>
              </a:lnSpc>
              <a:spcBef>
                <a:spcPts val="0"/>
              </a:spcBef>
            </a:pPr>
            <a:r>
              <a:rPr lang="en" dirty="0"/>
              <a:t>NOT required to pass the certification knowledge exam</a:t>
            </a:r>
            <a:endParaRPr dirty="0"/>
          </a:p>
          <a:p>
            <a:pPr marL="177800" indent="-171450">
              <a:lnSpc>
                <a:spcPct val="100000"/>
              </a:lnSpc>
              <a:spcBef>
                <a:spcPts val="0"/>
              </a:spcBef>
            </a:pPr>
            <a:r>
              <a:rPr lang="en" dirty="0"/>
              <a:t>Credentials demonstrate depth of knowledge in 16 topics</a:t>
            </a:r>
            <a:endParaRPr dirty="0"/>
          </a:p>
          <a:p>
            <a:pPr marL="177800" indent="-171450">
              <a:lnSpc>
                <a:spcPct val="100000"/>
              </a:lnSpc>
              <a:spcBef>
                <a:spcPts val="0"/>
              </a:spcBef>
            </a:pPr>
            <a:r>
              <a:rPr lang="en" dirty="0"/>
              <a:t>Multiple pathways  </a:t>
            </a:r>
            <a:endParaRPr dirty="0"/>
          </a:p>
          <a:p>
            <a:pPr marL="539750" lvl="1" indent="-285750" algn="l" rtl="0">
              <a:lnSpc>
                <a:spcPct val="90000"/>
              </a:lnSpc>
              <a:spcBef>
                <a:spcPts val="900"/>
              </a:spcBef>
              <a:spcAft>
                <a:spcPts val="0"/>
              </a:spcAft>
              <a:buClr>
                <a:schemeClr val="dk1"/>
              </a:buClr>
              <a:buSzPts val="1400"/>
              <a:buFont typeface="Noto Sans Symbols"/>
              <a:buChar char="○"/>
            </a:pPr>
            <a:r>
              <a:rPr lang="en" dirty="0"/>
              <a:t>NASFAA Self-Study Guide</a:t>
            </a:r>
            <a:endParaRPr dirty="0"/>
          </a:p>
          <a:p>
            <a:pPr marL="539750" lvl="1" indent="-285750" algn="l" rtl="0">
              <a:lnSpc>
                <a:spcPct val="90000"/>
              </a:lnSpc>
              <a:spcBef>
                <a:spcPts val="900"/>
              </a:spcBef>
              <a:spcAft>
                <a:spcPts val="0"/>
              </a:spcAft>
              <a:buClr>
                <a:schemeClr val="dk1"/>
              </a:buClr>
              <a:buSzPts val="1400"/>
              <a:buFont typeface="Noto Sans Symbols"/>
              <a:buChar char="○"/>
            </a:pPr>
            <a:r>
              <a:rPr lang="en" dirty="0"/>
              <a:t>NASFAA U Online Course</a:t>
            </a:r>
            <a:endParaRPr dirty="0"/>
          </a:p>
          <a:p>
            <a:pPr marL="539750" lvl="1" indent="-285750" algn="l" rtl="0">
              <a:lnSpc>
                <a:spcPct val="90000"/>
              </a:lnSpc>
              <a:spcBef>
                <a:spcPts val="900"/>
              </a:spcBef>
              <a:spcAft>
                <a:spcPts val="0"/>
              </a:spcAft>
              <a:buClr>
                <a:schemeClr val="dk1"/>
              </a:buClr>
              <a:buSzPts val="1400"/>
              <a:buFont typeface="Noto Sans Symbols"/>
              <a:buChar char="○"/>
            </a:pPr>
            <a:r>
              <a:rPr lang="en" dirty="0"/>
              <a:t>Professional Experience</a:t>
            </a:r>
            <a:endParaRPr dirty="0"/>
          </a:p>
          <a:p>
            <a:pPr marL="539750" lvl="1" indent="-285750" algn="l" rtl="0">
              <a:lnSpc>
                <a:spcPct val="90000"/>
              </a:lnSpc>
              <a:spcBef>
                <a:spcPts val="900"/>
              </a:spcBef>
              <a:spcAft>
                <a:spcPts val="0"/>
              </a:spcAft>
              <a:buClr>
                <a:schemeClr val="dk1"/>
              </a:buClr>
              <a:buSzPts val="1400"/>
              <a:buFont typeface="Noto Sans Symbols"/>
              <a:buChar char="○"/>
            </a:pPr>
            <a:r>
              <a:rPr lang="en" dirty="0"/>
              <a:t>NASFAA Authorized Event </a:t>
            </a:r>
            <a:endParaRPr dirty="0"/>
          </a:p>
        </p:txBody>
      </p:sp>
      <p:sp>
        <p:nvSpPr>
          <p:cNvPr id="156" name="Google Shape;156;p26"/>
          <p:cNvSpPr txBox="1">
            <a:spLocks noGrp="1"/>
          </p:cNvSpPr>
          <p:nvPr>
            <p:ph type="body" idx="3"/>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NASFAA’s Professional Credentials </a:t>
            </a:r>
            <a:endParaRPr/>
          </a:p>
        </p:txBody>
      </p:sp>
      <p:pic>
        <p:nvPicPr>
          <p:cNvPr id="157" name="Google Shape;157;p26"/>
          <p:cNvPicPr preferRelativeResize="0"/>
          <p:nvPr/>
        </p:nvPicPr>
        <p:blipFill rotWithShape="1">
          <a:blip r:embed="rId3">
            <a:alphaModFix/>
          </a:blip>
          <a:srcRect/>
          <a:stretch/>
        </p:blipFill>
        <p:spPr>
          <a:xfrm>
            <a:off x="5614987" y="1295790"/>
            <a:ext cx="3151186" cy="11388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Apply Online</a:t>
            </a:r>
            <a:endParaRPr/>
          </a:p>
        </p:txBody>
      </p:sp>
      <p:grpSp>
        <p:nvGrpSpPr>
          <p:cNvPr id="164" name="Google Shape;164;p27"/>
          <p:cNvGrpSpPr/>
          <p:nvPr/>
        </p:nvGrpSpPr>
        <p:grpSpPr>
          <a:xfrm>
            <a:off x="1760644" y="546499"/>
            <a:ext cx="5622713" cy="4117666"/>
            <a:chOff x="2347525" y="904690"/>
            <a:chExt cx="7496950" cy="5490222"/>
          </a:xfrm>
        </p:grpSpPr>
        <p:pic>
          <p:nvPicPr>
            <p:cNvPr id="165" name="Google Shape;165;p27"/>
            <p:cNvPicPr preferRelativeResize="0"/>
            <p:nvPr/>
          </p:nvPicPr>
          <p:blipFill rotWithShape="1">
            <a:blip r:embed="rId3">
              <a:alphaModFix/>
            </a:blip>
            <a:srcRect/>
            <a:stretch/>
          </p:blipFill>
          <p:spPr>
            <a:xfrm>
              <a:off x="2347525" y="904690"/>
              <a:ext cx="7496950" cy="5490222"/>
            </a:xfrm>
            <a:prstGeom prst="rect">
              <a:avLst/>
            </a:prstGeom>
            <a:noFill/>
            <a:ln>
              <a:noFill/>
            </a:ln>
          </p:spPr>
        </p:pic>
        <p:sp>
          <p:nvSpPr>
            <p:cNvPr id="166" name="Google Shape;166;p27"/>
            <p:cNvSpPr/>
            <p:nvPr/>
          </p:nvSpPr>
          <p:spPr>
            <a:xfrm>
              <a:off x="2419815" y="3679902"/>
              <a:ext cx="970200" cy="200700"/>
            </a:xfrm>
            <a:prstGeom prst="ellipse">
              <a:avLst/>
            </a:prstGeom>
            <a:no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67" name="Google Shape;167;p27"/>
            <p:cNvSpPr/>
            <p:nvPr/>
          </p:nvSpPr>
          <p:spPr>
            <a:xfrm>
              <a:off x="7779835" y="5415776"/>
              <a:ext cx="1899300" cy="393900"/>
            </a:xfrm>
            <a:prstGeom prst="ellipse">
              <a:avLst/>
            </a:prstGeom>
            <a:no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168" name="Google Shape;168;p27"/>
          <p:cNvSpPr txBox="1"/>
          <p:nvPr/>
        </p:nvSpPr>
        <p:spPr>
          <a:xfrm>
            <a:off x="5446674" y="4664166"/>
            <a:ext cx="4570500" cy="715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6C80A3"/>
                </a:solidFill>
                <a:latin typeface="Calibri"/>
                <a:ea typeface="Calibri"/>
                <a:cs typeface="Calibri"/>
                <a:sym typeface="Calibri"/>
              </a:rPr>
              <a:t>nasfaa.org/certification_dashboard</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br>
              <a:rPr lang="en" sz="1400" b="0" i="0" u="none" strike="noStrike" cap="none">
                <a:solidFill>
                  <a:schemeClr val="dk1"/>
                </a:solidFill>
                <a:latin typeface="Calibri"/>
                <a:ea typeface="Calibri"/>
                <a:cs typeface="Calibri"/>
                <a:sym typeface="Calibri"/>
              </a:rPr>
            </a:b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8"/>
          <p:cNvSpPr txBox="1">
            <a:spLocks noGrp="1"/>
          </p:cNvSpPr>
          <p:nvPr>
            <p:ph type="body" idx="1"/>
          </p:nvPr>
        </p:nvSpPr>
        <p:spPr>
          <a:xfrm>
            <a:off x="471487" y="1076327"/>
            <a:ext cx="3497100" cy="3263400"/>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a:t>Approximately 115 multiple choice questions</a:t>
            </a:r>
            <a:endParaRPr/>
          </a:p>
          <a:p>
            <a:pPr marL="177800" lvl="0" indent="-171450" algn="l" rtl="0">
              <a:lnSpc>
                <a:spcPct val="90000"/>
              </a:lnSpc>
              <a:spcBef>
                <a:spcPts val="800"/>
              </a:spcBef>
              <a:spcAft>
                <a:spcPts val="0"/>
              </a:spcAft>
              <a:buClr>
                <a:schemeClr val="dk1"/>
              </a:buClr>
              <a:buSzPts val="2100"/>
              <a:buChar char="•"/>
            </a:pPr>
            <a:r>
              <a:rPr lang="en"/>
              <a:t>Proctored remotely</a:t>
            </a:r>
            <a:endParaRPr/>
          </a:p>
          <a:p>
            <a:pPr marL="177800" lvl="0" indent="-171450" algn="l" rtl="0">
              <a:lnSpc>
                <a:spcPct val="90000"/>
              </a:lnSpc>
              <a:spcBef>
                <a:spcPts val="800"/>
              </a:spcBef>
              <a:spcAft>
                <a:spcPts val="0"/>
              </a:spcAft>
              <a:buClr>
                <a:schemeClr val="dk1"/>
              </a:buClr>
              <a:buSzPts val="2100"/>
              <a:buChar char="•"/>
            </a:pPr>
            <a:r>
              <a:rPr lang="en"/>
              <a:t>Two hours</a:t>
            </a:r>
            <a:endParaRPr/>
          </a:p>
          <a:p>
            <a:pPr marL="177800" lvl="0" indent="-171450" algn="l" rtl="0">
              <a:lnSpc>
                <a:spcPct val="90000"/>
              </a:lnSpc>
              <a:spcBef>
                <a:spcPts val="800"/>
              </a:spcBef>
              <a:spcAft>
                <a:spcPts val="0"/>
              </a:spcAft>
              <a:buClr>
                <a:schemeClr val="dk1"/>
              </a:buClr>
              <a:buSzPts val="2100"/>
              <a:buChar char="•"/>
            </a:pPr>
            <a:r>
              <a:rPr lang="en"/>
              <a:t>Platform tutorial</a:t>
            </a:r>
            <a:endParaRPr/>
          </a:p>
          <a:p>
            <a:pPr marL="177800" lvl="0" indent="-171450" algn="l" rtl="0">
              <a:lnSpc>
                <a:spcPct val="90000"/>
              </a:lnSpc>
              <a:spcBef>
                <a:spcPts val="800"/>
              </a:spcBef>
              <a:spcAft>
                <a:spcPts val="0"/>
              </a:spcAft>
              <a:buClr>
                <a:schemeClr val="dk1"/>
              </a:buClr>
              <a:buSzPts val="2100"/>
              <a:buChar char="•"/>
            </a:pPr>
            <a:r>
              <a:rPr lang="en"/>
              <a:t>Multiple testing windows throughout the year</a:t>
            </a:r>
            <a:endParaRPr/>
          </a:p>
        </p:txBody>
      </p:sp>
      <p:sp>
        <p:nvSpPr>
          <p:cNvPr id="175" name="Google Shape;175;p28"/>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Taking the Certification Knowledge Exam</a:t>
            </a:r>
            <a:endParaRPr/>
          </a:p>
        </p:txBody>
      </p:sp>
      <p:pic>
        <p:nvPicPr>
          <p:cNvPr id="176" name="Google Shape;176;p28"/>
          <p:cNvPicPr preferRelativeResize="0"/>
          <p:nvPr/>
        </p:nvPicPr>
        <p:blipFill rotWithShape="1">
          <a:blip r:embed="rId3">
            <a:alphaModFix/>
          </a:blip>
          <a:srcRect/>
          <a:stretch/>
        </p:blipFill>
        <p:spPr>
          <a:xfrm>
            <a:off x="3968496" y="1065940"/>
            <a:ext cx="4867276" cy="2876550"/>
          </a:xfrm>
          <a:prstGeom prst="rect">
            <a:avLst/>
          </a:prstGeom>
          <a:noFill/>
          <a:ln w="9525" cap="flat" cmpd="sng">
            <a:solidFill>
              <a:schemeClr val="accent1"/>
            </a:solidFill>
            <a:prstDash val="solid"/>
            <a:round/>
            <a:headEnd type="none" w="sm" len="sm"/>
            <a:tailEnd type="none" w="sm" len="sm"/>
          </a:ln>
          <a:effectLst>
            <a:outerShdw blurRad="50800" dist="38100" dir="2700000" algn="tl" rotWithShape="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body" idx="1"/>
          </p:nvPr>
        </p:nvSpPr>
        <p:spPr>
          <a:xfrm>
            <a:off x="471475" y="1076325"/>
            <a:ext cx="4693500" cy="3263400"/>
          </a:xfrm>
          <a:prstGeom prst="rect">
            <a:avLst/>
          </a:prstGeom>
          <a:noFill/>
          <a:ln>
            <a:noFill/>
          </a:ln>
        </p:spPr>
        <p:txBody>
          <a:bodyPr spcFirstLastPara="1" wrap="square" lIns="68575" tIns="34275" rIns="68575" bIns="34275" anchor="t" anchorCtr="0">
            <a:normAutofit/>
          </a:bodyPr>
          <a:lstStyle/>
          <a:p>
            <a:pPr marL="177800" marR="0" lvl="0" indent="-171450" algn="l" rtl="0">
              <a:lnSpc>
                <a:spcPct val="90000"/>
              </a:lnSpc>
              <a:spcBef>
                <a:spcPts val="0"/>
              </a:spcBef>
              <a:spcAft>
                <a:spcPts val="0"/>
              </a:spcAft>
              <a:buClr>
                <a:schemeClr val="dk1"/>
              </a:buClr>
              <a:buSzPts val="2100"/>
              <a:buFont typeface="Arial"/>
              <a:buChar char="•"/>
            </a:pPr>
            <a:r>
              <a:rPr lang="en"/>
              <a:t>Inclusion on the CFAA Program Registry </a:t>
            </a:r>
            <a:endParaRPr/>
          </a:p>
          <a:p>
            <a:pPr marL="177800" marR="0" lvl="0" indent="-171450" algn="l" rtl="0">
              <a:lnSpc>
                <a:spcPct val="90000"/>
              </a:lnSpc>
              <a:spcBef>
                <a:spcPts val="800"/>
              </a:spcBef>
              <a:spcAft>
                <a:spcPts val="0"/>
              </a:spcAft>
              <a:buClr>
                <a:schemeClr val="dk1"/>
              </a:buClr>
              <a:buSzPts val="2100"/>
              <a:buFont typeface="Arial"/>
              <a:buChar char="•"/>
            </a:pPr>
            <a:r>
              <a:rPr lang="en"/>
              <a:t>Add “FAAC</a:t>
            </a:r>
            <a:r>
              <a:rPr lang="en" baseline="30000"/>
              <a:t>®</a:t>
            </a:r>
            <a:r>
              <a:rPr lang="en"/>
              <a:t>” to your name </a:t>
            </a:r>
            <a:endParaRPr/>
          </a:p>
          <a:p>
            <a:pPr marL="177800" marR="0" lvl="0" indent="-171450" algn="l" rtl="0">
              <a:lnSpc>
                <a:spcPct val="90000"/>
              </a:lnSpc>
              <a:spcBef>
                <a:spcPts val="800"/>
              </a:spcBef>
              <a:spcAft>
                <a:spcPts val="0"/>
              </a:spcAft>
              <a:buClr>
                <a:schemeClr val="dk1"/>
              </a:buClr>
              <a:buSzPts val="2100"/>
              <a:buFont typeface="Arial"/>
              <a:buChar char="•"/>
            </a:pPr>
            <a:r>
              <a:rPr lang="en"/>
              <a:t>Digital badge from Badgr </a:t>
            </a:r>
            <a:endParaRPr/>
          </a:p>
          <a:p>
            <a:pPr marL="177800" marR="0" lvl="0" indent="-171450" algn="l" rtl="0">
              <a:lnSpc>
                <a:spcPct val="90000"/>
              </a:lnSpc>
              <a:spcBef>
                <a:spcPts val="800"/>
              </a:spcBef>
              <a:spcAft>
                <a:spcPts val="0"/>
              </a:spcAft>
              <a:buClr>
                <a:schemeClr val="dk1"/>
              </a:buClr>
              <a:buSzPts val="2100"/>
              <a:buFont typeface="Arial"/>
              <a:buChar char="•"/>
            </a:pPr>
            <a:r>
              <a:rPr lang="en"/>
              <a:t>Certificate and Lapel Pin from            The Award Group (TAG) </a:t>
            </a:r>
            <a:endParaRPr/>
          </a:p>
          <a:p>
            <a:pPr marL="177800" marR="0" lvl="0" indent="-171450" algn="l" rtl="0">
              <a:lnSpc>
                <a:spcPct val="90000"/>
              </a:lnSpc>
              <a:spcBef>
                <a:spcPts val="800"/>
              </a:spcBef>
              <a:spcAft>
                <a:spcPts val="0"/>
              </a:spcAft>
              <a:buClr>
                <a:schemeClr val="dk1"/>
              </a:buClr>
              <a:buSzPts val="2100"/>
              <a:buFont typeface="Arial"/>
              <a:buChar char="•"/>
            </a:pPr>
            <a:r>
              <a:rPr lang="en"/>
              <a:t>Utilize the Press Release Template</a:t>
            </a:r>
            <a:endParaRPr/>
          </a:p>
          <a:p>
            <a:pPr marL="177800" marR="0" lvl="0" indent="-171450" algn="l" rtl="0">
              <a:lnSpc>
                <a:spcPct val="90000"/>
              </a:lnSpc>
              <a:spcBef>
                <a:spcPts val="800"/>
              </a:spcBef>
              <a:spcAft>
                <a:spcPts val="0"/>
              </a:spcAft>
              <a:buClr>
                <a:schemeClr val="dk1"/>
              </a:buClr>
              <a:buSzPts val="2100"/>
              <a:buFont typeface="Arial"/>
              <a:buChar char="•"/>
            </a:pPr>
            <a:r>
              <a:rPr lang="en"/>
              <a:t>Join the FAAC Community on Slack </a:t>
            </a:r>
            <a:endParaRPr/>
          </a:p>
        </p:txBody>
      </p:sp>
      <p:sp>
        <p:nvSpPr>
          <p:cNvPr id="183" name="Google Shape;183;p29"/>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Congratulations, you passed! </a:t>
            </a:r>
            <a:endParaRPr/>
          </a:p>
        </p:txBody>
      </p:sp>
      <p:pic>
        <p:nvPicPr>
          <p:cNvPr id="184" name="Google Shape;184;p29" descr="Text, logo&#10;&#10;Description automatically generated"/>
          <p:cNvPicPr preferRelativeResize="0"/>
          <p:nvPr/>
        </p:nvPicPr>
        <p:blipFill rotWithShape="1">
          <a:blip r:embed="rId3">
            <a:alphaModFix/>
          </a:blip>
          <a:srcRect/>
          <a:stretch/>
        </p:blipFill>
        <p:spPr>
          <a:xfrm>
            <a:off x="5379100" y="1228725"/>
            <a:ext cx="3135400" cy="2398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0"/>
          <p:cNvSpPr txBox="1">
            <a:spLocks noGrp="1"/>
          </p:cNvSpPr>
          <p:nvPr>
            <p:ph type="body" idx="1"/>
          </p:nvPr>
        </p:nvSpPr>
        <p:spPr>
          <a:xfrm>
            <a:off x="471487" y="1076327"/>
            <a:ext cx="4301700" cy="3263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FAACs recertify every </a:t>
            </a:r>
            <a:r>
              <a:rPr lang="en" b="1"/>
              <a:t>three years </a:t>
            </a:r>
            <a:r>
              <a:rPr lang="en"/>
              <a:t>from original exam pass date</a:t>
            </a:r>
            <a:endParaRPr/>
          </a:p>
          <a:p>
            <a:pPr marL="177800" lvl="0" indent="-171450" algn="l" rtl="0">
              <a:lnSpc>
                <a:spcPct val="90000"/>
              </a:lnSpc>
              <a:spcBef>
                <a:spcPts val="800"/>
              </a:spcBef>
              <a:spcAft>
                <a:spcPts val="0"/>
              </a:spcAft>
              <a:buClr>
                <a:schemeClr val="dk1"/>
              </a:buClr>
              <a:buSzPts val="2100"/>
              <a:buChar char="•"/>
            </a:pPr>
            <a:r>
              <a:rPr lang="en" b="1"/>
              <a:t>No exam needed to recertify!</a:t>
            </a:r>
            <a:endParaRPr/>
          </a:p>
          <a:p>
            <a:pPr marL="177800" lvl="0" indent="-171450" algn="l" rtl="0">
              <a:lnSpc>
                <a:spcPct val="90000"/>
              </a:lnSpc>
              <a:spcBef>
                <a:spcPts val="800"/>
              </a:spcBef>
              <a:spcAft>
                <a:spcPts val="0"/>
              </a:spcAft>
              <a:buClr>
                <a:schemeClr val="dk1"/>
              </a:buClr>
              <a:buSzPts val="2100"/>
              <a:buChar char="•"/>
            </a:pPr>
            <a:r>
              <a:rPr lang="en"/>
              <a:t>Earn at least 60 RPs through continuous learning and professional growth activities</a:t>
            </a:r>
            <a:endParaRPr/>
          </a:p>
          <a:p>
            <a:pPr marL="177800" lvl="0" indent="-171450" algn="l" rtl="0">
              <a:lnSpc>
                <a:spcPct val="90000"/>
              </a:lnSpc>
              <a:spcBef>
                <a:spcPts val="800"/>
              </a:spcBef>
              <a:spcAft>
                <a:spcPts val="0"/>
              </a:spcAft>
              <a:buClr>
                <a:schemeClr val="dk1"/>
              </a:buClr>
              <a:buSzPts val="2100"/>
              <a:buChar char="•"/>
            </a:pPr>
            <a:r>
              <a:rPr lang="en"/>
              <a:t>Leverage your need to recertify to justify investment in training</a:t>
            </a:r>
            <a:endParaRPr/>
          </a:p>
          <a:p>
            <a:pPr marL="0" lvl="0" indent="0" algn="l" rtl="0">
              <a:lnSpc>
                <a:spcPct val="90000"/>
              </a:lnSpc>
              <a:spcBef>
                <a:spcPts val="800"/>
              </a:spcBef>
              <a:spcAft>
                <a:spcPts val="0"/>
              </a:spcAft>
              <a:buClr>
                <a:schemeClr val="dk1"/>
              </a:buClr>
              <a:buSzPts val="2100"/>
              <a:buNone/>
            </a:pPr>
            <a:endParaRPr/>
          </a:p>
        </p:txBody>
      </p:sp>
      <p:sp>
        <p:nvSpPr>
          <p:cNvPr id="191" name="Google Shape;191;p30"/>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Maintain Your Certification </a:t>
            </a:r>
            <a:endParaRPr/>
          </a:p>
        </p:txBody>
      </p:sp>
      <p:grpSp>
        <p:nvGrpSpPr>
          <p:cNvPr id="192" name="Google Shape;192;p30"/>
          <p:cNvGrpSpPr/>
          <p:nvPr/>
        </p:nvGrpSpPr>
        <p:grpSpPr>
          <a:xfrm>
            <a:off x="4869485" y="877329"/>
            <a:ext cx="3534099" cy="3389028"/>
            <a:chOff x="5972458" y="217714"/>
            <a:chExt cx="6016511" cy="5979232"/>
          </a:xfrm>
        </p:grpSpPr>
        <p:pic>
          <p:nvPicPr>
            <p:cNvPr id="193" name="Google Shape;193;p30" descr="Graphical user interface, application, website&#10;&#10;Description automatically generated"/>
            <p:cNvPicPr preferRelativeResize="0"/>
            <p:nvPr/>
          </p:nvPicPr>
          <p:blipFill rotWithShape="1">
            <a:blip r:embed="rId3">
              <a:alphaModFix/>
            </a:blip>
            <a:srcRect/>
            <a:stretch/>
          </p:blipFill>
          <p:spPr>
            <a:xfrm>
              <a:off x="5972458" y="217714"/>
              <a:ext cx="6016511" cy="5979232"/>
            </a:xfrm>
            <a:prstGeom prst="rect">
              <a:avLst/>
            </a:prstGeom>
            <a:noFill/>
            <a:ln w="9525" cap="flat" cmpd="sng">
              <a:solidFill>
                <a:schemeClr val="accent1"/>
              </a:solidFill>
              <a:prstDash val="solid"/>
              <a:round/>
              <a:headEnd type="none" w="sm" len="sm"/>
              <a:tailEnd type="none" w="sm" len="sm"/>
            </a:ln>
            <a:effectLst>
              <a:outerShdw blurRad="50800" dist="38100" dir="2700000" algn="tl" rotWithShape="0">
                <a:srgbClr val="000000">
                  <a:alpha val="40000"/>
                </a:srgbClr>
              </a:outerShdw>
            </a:effectLst>
          </p:spPr>
        </p:pic>
        <p:grpSp>
          <p:nvGrpSpPr>
            <p:cNvPr id="194" name="Google Shape;194;p30"/>
            <p:cNvGrpSpPr/>
            <p:nvPr/>
          </p:nvGrpSpPr>
          <p:grpSpPr>
            <a:xfrm>
              <a:off x="6167790" y="606966"/>
              <a:ext cx="3596700" cy="787500"/>
              <a:chOff x="6167790" y="606966"/>
              <a:chExt cx="3596700" cy="787500"/>
            </a:xfrm>
          </p:grpSpPr>
          <p:sp>
            <p:nvSpPr>
              <p:cNvPr id="195" name="Google Shape;195;p30"/>
              <p:cNvSpPr/>
              <p:nvPr/>
            </p:nvSpPr>
            <p:spPr>
              <a:xfrm>
                <a:off x="6167790" y="606966"/>
                <a:ext cx="3596700" cy="787500"/>
              </a:xfrm>
              <a:prstGeom prst="rect">
                <a:avLst/>
              </a:prstGeom>
              <a:solidFill>
                <a:srgbClr val="EFF4F8"/>
              </a:solidFill>
              <a:ln w="12700" cap="flat" cmpd="sng">
                <a:solidFill>
                  <a:srgbClr val="EFF4F8"/>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6" name="Google Shape;196;p30"/>
              <p:cNvSpPr txBox="1"/>
              <p:nvPr/>
            </p:nvSpPr>
            <p:spPr>
              <a:xfrm>
                <a:off x="6756175" y="745690"/>
                <a:ext cx="1828800" cy="556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dk1"/>
                    </a:solidFill>
                    <a:latin typeface="Calibri"/>
                    <a:ea typeface="Calibri"/>
                    <a:cs typeface="Calibri"/>
                    <a:sym typeface="Calibri"/>
                  </a:rPr>
                  <a:t>Sample FAAC</a:t>
                </a:r>
                <a:r>
                  <a:rPr lang="en" sz="800" b="1" i="0" u="none" strike="noStrike" cap="none" baseline="30000">
                    <a:solidFill>
                      <a:schemeClr val="dk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alibri"/>
                    <a:ea typeface="Calibri"/>
                    <a:cs typeface="Calibri"/>
                    <a:sym typeface="Calibri"/>
                  </a:rPr>
                  <a:t>Title of User</a:t>
                </a:r>
                <a:r>
                  <a:rPr lang="en" sz="800" b="0" i="0" u="none" strike="noStrike" cap="none" baseline="30000">
                    <a:solidFill>
                      <a:schemeClr val="dk1"/>
                    </a:solidFill>
                    <a:latin typeface="Calibri"/>
                    <a:ea typeface="Calibri"/>
                    <a:cs typeface="Calibri"/>
                    <a:sym typeface="Calibri"/>
                  </a:rPr>
                  <a:t> </a:t>
                </a:r>
                <a:endParaRPr sz="1100" b="0" i="0" u="none" strike="noStrike" cap="none">
                  <a:solidFill>
                    <a:srgbClr val="000000"/>
                  </a:solidFill>
                  <a:latin typeface="Arial"/>
                  <a:ea typeface="Arial"/>
                  <a:cs typeface="Arial"/>
                  <a:sym typeface="Arial"/>
                </a:endParaRPr>
              </a:p>
            </p:txBody>
          </p:sp>
          <p:pic>
            <p:nvPicPr>
              <p:cNvPr id="197" name="Google Shape;197;p30" descr="anonymous-headshot - CITRIS and the Banatao Institute"/>
              <p:cNvPicPr preferRelativeResize="0"/>
              <p:nvPr/>
            </p:nvPicPr>
            <p:blipFill rotWithShape="1">
              <a:blip r:embed="rId4">
                <a:alphaModFix/>
              </a:blip>
              <a:srcRect/>
              <a:stretch/>
            </p:blipFill>
            <p:spPr>
              <a:xfrm flipH="1">
                <a:off x="6246613" y="750975"/>
                <a:ext cx="508945" cy="508945"/>
              </a:xfrm>
              <a:prstGeom prst="rect">
                <a:avLst/>
              </a:prstGeom>
              <a:noFill/>
              <a:ln>
                <a:noFill/>
              </a:ln>
            </p:spPr>
          </p:pic>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body" idx="1"/>
          </p:nvPr>
        </p:nvSpPr>
        <p:spPr>
          <a:xfrm>
            <a:off x="471487" y="1076327"/>
            <a:ext cx="8380500" cy="3263400"/>
          </a:xfrm>
          <a:prstGeom prst="rect">
            <a:avLst/>
          </a:prstGeom>
          <a:noFill/>
          <a:ln>
            <a:noFill/>
          </a:ln>
        </p:spPr>
        <p:txBody>
          <a:bodyPr spcFirstLastPara="1" wrap="square" lIns="68575" tIns="34275" rIns="68575" bIns="34275" anchor="t" anchorCtr="0">
            <a:normAutofit/>
          </a:bodyPr>
          <a:lstStyle/>
          <a:p>
            <a:pPr marL="177800" lvl="0" indent="-171450" algn="l" rtl="0">
              <a:lnSpc>
                <a:spcPct val="100000"/>
              </a:lnSpc>
              <a:spcBef>
                <a:spcPts val="0"/>
              </a:spcBef>
              <a:spcAft>
                <a:spcPts val="0"/>
              </a:spcAft>
              <a:buClr>
                <a:schemeClr val="dk1"/>
              </a:buClr>
              <a:buSzPts val="2100"/>
              <a:buChar char="•"/>
            </a:pPr>
            <a:r>
              <a:rPr lang="en"/>
              <a:t>Special digital badge</a:t>
            </a:r>
            <a:endParaRPr/>
          </a:p>
          <a:p>
            <a:pPr marL="177800" lvl="0" indent="-171450" algn="l" rtl="0">
              <a:lnSpc>
                <a:spcPct val="100000"/>
              </a:lnSpc>
              <a:spcBef>
                <a:spcPts val="1400"/>
              </a:spcBef>
              <a:spcAft>
                <a:spcPts val="0"/>
              </a:spcAft>
              <a:buClr>
                <a:schemeClr val="dk1"/>
              </a:buClr>
              <a:buSzPts val="2100"/>
              <a:buChar char="•"/>
            </a:pPr>
            <a:r>
              <a:rPr lang="en"/>
              <a:t>Earn the 100+ Club lapel pin</a:t>
            </a:r>
            <a:endParaRPr/>
          </a:p>
          <a:p>
            <a:pPr marL="177800" lvl="0" indent="-171450" algn="l" rtl="0">
              <a:lnSpc>
                <a:spcPct val="100000"/>
              </a:lnSpc>
              <a:spcBef>
                <a:spcPts val="1400"/>
              </a:spcBef>
              <a:spcAft>
                <a:spcPts val="0"/>
              </a:spcAft>
              <a:buClr>
                <a:schemeClr val="dk1"/>
              </a:buClr>
              <a:buSzPts val="2100"/>
              <a:buChar char="•"/>
            </a:pPr>
            <a:r>
              <a:rPr lang="en"/>
              <a:t>Inclusion on the 100+ Club Registry </a:t>
            </a:r>
            <a:endParaRPr/>
          </a:p>
          <a:p>
            <a:pPr marL="177800" lvl="0" indent="-171450" algn="l" rtl="0">
              <a:lnSpc>
                <a:spcPct val="100000"/>
              </a:lnSpc>
              <a:spcBef>
                <a:spcPts val="1400"/>
              </a:spcBef>
              <a:spcAft>
                <a:spcPts val="0"/>
              </a:spcAft>
              <a:buClr>
                <a:schemeClr val="dk1"/>
              </a:buClr>
              <a:buSzPts val="2100"/>
              <a:buChar char="•"/>
            </a:pPr>
            <a:r>
              <a:rPr lang="en"/>
              <a:t>Discount on recertification</a:t>
            </a:r>
            <a:endParaRPr/>
          </a:p>
          <a:p>
            <a:pPr marL="177800" marR="0" lvl="0" indent="-38100" algn="l" rtl="0">
              <a:lnSpc>
                <a:spcPct val="90000"/>
              </a:lnSpc>
              <a:spcBef>
                <a:spcPts val="1200"/>
              </a:spcBef>
              <a:spcAft>
                <a:spcPts val="0"/>
              </a:spcAft>
              <a:buClr>
                <a:schemeClr val="dk1"/>
              </a:buClr>
              <a:buSzPts val="2100"/>
              <a:buFont typeface="Arial"/>
              <a:buNone/>
            </a:pPr>
            <a:endParaRPr/>
          </a:p>
        </p:txBody>
      </p:sp>
      <p:sp>
        <p:nvSpPr>
          <p:cNvPr id="204" name="Google Shape;204;p31"/>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Join the 100+ Club	</a:t>
            </a:r>
            <a:endParaRPr/>
          </a:p>
        </p:txBody>
      </p:sp>
      <p:pic>
        <p:nvPicPr>
          <p:cNvPr id="205" name="Google Shape;205;p31"/>
          <p:cNvPicPr preferRelativeResize="0"/>
          <p:nvPr/>
        </p:nvPicPr>
        <p:blipFill rotWithShape="1">
          <a:blip r:embed="rId3">
            <a:alphaModFix/>
          </a:blip>
          <a:srcRect/>
          <a:stretch/>
        </p:blipFill>
        <p:spPr>
          <a:xfrm>
            <a:off x="5245697" y="1076327"/>
            <a:ext cx="3426816" cy="2584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2"/>
          <p:cNvSpPr txBox="1">
            <a:spLocks noGrp="1"/>
          </p:cNvSpPr>
          <p:nvPr>
            <p:ph type="body" idx="2"/>
          </p:nvPr>
        </p:nvSpPr>
        <p:spPr>
          <a:xfrm>
            <a:off x="471486" y="52778"/>
            <a:ext cx="8380500" cy="987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rgbClr val="004A87"/>
              </a:buClr>
              <a:buSzPts val="2500"/>
              <a:buNone/>
            </a:pPr>
            <a:r>
              <a:rPr lang="en"/>
              <a:t>Make the Investment</a:t>
            </a:r>
            <a:endParaRPr/>
          </a:p>
        </p:txBody>
      </p:sp>
      <p:pic>
        <p:nvPicPr>
          <p:cNvPr id="212" name="Google Shape;212;p32"/>
          <p:cNvPicPr preferRelativeResize="0"/>
          <p:nvPr/>
        </p:nvPicPr>
        <p:blipFill rotWithShape="1">
          <a:blip r:embed="rId3">
            <a:alphaModFix/>
          </a:blip>
          <a:srcRect/>
          <a:stretch/>
        </p:blipFill>
        <p:spPr>
          <a:xfrm>
            <a:off x="1136633" y="922201"/>
            <a:ext cx="7050118" cy="2942082"/>
          </a:xfrm>
          <a:prstGeom prst="rect">
            <a:avLst/>
          </a:prstGeom>
          <a:noFill/>
          <a:ln w="9525" cap="flat" cmpd="sng">
            <a:solidFill>
              <a:srgbClr val="B7B7B7"/>
            </a:solidFill>
            <a:prstDash val="solid"/>
            <a:round/>
            <a:headEnd type="none" w="sm" len="sm"/>
            <a:tailEnd type="none" w="sm" len="sm"/>
          </a:ln>
          <a:effectLst>
            <a:outerShdw blurRad="50800" dist="38100" dir="2700000" algn="tl" rotWithShape="0">
              <a:srgbClr val="000000">
                <a:alpha val="40000"/>
              </a:srgbClr>
            </a:outerShdw>
          </a:effectLst>
        </p:spPr>
      </p:pic>
      <p:sp>
        <p:nvSpPr>
          <p:cNvPr id="213" name="Google Shape;213;p32"/>
          <p:cNvSpPr txBox="1"/>
          <p:nvPr/>
        </p:nvSpPr>
        <p:spPr>
          <a:xfrm>
            <a:off x="2543428" y="3785024"/>
            <a:ext cx="3689400" cy="872700"/>
          </a:xfrm>
          <a:prstGeom prst="rect">
            <a:avLst/>
          </a:prstGeom>
          <a:no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rgbClr val="6C80A3"/>
              </a:buClr>
              <a:buSzPts val="1800"/>
              <a:buFont typeface="Calibri"/>
              <a:buNone/>
            </a:pPr>
            <a:r>
              <a:rPr lang="en" sz="1800" b="0" i="0" u="none" strike="noStrike" cap="none">
                <a:solidFill>
                  <a:srgbClr val="6C80A3"/>
                </a:solidFill>
                <a:latin typeface="Calibri"/>
                <a:ea typeface="Calibri"/>
                <a:cs typeface="Calibri"/>
                <a:sym typeface="Calibri"/>
              </a:rPr>
              <a:t>nasfaa.org/certification_justification</a:t>
            </a:r>
            <a:endParaRPr sz="1800" b="0" i="0" u="none" strike="noStrike" cap="none">
              <a:solidFill>
                <a:srgbClr val="6C80A3"/>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2670</Words>
  <Application>Microsoft Office PowerPoint</Application>
  <PresentationFormat>On-screen Show (16:9)</PresentationFormat>
  <Paragraphs>212</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Calibri</vt:lpstr>
      <vt:lpstr>Courier New</vt:lpstr>
      <vt:lpstr>Libre Franklin Thin</vt:lpstr>
      <vt:lpstr>Noto Sans Symbols</vt:lpstr>
      <vt:lpstr>Verdana</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Shogren</dc:creator>
  <cp:lastModifiedBy>Tangsrud, Crystal</cp:lastModifiedBy>
  <cp:revision>2</cp:revision>
  <dcterms:modified xsi:type="dcterms:W3CDTF">2024-04-09T22:14:26Z</dcterms:modified>
</cp:coreProperties>
</file>