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80" r:id="rId4"/>
  </p:sldMasterIdLst>
  <p:notesMasterIdLst>
    <p:notesMasterId r:id="rId22"/>
  </p:notesMasterIdLst>
  <p:handoutMasterIdLst>
    <p:handoutMasterId r:id="rId23"/>
  </p:handoutMasterIdLst>
  <p:sldIdLst>
    <p:sldId id="325" r:id="rId5"/>
    <p:sldId id="326" r:id="rId6"/>
    <p:sldId id="335" r:id="rId7"/>
    <p:sldId id="336" r:id="rId8"/>
    <p:sldId id="330" r:id="rId9"/>
    <p:sldId id="329" r:id="rId10"/>
    <p:sldId id="331" r:id="rId11"/>
    <p:sldId id="328" r:id="rId12"/>
    <p:sldId id="332" r:id="rId13"/>
    <p:sldId id="333" r:id="rId14"/>
    <p:sldId id="334" r:id="rId15"/>
    <p:sldId id="339" r:id="rId16"/>
    <p:sldId id="340" r:id="rId17"/>
    <p:sldId id="338" r:id="rId18"/>
    <p:sldId id="342" r:id="rId19"/>
    <p:sldId id="337" r:id="rId20"/>
    <p:sldId id="341" r:id="rId21"/>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loe Krinke" initials="CK" lastIdx="25" clrIdx="0">
    <p:extLst>
      <p:ext uri="{19B8F6BF-5375-455C-9EA6-DF929625EA0E}">
        <p15:presenceInfo xmlns:p15="http://schemas.microsoft.com/office/powerpoint/2012/main" userId="S-1-5-21-145012770-2172889430-2296263792-971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7A"/>
    <a:srgbClr val="660066"/>
    <a:srgbClr val="0033CC"/>
    <a:srgbClr val="CCFFFF"/>
    <a:srgbClr val="CCFFCC"/>
    <a:srgbClr val="CCCCFF"/>
    <a:srgbClr val="008080"/>
    <a:srgbClr val="000080"/>
    <a:srgbClr val="008000"/>
    <a:srgbClr val="FF8A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7DB30F-6C3E-42BC-8E0F-907C9AE0F790}" v="242" dt="2024-04-02T19:57:55.5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4" cy="464185"/>
          </a:xfrm>
          <a:prstGeom prst="rect">
            <a:avLst/>
          </a:prstGeom>
        </p:spPr>
        <p:txBody>
          <a:bodyPr vert="horz" lIns="92930" tIns="46464" rIns="92930" bIns="46464" rtlCol="0"/>
          <a:lstStyle>
            <a:lvl1pPr algn="l">
              <a:defRPr sz="1300"/>
            </a:lvl1pPr>
          </a:lstStyle>
          <a:p>
            <a:endParaRPr lang="en-US"/>
          </a:p>
        </p:txBody>
      </p:sp>
      <p:sp>
        <p:nvSpPr>
          <p:cNvPr id="3" name="Date Placeholder 2"/>
          <p:cNvSpPr>
            <a:spLocks noGrp="1"/>
          </p:cNvSpPr>
          <p:nvPr>
            <p:ph type="dt" sz="quarter" idx="1"/>
          </p:nvPr>
        </p:nvSpPr>
        <p:spPr>
          <a:xfrm>
            <a:off x="3956551" y="0"/>
            <a:ext cx="3026834" cy="464185"/>
          </a:xfrm>
          <a:prstGeom prst="rect">
            <a:avLst/>
          </a:prstGeom>
        </p:spPr>
        <p:txBody>
          <a:bodyPr vert="horz" lIns="92930" tIns="46464" rIns="92930" bIns="46464" rtlCol="0"/>
          <a:lstStyle>
            <a:lvl1pPr algn="r">
              <a:defRPr sz="1300"/>
            </a:lvl1pPr>
          </a:lstStyle>
          <a:p>
            <a:fld id="{B713F6CA-1415-9840-924E-A6253A6B25CE}" type="datetimeFigureOut">
              <a:rPr lang="en-US" smtClean="0"/>
              <a:pPr/>
              <a:t>4/9/2024</a:t>
            </a:fld>
            <a:endParaRPr lang="en-US"/>
          </a:p>
        </p:txBody>
      </p:sp>
      <p:sp>
        <p:nvSpPr>
          <p:cNvPr id="4" name="Footer Placeholder 3"/>
          <p:cNvSpPr>
            <a:spLocks noGrp="1"/>
          </p:cNvSpPr>
          <p:nvPr>
            <p:ph type="ftr" sz="quarter" idx="2"/>
          </p:nvPr>
        </p:nvSpPr>
        <p:spPr>
          <a:xfrm>
            <a:off x="1" y="8817905"/>
            <a:ext cx="3026834" cy="464185"/>
          </a:xfrm>
          <a:prstGeom prst="rect">
            <a:avLst/>
          </a:prstGeom>
        </p:spPr>
        <p:txBody>
          <a:bodyPr vert="horz" lIns="92930" tIns="46464" rIns="92930" bIns="46464" rtlCol="0" anchor="b"/>
          <a:lstStyle>
            <a:lvl1pPr algn="l">
              <a:defRPr sz="1300"/>
            </a:lvl1pPr>
          </a:lstStyle>
          <a:p>
            <a:endParaRPr lang="en-US"/>
          </a:p>
        </p:txBody>
      </p:sp>
      <p:sp>
        <p:nvSpPr>
          <p:cNvPr id="5" name="Slide Number Placeholder 4"/>
          <p:cNvSpPr>
            <a:spLocks noGrp="1"/>
          </p:cNvSpPr>
          <p:nvPr>
            <p:ph type="sldNum" sz="quarter" idx="3"/>
          </p:nvPr>
        </p:nvSpPr>
        <p:spPr>
          <a:xfrm>
            <a:off x="3956551" y="8817905"/>
            <a:ext cx="3026834" cy="464185"/>
          </a:xfrm>
          <a:prstGeom prst="rect">
            <a:avLst/>
          </a:prstGeom>
        </p:spPr>
        <p:txBody>
          <a:bodyPr vert="horz" lIns="92930" tIns="46464" rIns="92930" bIns="46464" rtlCol="0" anchor="b"/>
          <a:lstStyle>
            <a:lvl1pPr algn="r">
              <a:defRPr sz="1300"/>
            </a:lvl1pPr>
          </a:lstStyle>
          <a:p>
            <a:fld id="{765CDDD2-5713-7B45-96FB-2A8C41EC9948}" type="slidenum">
              <a:rPr lang="en-US" smtClean="0"/>
              <a:pPr/>
              <a:t>‹#›</a:t>
            </a:fld>
            <a:endParaRPr lang="en-US"/>
          </a:p>
        </p:txBody>
      </p:sp>
    </p:spTree>
    <p:extLst>
      <p:ext uri="{BB962C8B-B14F-4D97-AF65-F5344CB8AC3E}">
        <p14:creationId xmlns:p14="http://schemas.microsoft.com/office/powerpoint/2010/main" val="1432104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4" cy="464185"/>
          </a:xfrm>
          <a:prstGeom prst="rect">
            <a:avLst/>
          </a:prstGeom>
        </p:spPr>
        <p:txBody>
          <a:bodyPr vert="horz" lIns="92930" tIns="46464" rIns="92930" bIns="46464" rtlCol="0"/>
          <a:lstStyle>
            <a:lvl1pPr algn="l">
              <a:defRPr sz="1300"/>
            </a:lvl1pPr>
          </a:lstStyle>
          <a:p>
            <a:endParaRPr lang="en-US"/>
          </a:p>
        </p:txBody>
      </p:sp>
      <p:sp>
        <p:nvSpPr>
          <p:cNvPr id="3" name="Date Placeholder 2"/>
          <p:cNvSpPr>
            <a:spLocks noGrp="1"/>
          </p:cNvSpPr>
          <p:nvPr>
            <p:ph type="dt" idx="1"/>
          </p:nvPr>
        </p:nvSpPr>
        <p:spPr>
          <a:xfrm>
            <a:off x="3956551" y="0"/>
            <a:ext cx="3026834" cy="464185"/>
          </a:xfrm>
          <a:prstGeom prst="rect">
            <a:avLst/>
          </a:prstGeom>
        </p:spPr>
        <p:txBody>
          <a:bodyPr vert="horz" lIns="92930" tIns="46464" rIns="92930" bIns="46464" rtlCol="0"/>
          <a:lstStyle>
            <a:lvl1pPr algn="r">
              <a:defRPr sz="1300"/>
            </a:lvl1pPr>
          </a:lstStyle>
          <a:p>
            <a:fld id="{DAB3E598-CC5F-1645-A96C-DA71B6295F16}" type="datetimeFigureOut">
              <a:rPr lang="en-US" smtClean="0"/>
              <a:pPr/>
              <a:t>4/9/2024</a:t>
            </a:fld>
            <a:endParaRPr lang="en-US"/>
          </a:p>
        </p:txBody>
      </p:sp>
      <p:sp>
        <p:nvSpPr>
          <p:cNvPr id="4" name="Slide Image Placeholder 3"/>
          <p:cNvSpPr>
            <a:spLocks noGrp="1" noRot="1" noChangeAspect="1"/>
          </p:cNvSpPr>
          <p:nvPr>
            <p:ph type="sldImg" idx="2"/>
          </p:nvPr>
        </p:nvSpPr>
        <p:spPr>
          <a:xfrm>
            <a:off x="396875" y="693738"/>
            <a:ext cx="6191250" cy="3482975"/>
          </a:xfrm>
          <a:prstGeom prst="rect">
            <a:avLst/>
          </a:prstGeom>
          <a:noFill/>
          <a:ln w="12700">
            <a:solidFill>
              <a:prstClr val="black"/>
            </a:solidFill>
          </a:ln>
        </p:spPr>
        <p:txBody>
          <a:bodyPr vert="horz" lIns="92930" tIns="46464" rIns="92930" bIns="46464"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30" tIns="46464" rIns="92930" bIns="464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5"/>
            <a:ext cx="3026834" cy="464185"/>
          </a:xfrm>
          <a:prstGeom prst="rect">
            <a:avLst/>
          </a:prstGeom>
        </p:spPr>
        <p:txBody>
          <a:bodyPr vert="horz" lIns="92930" tIns="46464" rIns="92930" bIns="46464" rtlCol="0" anchor="b"/>
          <a:lstStyle>
            <a:lvl1pPr algn="l">
              <a:defRPr sz="1300"/>
            </a:lvl1pPr>
          </a:lstStyle>
          <a:p>
            <a:endParaRPr lang="en-US"/>
          </a:p>
        </p:txBody>
      </p:sp>
      <p:sp>
        <p:nvSpPr>
          <p:cNvPr id="7" name="Slide Number Placeholder 6"/>
          <p:cNvSpPr>
            <a:spLocks noGrp="1"/>
          </p:cNvSpPr>
          <p:nvPr>
            <p:ph type="sldNum" sz="quarter" idx="5"/>
          </p:nvPr>
        </p:nvSpPr>
        <p:spPr>
          <a:xfrm>
            <a:off x="3956551" y="8817905"/>
            <a:ext cx="3026834" cy="464185"/>
          </a:xfrm>
          <a:prstGeom prst="rect">
            <a:avLst/>
          </a:prstGeom>
        </p:spPr>
        <p:txBody>
          <a:bodyPr vert="horz" lIns="92930" tIns="46464" rIns="92930" bIns="46464" rtlCol="0" anchor="b"/>
          <a:lstStyle>
            <a:lvl1pPr algn="r">
              <a:defRPr sz="1300"/>
            </a:lvl1pPr>
          </a:lstStyle>
          <a:p>
            <a:fld id="{34E984B5-9D34-CA46-A935-99C9F81C65C2}" type="slidenum">
              <a:rPr lang="en-US" smtClean="0"/>
              <a:pPr/>
              <a:t>‹#›</a:t>
            </a:fld>
            <a:endParaRPr lang="en-US"/>
          </a:p>
        </p:txBody>
      </p:sp>
    </p:spTree>
    <p:extLst>
      <p:ext uri="{BB962C8B-B14F-4D97-AF65-F5344CB8AC3E}">
        <p14:creationId xmlns:p14="http://schemas.microsoft.com/office/powerpoint/2010/main" val="41826328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396875" y="693738"/>
            <a:ext cx="6191250" cy="3482975"/>
          </a:xfrm>
          <a:ln/>
        </p:spPr>
      </p:sp>
      <p:sp>
        <p:nvSpPr>
          <p:cNvPr id="3" name="Notes Placeholder 2"/>
          <p:cNvSpPr>
            <a:spLocks noGrp="1"/>
          </p:cNvSpPr>
          <p:nvPr>
            <p:ph type="body" idx="1"/>
          </p:nvPr>
        </p:nvSpPr>
        <p:spPr/>
        <p:txBody>
          <a:bodyPr>
            <a:normAutofit/>
          </a:bodyPr>
          <a:lstStyle/>
          <a:p>
            <a:pPr>
              <a:defRPr/>
            </a:pPr>
            <a:endParaRPr lang="en-US" sz="1300">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863">
              <a:defRPr>
                <a:solidFill>
                  <a:schemeClr val="tx1"/>
                </a:solidFill>
                <a:latin typeface="Arial" panose="020B0604020202020204" pitchFamily="34" charset="0"/>
              </a:defRPr>
            </a:lvl1pPr>
            <a:lvl2pPr marL="749808" indent="-288388" defTabSz="938863">
              <a:defRPr>
                <a:solidFill>
                  <a:schemeClr val="tx1"/>
                </a:solidFill>
                <a:latin typeface="Arial" panose="020B0604020202020204" pitchFamily="34" charset="0"/>
              </a:defRPr>
            </a:lvl2pPr>
            <a:lvl3pPr marL="1153551" indent="-230711" defTabSz="938863">
              <a:defRPr>
                <a:solidFill>
                  <a:schemeClr val="tx1"/>
                </a:solidFill>
                <a:latin typeface="Arial" panose="020B0604020202020204" pitchFamily="34" charset="0"/>
              </a:defRPr>
            </a:lvl3pPr>
            <a:lvl4pPr marL="1614971" indent="-230711" defTabSz="938863">
              <a:defRPr>
                <a:solidFill>
                  <a:schemeClr val="tx1"/>
                </a:solidFill>
                <a:latin typeface="Arial" panose="020B0604020202020204" pitchFamily="34" charset="0"/>
              </a:defRPr>
            </a:lvl4pPr>
            <a:lvl5pPr marL="2076393" indent="-230711" defTabSz="938863">
              <a:defRPr>
                <a:solidFill>
                  <a:schemeClr val="tx1"/>
                </a:solidFill>
                <a:latin typeface="Arial" panose="020B0604020202020204" pitchFamily="34" charset="0"/>
              </a:defRPr>
            </a:lvl5pPr>
            <a:lvl6pPr marL="2537813" indent="-230711" defTabSz="938863" eaLnBrk="0" fontAlgn="base" hangingPunct="0">
              <a:spcBef>
                <a:spcPct val="0"/>
              </a:spcBef>
              <a:spcAft>
                <a:spcPct val="0"/>
              </a:spcAft>
              <a:defRPr>
                <a:solidFill>
                  <a:schemeClr val="tx1"/>
                </a:solidFill>
                <a:latin typeface="Arial" panose="020B0604020202020204" pitchFamily="34" charset="0"/>
              </a:defRPr>
            </a:lvl6pPr>
            <a:lvl7pPr marL="2999233" indent="-230711" defTabSz="938863" eaLnBrk="0" fontAlgn="base" hangingPunct="0">
              <a:spcBef>
                <a:spcPct val="0"/>
              </a:spcBef>
              <a:spcAft>
                <a:spcPct val="0"/>
              </a:spcAft>
              <a:defRPr>
                <a:solidFill>
                  <a:schemeClr val="tx1"/>
                </a:solidFill>
                <a:latin typeface="Arial" panose="020B0604020202020204" pitchFamily="34" charset="0"/>
              </a:defRPr>
            </a:lvl7pPr>
            <a:lvl8pPr marL="3460654" indent="-230711" defTabSz="938863" eaLnBrk="0" fontAlgn="base" hangingPunct="0">
              <a:spcBef>
                <a:spcPct val="0"/>
              </a:spcBef>
              <a:spcAft>
                <a:spcPct val="0"/>
              </a:spcAft>
              <a:defRPr>
                <a:solidFill>
                  <a:schemeClr val="tx1"/>
                </a:solidFill>
                <a:latin typeface="Arial" panose="020B0604020202020204" pitchFamily="34" charset="0"/>
              </a:defRPr>
            </a:lvl8pPr>
            <a:lvl9pPr marL="3922073" indent="-230711" defTabSz="938863" eaLnBrk="0" fontAlgn="base" hangingPunct="0">
              <a:spcBef>
                <a:spcPct val="0"/>
              </a:spcBef>
              <a:spcAft>
                <a:spcPct val="0"/>
              </a:spcAft>
              <a:defRPr>
                <a:solidFill>
                  <a:schemeClr val="tx1"/>
                </a:solidFill>
                <a:latin typeface="Arial" panose="020B0604020202020204" pitchFamily="34" charset="0"/>
              </a:defRPr>
            </a:lvl9pPr>
          </a:lstStyle>
          <a:p>
            <a:fld id="{72E94F55-1FD4-4735-9EE5-D63DB112B171}" type="slidenum">
              <a:rPr lang="en-US" altLang="en-US" smtClean="0">
                <a:solidFill>
                  <a:srgbClr val="000000"/>
                </a:solidFill>
              </a:rPr>
              <a:pPr/>
              <a:t>1</a:t>
            </a:fld>
            <a:endParaRPr lang="en-US" altLang="en-US">
              <a:solidFill>
                <a:srgbClr val="000000"/>
              </a:solidFill>
            </a:endParaRPr>
          </a:p>
        </p:txBody>
      </p:sp>
    </p:spTree>
    <p:extLst>
      <p:ext uri="{BB962C8B-B14F-4D97-AF65-F5344CB8AC3E}">
        <p14:creationId xmlns:p14="http://schemas.microsoft.com/office/powerpoint/2010/main" val="4119095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19505" y="3289859"/>
            <a:ext cx="9966960" cy="1577416"/>
          </a:xfrm>
        </p:spPr>
        <p:txBody>
          <a:bodyPr anchor="b">
            <a:normAutofit/>
          </a:bodyPr>
          <a:lstStyle>
            <a:lvl1pPr algn="ctr">
              <a:lnSpc>
                <a:spcPct val="85000"/>
              </a:lnSpc>
              <a:defRPr kumimoji="0" lang="en-US" sz="5400" b="1" i="0" u="none" strike="noStrike" kern="1200" cap="none" spc="0" normalizeH="0" baseline="0" dirty="0">
                <a:ln w="15875">
                  <a:solidFill>
                    <a:sysClr val="window" lastClr="FFFFFF"/>
                  </a:solidFill>
                </a:ln>
                <a:solidFill>
                  <a:srgbClr val="00407A"/>
                </a:solidFill>
                <a:effectLst/>
                <a:uLnTx/>
                <a:uFillTx/>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Subtitle 2"/>
          <p:cNvSpPr>
            <a:spLocks noGrp="1"/>
          </p:cNvSpPr>
          <p:nvPr>
            <p:ph type="subTitle" idx="1"/>
          </p:nvPr>
        </p:nvSpPr>
        <p:spPr>
          <a:xfrm>
            <a:off x="1709530" y="5124451"/>
            <a:ext cx="8767860" cy="1236058"/>
          </a:xfrm>
        </p:spPr>
        <p:txBody>
          <a:bodyPr>
            <a:normAutofit/>
          </a:bodyPr>
          <a:lstStyle>
            <a:lvl1pPr marL="0" indent="0" algn="ctr">
              <a:buNone/>
              <a:defRPr sz="220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8" name="Straight Connector 7"/>
          <p:cNvCxnSpPr/>
          <p:nvPr/>
        </p:nvCxnSpPr>
        <p:spPr>
          <a:xfrm>
            <a:off x="1978660" y="4886325"/>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99B175D-EC2A-4F8F-9AB2-103378732BDC}"/>
              </a:ext>
            </a:extLst>
          </p:cNvPr>
          <p:cNvPicPr>
            <a:picLocks noChangeAspect="1"/>
          </p:cNvPicPr>
          <p:nvPr userDrawn="1"/>
        </p:nvPicPr>
        <p:blipFill>
          <a:blip r:embed="rId2"/>
          <a:stretch>
            <a:fillRect/>
          </a:stretch>
        </p:blipFill>
        <p:spPr>
          <a:xfrm>
            <a:off x="4119245" y="666074"/>
            <a:ext cx="3948430" cy="1868254"/>
          </a:xfrm>
          <a:prstGeom prst="rect">
            <a:avLst/>
          </a:prstGeom>
        </p:spPr>
      </p:pic>
      <p:sp>
        <p:nvSpPr>
          <p:cNvPr id="9" name="Rectangle 8">
            <a:extLst>
              <a:ext uri="{FF2B5EF4-FFF2-40B4-BE49-F238E27FC236}">
                <a16:creationId xmlns:a16="http://schemas.microsoft.com/office/drawing/2014/main" id="{3B48A6C0-804B-4B0E-AFE5-891E2AAC871E}"/>
              </a:ext>
            </a:extLst>
          </p:cNvPr>
          <p:cNvSpPr/>
          <p:nvPr userDrawn="1"/>
        </p:nvSpPr>
        <p:spPr>
          <a:xfrm>
            <a:off x="231140" y="243840"/>
            <a:ext cx="11724640" cy="6370320"/>
          </a:xfrm>
          <a:prstGeom prst="rect">
            <a:avLst/>
          </a:prstGeom>
          <a:noFill/>
          <a:ln w="28575">
            <a:solidFill>
              <a:srgbClr val="0040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20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5" name="Footer Placeholder 4"/>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8532266" y="6223828"/>
            <a:ext cx="1706217" cy="365125"/>
          </a:xfrm>
          <a:prstGeom prst="rect">
            <a:avLst/>
          </a:prstGeom>
        </p:spPr>
        <p:txBody>
          <a:bodyPr/>
          <a:lstStyle/>
          <a:p>
            <a:pPr>
              <a:defRPr/>
            </a:pPr>
            <a:fld id="{C0B5D8B7-9814-4D88-8EBB-7347F8D27F3B}" type="slidenum">
              <a:rPr lang="en-US" smtClean="0"/>
              <a:pPr>
                <a:defRPr/>
              </a:pPr>
              <a:t>‹#›</a:t>
            </a:fld>
            <a:endParaRPr lang="en-US"/>
          </a:p>
        </p:txBody>
      </p:sp>
    </p:spTree>
    <p:extLst>
      <p:ext uri="{BB962C8B-B14F-4D97-AF65-F5344CB8AC3E}">
        <p14:creationId xmlns:p14="http://schemas.microsoft.com/office/powerpoint/2010/main" val="189376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6" name="Footer Placeholder 5"/>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8532266" y="6223828"/>
            <a:ext cx="1706217" cy="365125"/>
          </a:xfrm>
          <a:prstGeom prst="rect">
            <a:avLst/>
          </a:prstGeom>
        </p:spPr>
        <p:txBody>
          <a:bodyPr/>
          <a:lstStyle/>
          <a:p>
            <a:pPr>
              <a:defRPr/>
            </a:pPr>
            <a:fld id="{55775728-748A-48B1-A392-55A644D82C85}" type="slidenum">
              <a:rPr lang="en-US" smtClean="0"/>
              <a:pPr>
                <a:defRPr/>
              </a:pPr>
              <a:t>‹#›</a:t>
            </a:fld>
            <a:endParaRPr lang="en-US"/>
          </a:p>
        </p:txBody>
      </p:sp>
    </p:spTree>
    <p:extLst>
      <p:ext uri="{BB962C8B-B14F-4D97-AF65-F5344CB8AC3E}">
        <p14:creationId xmlns:p14="http://schemas.microsoft.com/office/powerpoint/2010/main" val="10797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8" name="Footer Placeholder 7"/>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a:xfrm>
            <a:off x="8532266" y="6223828"/>
            <a:ext cx="1706217" cy="365125"/>
          </a:xfrm>
          <a:prstGeom prst="rect">
            <a:avLst/>
          </a:prstGeom>
        </p:spPr>
        <p:txBody>
          <a:bodyPr/>
          <a:lstStyle/>
          <a:p>
            <a:pPr>
              <a:defRPr/>
            </a:pPr>
            <a:fld id="{2FCA3A2F-9F76-4958-BD97-10733E00144B}" type="slidenum">
              <a:rPr lang="en-US" smtClean="0"/>
              <a:pPr>
                <a:defRPr/>
              </a:pPr>
              <a:t>‹#›</a:t>
            </a:fld>
            <a:endParaRPr lang="en-US"/>
          </a:p>
        </p:txBody>
      </p:sp>
    </p:spTree>
    <p:extLst>
      <p:ext uri="{BB962C8B-B14F-4D97-AF65-F5344CB8AC3E}">
        <p14:creationId xmlns:p14="http://schemas.microsoft.com/office/powerpoint/2010/main" val="1068085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4" name="Footer Placeholder 3"/>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8532266" y="6223828"/>
            <a:ext cx="1706217" cy="365125"/>
          </a:xfrm>
          <a:prstGeom prst="rect">
            <a:avLst/>
          </a:prstGeom>
        </p:spPr>
        <p:txBody>
          <a:bodyPr/>
          <a:lstStyle/>
          <a:p>
            <a:pPr>
              <a:defRPr/>
            </a:pPr>
            <a:fld id="{E544455D-7A61-47D9-BB65-46D7980788C4}" type="slidenum">
              <a:rPr lang="en-US" smtClean="0"/>
              <a:pPr>
                <a:defRPr/>
              </a:pPr>
              <a:t>‹#›</a:t>
            </a:fld>
            <a:endParaRPr lang="en-US"/>
          </a:p>
        </p:txBody>
      </p:sp>
      <p:cxnSp>
        <p:nvCxnSpPr>
          <p:cNvPr id="7" name="Straight Connector 6">
            <a:extLst>
              <a:ext uri="{FF2B5EF4-FFF2-40B4-BE49-F238E27FC236}">
                <a16:creationId xmlns:a16="http://schemas.microsoft.com/office/drawing/2014/main" id="{BB2FC917-EB53-480B-9974-D1B9FFB4BDE3}"/>
              </a:ext>
            </a:extLst>
          </p:cNvPr>
          <p:cNvCxnSpPr/>
          <p:nvPr userDrawn="1"/>
        </p:nvCxnSpPr>
        <p:spPr>
          <a:xfrm>
            <a:off x="1276350" y="1781175"/>
            <a:ext cx="974217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54E6CCB4-FB77-4AA0-B0B8-25A01890663A}"/>
              </a:ext>
            </a:extLst>
          </p:cNvPr>
          <p:cNvSpPr>
            <a:spLocks noGrp="1"/>
          </p:cNvSpPr>
          <p:nvPr>
            <p:ph idx="1"/>
          </p:nvPr>
        </p:nvSpPr>
        <p:spPr>
          <a:xfrm>
            <a:off x="1143000" y="2057400"/>
            <a:ext cx="9872871"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179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B0C8-0978-47FB-A49F-C563F7CDC9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17435B-0003-483F-BECC-B631545F8873}"/>
              </a:ext>
            </a:extLst>
          </p:cNvPr>
          <p:cNvSpPr>
            <a:spLocks noGrp="1"/>
          </p:cNvSpPr>
          <p:nvPr>
            <p:ph type="dt" sz="half" idx="10"/>
          </p:nvPr>
        </p:nvSpPr>
        <p:spPr>
          <a:xfrm>
            <a:off x="1142996" y="6223828"/>
            <a:ext cx="2329074" cy="365125"/>
          </a:xfrm>
          <a:prstGeom prst="rect">
            <a:avLst/>
          </a:prstGeom>
        </p:spPr>
        <p:txBody>
          <a:bodyPr/>
          <a:lstStyle/>
          <a:p>
            <a:fld id="{34A43A2E-6632-4F9D-8728-2CF59ACBBE60}" type="datetimeFigureOut">
              <a:rPr lang="en-US" smtClean="0"/>
              <a:pPr/>
              <a:t>4/9/2024</a:t>
            </a:fld>
            <a:endParaRPr lang="en-US"/>
          </a:p>
        </p:txBody>
      </p:sp>
      <p:sp>
        <p:nvSpPr>
          <p:cNvPr id="4" name="Footer Placeholder 3">
            <a:extLst>
              <a:ext uri="{FF2B5EF4-FFF2-40B4-BE49-F238E27FC236}">
                <a16:creationId xmlns:a16="http://schemas.microsoft.com/office/drawing/2014/main" id="{3ED56DAF-9F86-4268-8CB3-58DB04429F8C}"/>
              </a:ext>
            </a:extLst>
          </p:cNvPr>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5" name="Slide Number Placeholder 4">
            <a:extLst>
              <a:ext uri="{FF2B5EF4-FFF2-40B4-BE49-F238E27FC236}">
                <a16:creationId xmlns:a16="http://schemas.microsoft.com/office/drawing/2014/main" id="{D462A98D-AE45-4C44-A26F-6FF3158BFFBB}"/>
              </a:ext>
            </a:extLst>
          </p:cNvPr>
          <p:cNvSpPr>
            <a:spLocks noGrp="1"/>
          </p:cNvSpPr>
          <p:nvPr>
            <p:ph type="sldNum" sz="quarter" idx="12"/>
          </p:nvPr>
        </p:nvSpPr>
        <p:spPr>
          <a:xfrm>
            <a:off x="8532266" y="6223828"/>
            <a:ext cx="1706217" cy="365125"/>
          </a:xfrm>
          <a:prstGeom prst="rect">
            <a:avLst/>
          </a:prstGeom>
        </p:spPr>
        <p:txBody>
          <a:bodyPr/>
          <a:lstStyle/>
          <a:p>
            <a:pPr>
              <a:defRPr/>
            </a:pPr>
            <a:r>
              <a:rPr lang="en-US"/>
              <a:t>1</a:t>
            </a:r>
          </a:p>
        </p:txBody>
      </p:sp>
      <p:sp>
        <p:nvSpPr>
          <p:cNvPr id="6" name="Rectangle 5">
            <a:extLst>
              <a:ext uri="{FF2B5EF4-FFF2-40B4-BE49-F238E27FC236}">
                <a16:creationId xmlns:a16="http://schemas.microsoft.com/office/drawing/2014/main" id="{2F91EE49-3567-42D1-BD0E-046148A1F171}"/>
              </a:ext>
            </a:extLst>
          </p:cNvPr>
          <p:cNvSpPr/>
          <p:nvPr userDrawn="1"/>
        </p:nvSpPr>
        <p:spPr>
          <a:xfrm>
            <a:off x="371475" y="1114425"/>
            <a:ext cx="657225"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3E8AFFF9-18A8-4248-BB79-31405DAF684A}"/>
              </a:ext>
            </a:extLst>
          </p:cNvPr>
          <p:cNvSpPr>
            <a:spLocks noGrp="1"/>
          </p:cNvSpPr>
          <p:nvPr>
            <p:ph idx="1"/>
          </p:nvPr>
        </p:nvSpPr>
        <p:spPr>
          <a:xfrm>
            <a:off x="1143000" y="2057400"/>
            <a:ext cx="9872871"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49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3" name="Footer Placeholder 2"/>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4" name="Slide Number Placeholder 3"/>
          <p:cNvSpPr>
            <a:spLocks noGrp="1"/>
          </p:cNvSpPr>
          <p:nvPr>
            <p:ph type="sldNum" sz="quarter" idx="12"/>
          </p:nvPr>
        </p:nvSpPr>
        <p:spPr>
          <a:xfrm>
            <a:off x="8532266" y="6223828"/>
            <a:ext cx="1706217" cy="365125"/>
          </a:xfrm>
          <a:prstGeom prst="rect">
            <a:avLst/>
          </a:prstGeom>
        </p:spPr>
        <p:txBody>
          <a:bodyPr/>
          <a:lstStyle/>
          <a:p>
            <a:pPr>
              <a:defRPr/>
            </a:pPr>
            <a:fld id="{0C7FF220-38FA-467F-91DF-052ADF72FB0F}" type="slidenum">
              <a:rPr lang="en-US" smtClean="0"/>
              <a:pPr>
                <a:defRPr/>
              </a:pPr>
              <a:t>‹#›</a:t>
            </a:fld>
            <a:endParaRPr lang="en-US"/>
          </a:p>
        </p:txBody>
      </p:sp>
    </p:spTree>
    <p:extLst>
      <p:ext uri="{BB962C8B-B14F-4D97-AF65-F5344CB8AC3E}">
        <p14:creationId xmlns:p14="http://schemas.microsoft.com/office/powerpoint/2010/main" val="2749628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57EEAD-9B84-495C-B08D-A9BC8D10EEFF}"/>
              </a:ext>
            </a:extLst>
          </p:cNvPr>
          <p:cNvSpPr/>
          <p:nvPr userDrawn="1"/>
        </p:nvSpPr>
        <p:spPr>
          <a:xfrm>
            <a:off x="663851" y="704850"/>
            <a:ext cx="4717774" cy="5448300"/>
          </a:xfrm>
          <a:prstGeom prst="rect">
            <a:avLst/>
          </a:prstGeom>
          <a:solidFill>
            <a:srgbClr val="0040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solidFill>
                  <a:schemeClr val="bg1"/>
                </a:solidFill>
              </a:defRPr>
            </a:lvl1pPr>
          </a:lstStyle>
          <a:p>
            <a:r>
              <a:rPr lang="en-US"/>
              <a:t>Click to edit Master title style</a:t>
            </a:r>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990850"/>
            <a:ext cx="3931920" cy="2861310"/>
          </a:xfrm>
        </p:spPr>
        <p:txBody>
          <a:bodyPr>
            <a:normAutofit/>
          </a:bodyPr>
          <a:lstStyle>
            <a:lvl1pPr marL="0" indent="0">
              <a:lnSpc>
                <a:spcPct val="100000"/>
              </a:lnSpc>
              <a:spcBef>
                <a:spcPts val="1000"/>
              </a:spcBef>
              <a:buNone/>
              <a:defRPr sz="17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6" name="Footer Placeholder 5"/>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8532266" y="6223828"/>
            <a:ext cx="1706217" cy="365125"/>
          </a:xfrm>
          <a:prstGeom prst="rect">
            <a:avLst/>
          </a:prstGeom>
        </p:spPr>
        <p:txBody>
          <a:bodyPr/>
          <a:lstStyle/>
          <a:p>
            <a:pPr>
              <a:defRPr/>
            </a:pPr>
            <a:fld id="{017BC9A0-659E-48CA-86E9-306B4BD2643D}" type="slidenum">
              <a:rPr lang="en-US" smtClean="0"/>
              <a:pPr>
                <a:defRPr/>
              </a:pPr>
              <a:t>‹#›</a:t>
            </a:fld>
            <a:endParaRPr lang="en-US"/>
          </a:p>
        </p:txBody>
      </p:sp>
    </p:spTree>
    <p:extLst>
      <p:ext uri="{BB962C8B-B14F-4D97-AF65-F5344CB8AC3E}">
        <p14:creationId xmlns:p14="http://schemas.microsoft.com/office/powerpoint/2010/main" val="105874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6" name="Footer Placeholder 5"/>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8532266" y="6223828"/>
            <a:ext cx="1706217" cy="365125"/>
          </a:xfrm>
          <a:prstGeom prst="rect">
            <a:avLst/>
          </a:prstGeom>
        </p:spPr>
        <p:txBody>
          <a:bodyPr/>
          <a:lstStyle/>
          <a:p>
            <a:pPr>
              <a:defRPr/>
            </a:pPr>
            <a:fld id="{FCDD40F5-7D89-427E-9E9B-1C3F467734C1}" type="slidenum">
              <a:rPr lang="en-US" smtClean="0"/>
              <a:pPr>
                <a:defRPr/>
              </a:pPr>
              <a:t>‹#›</a:t>
            </a:fld>
            <a:endParaRPr lang="en-US"/>
          </a:p>
        </p:txBody>
      </p:sp>
    </p:spTree>
    <p:extLst>
      <p:ext uri="{BB962C8B-B14F-4D97-AF65-F5344CB8AC3E}">
        <p14:creationId xmlns:p14="http://schemas.microsoft.com/office/powerpoint/2010/main" val="3141647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5" name="Footer Placeholder 4"/>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8532266" y="6223828"/>
            <a:ext cx="1706217" cy="365125"/>
          </a:xfrm>
          <a:prstGeom prst="rect">
            <a:avLst/>
          </a:prstGeom>
        </p:spPr>
        <p:txBody>
          <a:bodyPr/>
          <a:lstStyle/>
          <a:p>
            <a:pPr>
              <a:defRPr/>
            </a:pPr>
            <a:fld id="{634CA8A6-B55B-48F6-AAFF-3F2D0C91F53B}" type="slidenum">
              <a:rPr lang="en-US" smtClean="0"/>
              <a:pPr>
                <a:defRPr/>
              </a:pPr>
              <a:t>‹#›</a:t>
            </a:fld>
            <a:endParaRPr lang="en-US"/>
          </a:p>
        </p:txBody>
      </p:sp>
    </p:spTree>
    <p:extLst>
      <p:ext uri="{BB962C8B-B14F-4D97-AF65-F5344CB8AC3E}">
        <p14:creationId xmlns:p14="http://schemas.microsoft.com/office/powerpoint/2010/main" val="173495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23828"/>
            <a:ext cx="2329074" cy="365125"/>
          </a:xfrm>
          <a:prstGeom prst="rect">
            <a:avLst/>
          </a:prstGeom>
        </p:spPr>
        <p:txBody>
          <a:bodyPr/>
          <a:lstStyle/>
          <a:p>
            <a:pPr>
              <a:defRPr/>
            </a:pPr>
            <a:fld id="{4490606B-562D-4341-8F09-FE29FF87E100}" type="datetimeFigureOut">
              <a:rPr lang="en-US" smtClean="0"/>
              <a:pPr>
                <a:defRPr/>
              </a:pPr>
              <a:t>4/9/2024</a:t>
            </a:fld>
            <a:endParaRPr lang="en-US"/>
          </a:p>
        </p:txBody>
      </p:sp>
      <p:sp>
        <p:nvSpPr>
          <p:cNvPr id="5" name="Footer Placeholder 4"/>
          <p:cNvSpPr>
            <a:spLocks noGrp="1"/>
          </p:cNvSpPr>
          <p:nvPr>
            <p:ph type="ftr" sz="quarter" idx="11"/>
          </p:nvPr>
        </p:nvSpPr>
        <p:spPr>
          <a:xfrm>
            <a:off x="3644348" y="6223828"/>
            <a:ext cx="471777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8532266" y="6223828"/>
            <a:ext cx="1706217" cy="365125"/>
          </a:xfrm>
          <a:prstGeom prst="rect">
            <a:avLst/>
          </a:prstGeom>
        </p:spPr>
        <p:txBody>
          <a:bodyPr/>
          <a:lstStyle/>
          <a:p>
            <a:pPr>
              <a:defRPr/>
            </a:pPr>
            <a:fld id="{998567DB-026F-430B-8472-F9F4AC6EDB63}" type="slidenum">
              <a:rPr lang="en-US" smtClean="0"/>
              <a:pPr>
                <a:defRPr/>
              </a:pPr>
              <a:t>‹#›</a:t>
            </a:fld>
            <a:endParaRPr lang="en-US"/>
          </a:p>
        </p:txBody>
      </p:sp>
    </p:spTree>
    <p:extLst>
      <p:ext uri="{BB962C8B-B14F-4D97-AF65-F5344CB8AC3E}">
        <p14:creationId xmlns:p14="http://schemas.microsoft.com/office/powerpoint/2010/main" val="406223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fld id="{34A43A2E-6632-4F9D-8728-2CF59ACBBE60}" type="datetimeFigureOut">
              <a:rPr lang="en-US" smtClean="0"/>
              <a:pPr/>
              <a:t>4/9/2024</a:t>
            </a:fld>
            <a:endParaRPr lang="en-US"/>
          </a:p>
        </p:txBody>
      </p:sp>
      <p:sp>
        <p:nvSpPr>
          <p:cNvPr id="5" name="Footer Placeholder 4"/>
          <p:cNvSpPr>
            <a:spLocks noGrp="1"/>
          </p:cNvSpPr>
          <p:nvPr>
            <p:ph type="ftr" sz="quarter" idx="3"/>
          </p:nvPr>
        </p:nvSpPr>
        <p:spPr>
          <a:xfrm>
            <a:off x="3644348" y="6223828"/>
            <a:ext cx="4717774" cy="365125"/>
          </a:xfrm>
          <a:prstGeom prst="rect">
            <a:avLst/>
          </a:prstGeom>
        </p:spPr>
        <p:txBody>
          <a:bodyPr vert="horz" lIns="91440" tIns="45720" rIns="91440" bIns="45720" rtlCol="0" anchor="ctr"/>
          <a:lstStyle>
            <a:lvl1pPr algn="ctr">
              <a:defRPr sz="1200">
                <a:solidFill>
                  <a:schemeClr val="bg1">
                    <a:lumMod val="65000"/>
                  </a:schemeClr>
                </a:solidFill>
              </a:defRPr>
            </a:lvl1pPr>
          </a:lstStyle>
          <a:p>
            <a:pPr>
              <a:defRPr/>
            </a:pPr>
            <a:endParaRPr lang="en-US"/>
          </a:p>
        </p:txBody>
      </p:sp>
      <p:sp>
        <p:nvSpPr>
          <p:cNvPr id="6" name="Slide Number Placeholder 5"/>
          <p:cNvSpPr>
            <a:spLocks noGrp="1"/>
          </p:cNvSpPr>
          <p:nvPr>
            <p:ph type="sldNum" sz="quarter" idx="4"/>
          </p:nvPr>
        </p:nvSpPr>
        <p:spPr>
          <a:xfrm>
            <a:off x="8532266" y="6223828"/>
            <a:ext cx="1706217" cy="365125"/>
          </a:xfrm>
          <a:prstGeom prst="rect">
            <a:avLst/>
          </a:prstGeom>
        </p:spPr>
        <p:txBody>
          <a:bodyPr vert="horz" lIns="91440" tIns="45720" rIns="91440" bIns="45720" rtlCol="0" anchor="ctr"/>
          <a:lstStyle>
            <a:lvl1pPr algn="r">
              <a:defRPr sz="1200">
                <a:solidFill>
                  <a:schemeClr val="bg1">
                    <a:lumMod val="65000"/>
                  </a:schemeClr>
                </a:solidFill>
              </a:defRPr>
            </a:lvl1pPr>
          </a:lstStyle>
          <a:p>
            <a:pPr>
              <a:defRPr/>
            </a:pPr>
            <a:r>
              <a:rPr lang="en-US"/>
              <a:t>1</a:t>
            </a:r>
          </a:p>
        </p:txBody>
      </p:sp>
      <p:sp>
        <p:nvSpPr>
          <p:cNvPr id="8" name="Slide Number Placeholder 28">
            <a:extLst>
              <a:ext uri="{FF2B5EF4-FFF2-40B4-BE49-F238E27FC236}">
                <a16:creationId xmlns:a16="http://schemas.microsoft.com/office/drawing/2014/main" id="{9F3F0B34-17ED-4FD3-AE5A-BF45B9170B9A}"/>
              </a:ext>
            </a:extLst>
          </p:cNvPr>
          <p:cNvSpPr txBox="1">
            <a:spLocks/>
          </p:cNvSpPr>
          <p:nvPr userDrawn="1"/>
        </p:nvSpPr>
        <p:spPr>
          <a:xfrm>
            <a:off x="11330518" y="6359526"/>
            <a:ext cx="677333" cy="441325"/>
          </a:xfrm>
          <a:prstGeom prst="rect">
            <a:avLst/>
          </a:prstGeom>
        </p:spPr>
        <p:txBody>
          <a:bodyPr/>
          <a:lstStyle>
            <a:defPPr>
              <a:defRPr lang="en-US"/>
            </a:defPPr>
            <a:lvl1pPr marL="0" algn="l" defTabSz="457200" rtl="0" eaLnBrk="1" latinLnBrk="0" hangingPunct="1">
              <a:defRPr sz="1800" kern="1200">
                <a:solidFill>
                  <a:schemeClr val="accent3">
                    <a:shade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93213A36-B337-4D15-984E-7F9A5046F40A}" type="slidenum">
              <a:rPr lang="en-US" sz="1800" smtClean="0">
                <a:solidFill>
                  <a:prstClr val="white"/>
                </a:solidFill>
              </a:rPr>
              <a:pPr algn="r">
                <a:defRPr/>
              </a:pPr>
              <a:t>‹#›</a:t>
            </a:fld>
            <a:endParaRPr lang="en-US" sz="1800">
              <a:solidFill>
                <a:prstClr val="white"/>
              </a:solidFill>
            </a:endParaRPr>
          </a:p>
        </p:txBody>
      </p:sp>
      <p:pic>
        <p:nvPicPr>
          <p:cNvPr id="10" name="Picture 9">
            <a:extLst>
              <a:ext uri="{FF2B5EF4-FFF2-40B4-BE49-F238E27FC236}">
                <a16:creationId xmlns:a16="http://schemas.microsoft.com/office/drawing/2014/main" id="{0999610C-3592-4BD6-8777-49D6C9589534}"/>
              </a:ext>
            </a:extLst>
          </p:cNvPr>
          <p:cNvPicPr>
            <a:picLocks noChangeAspect="1"/>
          </p:cNvPicPr>
          <p:nvPr userDrawn="1"/>
        </p:nvPicPr>
        <p:blipFill>
          <a:blip r:embed="rId13"/>
          <a:stretch>
            <a:fillRect/>
          </a:stretch>
        </p:blipFill>
        <p:spPr>
          <a:xfrm>
            <a:off x="10543283" y="5906124"/>
            <a:ext cx="1239948" cy="586698"/>
          </a:xfrm>
          <a:prstGeom prst="rect">
            <a:avLst/>
          </a:prstGeom>
        </p:spPr>
      </p:pic>
      <p:sp>
        <p:nvSpPr>
          <p:cNvPr id="9" name="Rectangle 8">
            <a:extLst>
              <a:ext uri="{FF2B5EF4-FFF2-40B4-BE49-F238E27FC236}">
                <a16:creationId xmlns:a16="http://schemas.microsoft.com/office/drawing/2014/main" id="{391EDDCA-05B0-4596-9479-0CAB2E9A48F1}"/>
              </a:ext>
            </a:extLst>
          </p:cNvPr>
          <p:cNvSpPr/>
          <p:nvPr userDrawn="1"/>
        </p:nvSpPr>
        <p:spPr>
          <a:xfrm>
            <a:off x="231140" y="243840"/>
            <a:ext cx="11724640" cy="6370320"/>
          </a:xfrm>
          <a:prstGeom prst="rect">
            <a:avLst/>
          </a:prstGeom>
          <a:noFill/>
          <a:ln w="28575">
            <a:solidFill>
              <a:srgbClr val="0040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7441508"/>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4" r:id="rId3"/>
    <p:sldLayoutId id="2147484285" r:id="rId4"/>
    <p:sldLayoutId id="2147484286" r:id="rId5"/>
    <p:sldLayoutId id="2147484292" r:id="rId6"/>
    <p:sldLayoutId id="2147484287" r:id="rId7"/>
    <p:sldLayoutId id="2147484288" r:id="rId8"/>
    <p:sldLayoutId id="2147484289" r:id="rId9"/>
    <p:sldLayoutId id="2147484290" r:id="rId10"/>
    <p:sldLayoutId id="2147484291" r:id="rId11"/>
  </p:sldLayoutIdLst>
  <p:txStyles>
    <p:titleStyle>
      <a:lvl1pPr algn="l" defTabSz="914400" rtl="0" eaLnBrk="1" latinLnBrk="0" hangingPunct="1">
        <a:lnSpc>
          <a:spcPct val="90000"/>
        </a:lnSpc>
        <a:spcBef>
          <a:spcPct val="0"/>
        </a:spcBef>
        <a:buNone/>
        <a:defRPr sz="4000" b="1" kern="1200">
          <a:solidFill>
            <a:srgbClr val="00407A"/>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D773EF-3B42-46E0-B67F-9841A9DDE529}"/>
              </a:ext>
            </a:extLst>
          </p:cNvPr>
          <p:cNvSpPr>
            <a:spLocks noGrp="1"/>
          </p:cNvSpPr>
          <p:nvPr>
            <p:ph type="ctrTitle"/>
          </p:nvPr>
        </p:nvSpPr>
        <p:spPr>
          <a:xfrm>
            <a:off x="1119505" y="3166034"/>
            <a:ext cx="9966960" cy="1472641"/>
          </a:xfrm>
        </p:spPr>
        <p:txBody>
          <a:bodyPr>
            <a:normAutofit fontScale="90000"/>
          </a:bodyPr>
          <a:lstStyle/>
          <a:p>
            <a:r>
              <a:rPr lang="en-US" dirty="0"/>
              <a:t>ND University System Update</a:t>
            </a:r>
          </a:p>
        </p:txBody>
      </p:sp>
      <p:sp>
        <p:nvSpPr>
          <p:cNvPr id="7" name="Subtitle 6">
            <a:extLst>
              <a:ext uri="{FF2B5EF4-FFF2-40B4-BE49-F238E27FC236}">
                <a16:creationId xmlns:a16="http://schemas.microsoft.com/office/drawing/2014/main" id="{96F50032-C6BD-43DB-987E-2E401D2E22C2}"/>
              </a:ext>
            </a:extLst>
          </p:cNvPr>
          <p:cNvSpPr>
            <a:spLocks noGrp="1"/>
          </p:cNvSpPr>
          <p:nvPr>
            <p:ph type="subTitle" idx="1"/>
          </p:nvPr>
        </p:nvSpPr>
        <p:spPr>
          <a:xfrm>
            <a:off x="1709530" y="5172074"/>
            <a:ext cx="8767860" cy="1121759"/>
          </a:xfrm>
        </p:spPr>
        <p:txBody>
          <a:bodyPr/>
          <a:lstStyle/>
          <a:p>
            <a:r>
              <a:rPr lang="en-US"/>
              <a:t>NDASFAA Conference </a:t>
            </a:r>
          </a:p>
          <a:p>
            <a:r>
              <a:rPr lang="en-US"/>
              <a:t>April 11, 2024</a:t>
            </a:r>
          </a:p>
          <a:p>
            <a:endParaRPr lang="en-US"/>
          </a:p>
        </p:txBody>
      </p:sp>
    </p:spTree>
    <p:extLst>
      <p:ext uri="{BB962C8B-B14F-4D97-AF65-F5344CB8AC3E}">
        <p14:creationId xmlns:p14="http://schemas.microsoft.com/office/powerpoint/2010/main" val="1252559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5BC9-4720-4985-BAF4-897B841FA8CA}"/>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27978B9E-F19E-4772-A119-BA4F6C26DA9A}"/>
              </a:ext>
            </a:extLst>
          </p:cNvPr>
          <p:cNvSpPr>
            <a:spLocks noGrp="1"/>
          </p:cNvSpPr>
          <p:nvPr>
            <p:ph idx="1"/>
          </p:nvPr>
        </p:nvSpPr>
        <p:spPr>
          <a:xfrm>
            <a:off x="1143001" y="1858855"/>
            <a:ext cx="4363948" cy="4411545"/>
          </a:xfrm>
        </p:spPr>
        <p:txBody>
          <a:bodyPr vert="horz" lIns="91440" tIns="45720" rIns="91440" bIns="45720" rtlCol="0" anchor="t">
            <a:normAutofit/>
          </a:bodyPr>
          <a:lstStyle/>
          <a:p>
            <a:r>
              <a:rPr lang="en-US" sz="2500"/>
              <a:t>ND SAMS Update</a:t>
            </a:r>
          </a:p>
          <a:p>
            <a:pPr marL="45720" indent="0">
              <a:buNone/>
            </a:pPr>
            <a:endParaRPr lang="en-US" sz="2500">
              <a:latin typeface="Tahoma"/>
              <a:ea typeface="Tahoma"/>
              <a:cs typeface="Tahoma"/>
            </a:endParaRPr>
          </a:p>
          <a:p>
            <a:r>
              <a:rPr lang="en-US" sz="2500"/>
              <a:t>Program Updates/Reminders</a:t>
            </a:r>
          </a:p>
          <a:p>
            <a:pPr marL="45720" indent="0">
              <a:buNone/>
            </a:pPr>
            <a:endParaRPr lang="en-US" sz="2500">
              <a:latin typeface="Tahoma"/>
              <a:ea typeface="Tahoma"/>
              <a:cs typeface="Tahoma"/>
            </a:endParaRPr>
          </a:p>
          <a:p>
            <a:r>
              <a:rPr lang="en-US" sz="2500"/>
              <a:t>2025 Legislative Session	</a:t>
            </a:r>
            <a:endParaRPr lang="en-US" sz="2500" b="1"/>
          </a:p>
          <a:p>
            <a:pPr marL="0" lvl="0" indent="0" defTabSz="355600">
              <a:spcBef>
                <a:spcPct val="0"/>
              </a:spcBef>
              <a:spcAft>
                <a:spcPct val="15000"/>
              </a:spcAft>
              <a:buFontTx/>
              <a:buNone/>
            </a:pPr>
            <a:endParaRPr lang="en-US" sz="1800"/>
          </a:p>
          <a:p>
            <a:endParaRPr lang="en-US"/>
          </a:p>
        </p:txBody>
      </p:sp>
      <p:pic>
        <p:nvPicPr>
          <p:cNvPr id="5" name="Picture 4">
            <a:extLst>
              <a:ext uri="{FF2B5EF4-FFF2-40B4-BE49-F238E27FC236}">
                <a16:creationId xmlns:a16="http://schemas.microsoft.com/office/drawing/2014/main" id="{FEAB63FE-5EC4-D643-831D-ECCC7ADC92DB}"/>
              </a:ext>
            </a:extLst>
          </p:cNvPr>
          <p:cNvPicPr>
            <a:picLocks noChangeAspect="1"/>
          </p:cNvPicPr>
          <p:nvPr/>
        </p:nvPicPr>
        <p:blipFill>
          <a:blip r:embed="rId2"/>
          <a:stretch>
            <a:fillRect/>
          </a:stretch>
        </p:blipFill>
        <p:spPr>
          <a:xfrm>
            <a:off x="5385371" y="746366"/>
            <a:ext cx="6133108" cy="4956478"/>
          </a:xfrm>
          <a:prstGeom prst="rect">
            <a:avLst/>
          </a:prstGeom>
        </p:spPr>
      </p:pic>
    </p:spTree>
    <p:extLst>
      <p:ext uri="{BB962C8B-B14F-4D97-AF65-F5344CB8AC3E}">
        <p14:creationId xmlns:p14="http://schemas.microsoft.com/office/powerpoint/2010/main" val="4288396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5BC9-4720-4985-BAF4-897B841FA8CA}"/>
              </a:ext>
            </a:extLst>
          </p:cNvPr>
          <p:cNvSpPr>
            <a:spLocks noGrp="1"/>
          </p:cNvSpPr>
          <p:nvPr>
            <p:ph type="title"/>
          </p:nvPr>
        </p:nvSpPr>
        <p:spPr>
          <a:xfrm>
            <a:off x="1143000" y="1097280"/>
            <a:ext cx="3931920" cy="1737360"/>
          </a:xfrm>
        </p:spPr>
        <p:txBody>
          <a:bodyPr anchor="b">
            <a:normAutofit/>
          </a:bodyPr>
          <a:lstStyle/>
          <a:p>
            <a:r>
              <a:rPr lang="en-US"/>
              <a:t>SAMS Project </a:t>
            </a:r>
          </a:p>
        </p:txBody>
      </p:sp>
      <p:pic>
        <p:nvPicPr>
          <p:cNvPr id="1028" name="Picture 4">
            <a:extLst>
              <a:ext uri="{FF2B5EF4-FFF2-40B4-BE49-F238E27FC236}">
                <a16:creationId xmlns:a16="http://schemas.microsoft.com/office/drawing/2014/main" id="{C1B7EF30-FF64-20CD-2F63-54D269AB5E1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35040" y="746760"/>
            <a:ext cx="5013960" cy="5013960"/>
          </a:xfrm>
          <a:prstGeom prst="rect">
            <a:avLst/>
          </a:prstGeom>
          <a:solidFill>
            <a:srgbClr val="FFFFFF"/>
          </a:solidFill>
        </p:spPr>
      </p:pic>
      <p:sp>
        <p:nvSpPr>
          <p:cNvPr id="3" name="Content Placeholder 2">
            <a:extLst>
              <a:ext uri="{FF2B5EF4-FFF2-40B4-BE49-F238E27FC236}">
                <a16:creationId xmlns:a16="http://schemas.microsoft.com/office/drawing/2014/main" id="{27978B9E-F19E-4772-A119-BA4F6C26DA9A}"/>
              </a:ext>
            </a:extLst>
          </p:cNvPr>
          <p:cNvSpPr>
            <a:spLocks noGrp="1"/>
          </p:cNvSpPr>
          <p:nvPr>
            <p:ph type="body" sz="half" idx="2"/>
          </p:nvPr>
        </p:nvSpPr>
        <p:spPr>
          <a:xfrm>
            <a:off x="1143000" y="2990850"/>
            <a:ext cx="3931920" cy="2861310"/>
          </a:xfrm>
        </p:spPr>
        <p:txBody>
          <a:bodyPr>
            <a:normAutofit/>
          </a:bodyPr>
          <a:lstStyle/>
          <a:p>
            <a:pPr marL="0" lvl="0" indent="0" algn="ctr" defTabSz="355600">
              <a:spcBef>
                <a:spcPct val="0"/>
              </a:spcBef>
              <a:spcAft>
                <a:spcPct val="15000"/>
              </a:spcAft>
              <a:buFontTx/>
              <a:buNone/>
            </a:pPr>
            <a:r>
              <a:rPr lang="en-US" b="1"/>
              <a:t>ND State Aid Management System (ND SAMS)</a:t>
            </a:r>
          </a:p>
          <a:p>
            <a:endParaRPr lang="en-US"/>
          </a:p>
        </p:txBody>
      </p:sp>
    </p:spTree>
    <p:extLst>
      <p:ext uri="{BB962C8B-B14F-4D97-AF65-F5344CB8AC3E}">
        <p14:creationId xmlns:p14="http://schemas.microsoft.com/office/powerpoint/2010/main" val="93661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5BC9-4720-4985-BAF4-897B841FA8CA}"/>
              </a:ext>
            </a:extLst>
          </p:cNvPr>
          <p:cNvSpPr>
            <a:spLocks noGrp="1"/>
          </p:cNvSpPr>
          <p:nvPr>
            <p:ph type="title"/>
          </p:nvPr>
        </p:nvSpPr>
        <p:spPr/>
        <p:txBody>
          <a:bodyPr/>
          <a:lstStyle/>
          <a:p>
            <a:r>
              <a:rPr lang="en-US"/>
              <a:t>Project Scope</a:t>
            </a:r>
          </a:p>
        </p:txBody>
      </p:sp>
      <p:sp>
        <p:nvSpPr>
          <p:cNvPr id="3" name="Content Placeholder 2">
            <a:extLst>
              <a:ext uri="{FF2B5EF4-FFF2-40B4-BE49-F238E27FC236}">
                <a16:creationId xmlns:a16="http://schemas.microsoft.com/office/drawing/2014/main" id="{27978B9E-F19E-4772-A119-BA4F6C26DA9A}"/>
              </a:ext>
            </a:extLst>
          </p:cNvPr>
          <p:cNvSpPr>
            <a:spLocks noGrp="1"/>
          </p:cNvSpPr>
          <p:nvPr>
            <p:ph idx="1"/>
          </p:nvPr>
        </p:nvSpPr>
        <p:spPr>
          <a:xfrm>
            <a:off x="1143000" y="1677880"/>
            <a:ext cx="5772705" cy="4592520"/>
          </a:xfrm>
        </p:spPr>
        <p:txBody>
          <a:bodyPr vert="horz" lIns="91440" tIns="45720" rIns="91440" bIns="45720" rtlCol="0" anchor="t">
            <a:normAutofit/>
          </a:bodyPr>
          <a:lstStyle/>
          <a:p>
            <a:pPr marL="0" lvl="0" indent="0" defTabSz="355600">
              <a:spcBef>
                <a:spcPct val="0"/>
              </a:spcBef>
              <a:spcAft>
                <a:spcPct val="15000"/>
              </a:spcAft>
              <a:buFontTx/>
              <a:buNone/>
            </a:pPr>
            <a:r>
              <a:rPr lang="en-US" sz="2000">
                <a:latin typeface="Tahoma"/>
                <a:ea typeface="Tahoma"/>
                <a:cs typeface="Tahoma"/>
              </a:rPr>
              <a:t>Provide a single-source solution that encompasses all activities to effectively administer the ND state-funded grant, scholarship, and loan repayment programs</a:t>
            </a:r>
          </a:p>
          <a:p>
            <a:pPr marL="688975" lvl="0" indent="-342900" defTabSz="355600">
              <a:buFont typeface="Wingdings" panose="05000000000000000000" pitchFamily="2" charset="2"/>
              <a:buChar char="Ø"/>
            </a:pPr>
            <a:r>
              <a:rPr lang="en-US" sz="1800"/>
              <a:t> Application Management</a:t>
            </a:r>
          </a:p>
          <a:p>
            <a:pPr marL="688975" lvl="0" indent="-342900" defTabSz="355600">
              <a:buFont typeface="Wingdings" panose="05000000000000000000" pitchFamily="2" charset="2"/>
              <a:buChar char="Ø"/>
            </a:pPr>
            <a:r>
              <a:rPr lang="en-US" sz="1800"/>
              <a:t> Data Sharing</a:t>
            </a:r>
          </a:p>
          <a:p>
            <a:pPr marL="690245" lvl="0" indent="-342900" defTabSz="355600">
              <a:buFont typeface="Wingdings" panose="05000000000000000000" pitchFamily="2" charset="2"/>
              <a:buChar char="Ø"/>
            </a:pPr>
            <a:r>
              <a:rPr lang="en-US" sz="1800"/>
              <a:t> Eligibility Tracking</a:t>
            </a:r>
          </a:p>
          <a:p>
            <a:pPr marL="690245" lvl="0" indent="-342900" defTabSz="355600">
              <a:buFont typeface="Wingdings" panose="05000000000000000000" pitchFamily="2" charset="2"/>
              <a:buChar char="Ø"/>
            </a:pPr>
            <a:r>
              <a:rPr lang="en-US" sz="1800"/>
              <a:t> Payment</a:t>
            </a:r>
          </a:p>
          <a:p>
            <a:pPr marL="690245" lvl="0" indent="-342900" defTabSz="355600">
              <a:buFont typeface="Wingdings" panose="05000000000000000000" pitchFamily="2" charset="2"/>
              <a:buChar char="Ø"/>
            </a:pPr>
            <a:r>
              <a:rPr lang="en-US" sz="1800"/>
              <a:t> Communication</a:t>
            </a:r>
          </a:p>
          <a:p>
            <a:pPr marL="690245" lvl="0" indent="-342900" defTabSz="355600">
              <a:buFont typeface="Wingdings" panose="05000000000000000000" pitchFamily="2" charset="2"/>
              <a:buChar char="Ø"/>
            </a:pPr>
            <a:r>
              <a:rPr lang="en-US" sz="1800"/>
              <a:t> Reporting</a:t>
            </a:r>
          </a:p>
          <a:p>
            <a:pPr marL="690245" lvl="0" indent="-342900" defTabSz="355600">
              <a:buFont typeface="Wingdings" panose="05000000000000000000" pitchFamily="2" charset="2"/>
              <a:buChar char="Ø"/>
            </a:pPr>
            <a:r>
              <a:rPr lang="en-US" sz="1800"/>
              <a:t> Data Storage</a:t>
            </a:r>
          </a:p>
          <a:p>
            <a:endParaRPr lang="en-US"/>
          </a:p>
        </p:txBody>
      </p:sp>
      <p:pic>
        <p:nvPicPr>
          <p:cNvPr id="4" name="Picture 3">
            <a:extLst>
              <a:ext uri="{FF2B5EF4-FFF2-40B4-BE49-F238E27FC236}">
                <a16:creationId xmlns:a16="http://schemas.microsoft.com/office/drawing/2014/main" id="{ECCBEC76-0A2D-52E5-E168-2ADFA8F05785}"/>
              </a:ext>
            </a:extLst>
          </p:cNvPr>
          <p:cNvPicPr>
            <a:picLocks noChangeAspect="1"/>
          </p:cNvPicPr>
          <p:nvPr/>
        </p:nvPicPr>
        <p:blipFill>
          <a:blip r:embed="rId2"/>
          <a:stretch>
            <a:fillRect/>
          </a:stretch>
        </p:blipFill>
        <p:spPr>
          <a:xfrm>
            <a:off x="6806742" y="1012054"/>
            <a:ext cx="4549948" cy="4592520"/>
          </a:xfrm>
          <a:prstGeom prst="rect">
            <a:avLst/>
          </a:prstGeom>
        </p:spPr>
      </p:pic>
    </p:spTree>
    <p:extLst>
      <p:ext uri="{BB962C8B-B14F-4D97-AF65-F5344CB8AC3E}">
        <p14:creationId xmlns:p14="http://schemas.microsoft.com/office/powerpoint/2010/main" val="3284891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5BC9-4720-4985-BAF4-897B841FA8CA}"/>
              </a:ext>
            </a:extLst>
          </p:cNvPr>
          <p:cNvSpPr>
            <a:spLocks noGrp="1"/>
          </p:cNvSpPr>
          <p:nvPr>
            <p:ph type="title"/>
          </p:nvPr>
        </p:nvSpPr>
        <p:spPr/>
        <p:txBody>
          <a:bodyPr/>
          <a:lstStyle/>
          <a:p>
            <a:r>
              <a:rPr lang="en-US"/>
              <a:t>Project Objectives</a:t>
            </a:r>
          </a:p>
        </p:txBody>
      </p:sp>
      <p:sp>
        <p:nvSpPr>
          <p:cNvPr id="3" name="Content Placeholder 2">
            <a:extLst>
              <a:ext uri="{FF2B5EF4-FFF2-40B4-BE49-F238E27FC236}">
                <a16:creationId xmlns:a16="http://schemas.microsoft.com/office/drawing/2014/main" id="{27978B9E-F19E-4772-A119-BA4F6C26DA9A}"/>
              </a:ext>
            </a:extLst>
          </p:cNvPr>
          <p:cNvSpPr>
            <a:spLocks noGrp="1"/>
          </p:cNvSpPr>
          <p:nvPr>
            <p:ph idx="1"/>
          </p:nvPr>
        </p:nvSpPr>
        <p:spPr>
          <a:xfrm>
            <a:off x="1143000" y="1677880"/>
            <a:ext cx="10426148" cy="4742798"/>
          </a:xfrm>
        </p:spPr>
        <p:txBody>
          <a:bodyPr vert="horz" lIns="91440" tIns="45720" rIns="91440" bIns="45720" rtlCol="0" anchor="t">
            <a:normAutofit/>
          </a:bodyPr>
          <a:lstStyle/>
          <a:p>
            <a:r>
              <a:rPr lang="en-US" sz="2000"/>
              <a:t>The </a:t>
            </a:r>
            <a:r>
              <a:rPr lang="en-US" sz="2000" b="1"/>
              <a:t>ND SAMS project </a:t>
            </a:r>
            <a:r>
              <a:rPr lang="en-US" sz="2000"/>
              <a:t>aims to design, develop, and implement a comprehensive state aid management system for the ND University System Financial Aid office (NDUSFAO) to streamline the administration of state-funded programs:</a:t>
            </a:r>
          </a:p>
          <a:p>
            <a:pPr marL="45720" indent="0">
              <a:buNone/>
            </a:pPr>
            <a:endParaRPr lang="en-US" sz="2000">
              <a:latin typeface="Tahoma"/>
              <a:ea typeface="Tahoma"/>
              <a:cs typeface="Tahoma"/>
            </a:endParaRPr>
          </a:p>
          <a:p>
            <a:pPr marL="342900" lvl="0" indent="-342900">
              <a:lnSpc>
                <a:spcPct val="100000"/>
              </a:lnSpc>
              <a:spcBef>
                <a:spcPts val="300"/>
              </a:spcBef>
              <a:buFont typeface="Wingdings" panose="05000000000000000000" pitchFamily="2" charset="2"/>
              <a:buChar char="Ø"/>
            </a:pPr>
            <a:r>
              <a:rPr lang="en-US" sz="1800"/>
              <a:t>ND State Grant</a:t>
            </a:r>
          </a:p>
          <a:p>
            <a:pPr marL="342900" indent="-342900">
              <a:lnSpc>
                <a:spcPct val="100000"/>
              </a:lnSpc>
              <a:spcBef>
                <a:spcPts val="300"/>
              </a:spcBef>
              <a:buFont typeface="Wingdings" panose="05000000000000000000" pitchFamily="2" charset="2"/>
              <a:buChar char="Ø"/>
            </a:pPr>
            <a:r>
              <a:rPr lang="en-US" sz="1800"/>
              <a:t>ND Academic/CTE/ND Scholarships</a:t>
            </a:r>
          </a:p>
          <a:p>
            <a:pPr marL="342900" indent="-342900">
              <a:lnSpc>
                <a:spcPct val="100000"/>
              </a:lnSpc>
              <a:spcBef>
                <a:spcPts val="300"/>
              </a:spcBef>
              <a:buFont typeface="Wingdings" panose="05000000000000000000" pitchFamily="2" charset="2"/>
              <a:buChar char="Ø"/>
            </a:pPr>
            <a:r>
              <a:rPr lang="en-US" sz="1800"/>
              <a:t>ND Dual Credit Tuition Scholarship</a:t>
            </a:r>
          </a:p>
          <a:p>
            <a:pPr marL="342900" indent="-342900">
              <a:lnSpc>
                <a:spcPct val="100000"/>
              </a:lnSpc>
              <a:spcBef>
                <a:spcPts val="300"/>
              </a:spcBef>
              <a:buFont typeface="Wingdings" panose="05000000000000000000" pitchFamily="2" charset="2"/>
              <a:buChar char="Ø"/>
            </a:pPr>
            <a:r>
              <a:rPr lang="en-US" sz="1800"/>
              <a:t>Native American Scholarship</a:t>
            </a:r>
          </a:p>
          <a:p>
            <a:pPr marL="342900" indent="-342900">
              <a:lnSpc>
                <a:spcPct val="100000"/>
              </a:lnSpc>
              <a:spcBef>
                <a:spcPts val="300"/>
              </a:spcBef>
              <a:buFont typeface="Wingdings" panose="05000000000000000000" pitchFamily="2" charset="2"/>
              <a:buChar char="Ø"/>
            </a:pPr>
            <a:r>
              <a:rPr lang="en-US" sz="1800"/>
              <a:t>ND Scholars Program</a:t>
            </a:r>
          </a:p>
          <a:p>
            <a:pPr marL="342900" indent="-342900">
              <a:lnSpc>
                <a:spcPct val="100000"/>
              </a:lnSpc>
              <a:spcBef>
                <a:spcPts val="300"/>
              </a:spcBef>
              <a:buFont typeface="Wingdings" panose="05000000000000000000" pitchFamily="2" charset="2"/>
              <a:buChar char="Ø"/>
            </a:pPr>
            <a:r>
              <a:rPr lang="en-US" sz="1800"/>
              <a:t>ND Career Builders Scholarship</a:t>
            </a:r>
          </a:p>
          <a:p>
            <a:pPr marL="342900" indent="-342900">
              <a:lnSpc>
                <a:spcPct val="100000"/>
              </a:lnSpc>
              <a:spcBef>
                <a:spcPts val="300"/>
              </a:spcBef>
              <a:buFont typeface="Wingdings" panose="05000000000000000000" pitchFamily="2" charset="2"/>
              <a:buChar char="Ø"/>
            </a:pPr>
            <a:r>
              <a:rPr lang="en-US" sz="1800"/>
              <a:t>ND Career Builders Loan Repayment</a:t>
            </a:r>
          </a:p>
          <a:p>
            <a:pPr marL="342900" indent="-342900">
              <a:lnSpc>
                <a:spcPct val="100000"/>
              </a:lnSpc>
              <a:spcBef>
                <a:spcPts val="300"/>
              </a:spcBef>
              <a:buFont typeface="Wingdings" panose="05000000000000000000" pitchFamily="2" charset="2"/>
              <a:buChar char="Ø"/>
            </a:pPr>
            <a:r>
              <a:rPr lang="en-US" sz="1800"/>
              <a:t>Professional Student Exchange Program</a:t>
            </a:r>
          </a:p>
          <a:p>
            <a:pPr marL="342900" indent="-342900">
              <a:lnSpc>
                <a:spcPct val="100000"/>
              </a:lnSpc>
              <a:spcBef>
                <a:spcPts val="300"/>
              </a:spcBef>
              <a:buFont typeface="Wingdings" panose="05000000000000000000" pitchFamily="2" charset="2"/>
              <a:buChar char="Ø"/>
            </a:pPr>
            <a:r>
              <a:rPr lang="en-US" sz="1800"/>
              <a:t>2025-26 ND-MN Reciprocity (avail. March 2025)</a:t>
            </a:r>
          </a:p>
          <a:p>
            <a:endParaRPr lang="en-US"/>
          </a:p>
        </p:txBody>
      </p:sp>
      <p:pic>
        <p:nvPicPr>
          <p:cNvPr id="5" name="Picture 4">
            <a:extLst>
              <a:ext uri="{FF2B5EF4-FFF2-40B4-BE49-F238E27FC236}">
                <a16:creationId xmlns:a16="http://schemas.microsoft.com/office/drawing/2014/main" id="{436CCBCE-05C1-41C0-D12C-92C3A79D6168}"/>
              </a:ext>
            </a:extLst>
          </p:cNvPr>
          <p:cNvPicPr>
            <a:picLocks noChangeAspect="1"/>
          </p:cNvPicPr>
          <p:nvPr/>
        </p:nvPicPr>
        <p:blipFill>
          <a:blip r:embed="rId2"/>
          <a:stretch>
            <a:fillRect/>
          </a:stretch>
        </p:blipFill>
        <p:spPr>
          <a:xfrm>
            <a:off x="8639196" y="2704966"/>
            <a:ext cx="3078747" cy="3084843"/>
          </a:xfrm>
          <a:prstGeom prst="rect">
            <a:avLst/>
          </a:prstGeom>
        </p:spPr>
      </p:pic>
    </p:spTree>
    <p:extLst>
      <p:ext uri="{BB962C8B-B14F-4D97-AF65-F5344CB8AC3E}">
        <p14:creationId xmlns:p14="http://schemas.microsoft.com/office/powerpoint/2010/main" val="2375226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9183-5DCA-458B-ABC0-9080221A6391}"/>
              </a:ext>
            </a:extLst>
          </p:cNvPr>
          <p:cNvSpPr>
            <a:spLocks noGrp="1"/>
          </p:cNvSpPr>
          <p:nvPr>
            <p:ph type="title"/>
          </p:nvPr>
        </p:nvSpPr>
        <p:spPr/>
        <p:txBody>
          <a:bodyPr/>
          <a:lstStyle/>
          <a:p>
            <a:r>
              <a:rPr lang="en-US"/>
              <a:t>Project Goals</a:t>
            </a:r>
          </a:p>
        </p:txBody>
      </p:sp>
      <p:sp>
        <p:nvSpPr>
          <p:cNvPr id="3" name="Content Placeholder 2">
            <a:extLst>
              <a:ext uri="{FF2B5EF4-FFF2-40B4-BE49-F238E27FC236}">
                <a16:creationId xmlns:a16="http://schemas.microsoft.com/office/drawing/2014/main" id="{582BF98D-2951-41EC-BB75-F135F6F4C36C}"/>
              </a:ext>
            </a:extLst>
          </p:cNvPr>
          <p:cNvSpPr>
            <a:spLocks noGrp="1"/>
          </p:cNvSpPr>
          <p:nvPr>
            <p:ph idx="1"/>
          </p:nvPr>
        </p:nvSpPr>
        <p:spPr>
          <a:xfrm>
            <a:off x="1143000" y="1784412"/>
            <a:ext cx="5893903" cy="4311588"/>
          </a:xfrm>
        </p:spPr>
        <p:txBody>
          <a:bodyPr/>
          <a:lstStyle/>
          <a:p>
            <a:pPr marL="342900" lvl="0" indent="-342900">
              <a:buFont typeface="Wingdings" panose="05000000000000000000" pitchFamily="2" charset="2"/>
              <a:buChar char="Ø"/>
            </a:pPr>
            <a:r>
              <a:rPr lang="en-US" sz="2000"/>
              <a:t> Centralized Scholarship Management</a:t>
            </a:r>
          </a:p>
          <a:p>
            <a:pPr marL="342900" lvl="0" indent="-342900">
              <a:buFont typeface="Wingdings" panose="05000000000000000000" pitchFamily="2" charset="2"/>
              <a:buChar char="Ø"/>
            </a:pPr>
            <a:r>
              <a:rPr lang="en-US" sz="2000"/>
              <a:t> Enhanced Operational Efficiency</a:t>
            </a:r>
          </a:p>
          <a:p>
            <a:pPr marL="342900" lvl="0" indent="-342900">
              <a:buFont typeface="Wingdings" panose="05000000000000000000" pitchFamily="2" charset="2"/>
              <a:buChar char="Ø"/>
            </a:pPr>
            <a:r>
              <a:rPr lang="en-US" sz="2000"/>
              <a:t> Accurate and Transparent Processes</a:t>
            </a:r>
          </a:p>
          <a:p>
            <a:pPr marL="342900" lvl="0" indent="-342900">
              <a:buFont typeface="Wingdings" panose="05000000000000000000" pitchFamily="2" charset="2"/>
              <a:buChar char="Ø"/>
            </a:pPr>
            <a:r>
              <a:rPr lang="en-US" sz="2000"/>
              <a:t> User-Friendly Interface</a:t>
            </a:r>
          </a:p>
          <a:p>
            <a:pPr marL="342900" lvl="0" indent="-342900">
              <a:buFont typeface="Wingdings" panose="05000000000000000000" pitchFamily="2" charset="2"/>
              <a:buChar char="Ø"/>
            </a:pPr>
            <a:r>
              <a:rPr lang="en-US" sz="2000"/>
              <a:t> Adaptability and Scalability</a:t>
            </a:r>
          </a:p>
          <a:p>
            <a:pPr marL="342900" lvl="0" indent="-342900">
              <a:buFont typeface="Wingdings" panose="05000000000000000000" pitchFamily="2" charset="2"/>
              <a:buChar char="Ø"/>
            </a:pPr>
            <a:r>
              <a:rPr lang="en-US" sz="2000"/>
              <a:t> Data Security and Compliance</a:t>
            </a:r>
          </a:p>
          <a:p>
            <a:endParaRPr lang="en-US"/>
          </a:p>
        </p:txBody>
      </p:sp>
      <p:pic>
        <p:nvPicPr>
          <p:cNvPr id="4" name="Picture 3">
            <a:extLst>
              <a:ext uri="{FF2B5EF4-FFF2-40B4-BE49-F238E27FC236}">
                <a16:creationId xmlns:a16="http://schemas.microsoft.com/office/drawing/2014/main" id="{62AADFC1-FC75-EBC0-5B3F-65908285CC4F}"/>
              </a:ext>
            </a:extLst>
          </p:cNvPr>
          <p:cNvPicPr>
            <a:picLocks noChangeAspect="1"/>
          </p:cNvPicPr>
          <p:nvPr/>
        </p:nvPicPr>
        <p:blipFill>
          <a:blip r:embed="rId2"/>
          <a:stretch>
            <a:fillRect/>
          </a:stretch>
        </p:blipFill>
        <p:spPr>
          <a:xfrm>
            <a:off x="6332214" y="2342241"/>
            <a:ext cx="5462489" cy="3377477"/>
          </a:xfrm>
          <a:prstGeom prst="rect">
            <a:avLst/>
          </a:prstGeom>
        </p:spPr>
      </p:pic>
    </p:spTree>
    <p:extLst>
      <p:ext uri="{BB962C8B-B14F-4D97-AF65-F5344CB8AC3E}">
        <p14:creationId xmlns:p14="http://schemas.microsoft.com/office/powerpoint/2010/main" val="1209846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program&#10;&#10;Description automatically generated">
            <a:extLst>
              <a:ext uri="{FF2B5EF4-FFF2-40B4-BE49-F238E27FC236}">
                <a16:creationId xmlns:a16="http://schemas.microsoft.com/office/drawing/2014/main" id="{9D111537-9ADE-0D4A-60D0-92ADB9B6F062}"/>
              </a:ext>
            </a:extLst>
          </p:cNvPr>
          <p:cNvPicPr>
            <a:picLocks noChangeAspect="1"/>
          </p:cNvPicPr>
          <p:nvPr/>
        </p:nvPicPr>
        <p:blipFill>
          <a:blip r:embed="rId2"/>
          <a:stretch>
            <a:fillRect/>
          </a:stretch>
        </p:blipFill>
        <p:spPr>
          <a:xfrm>
            <a:off x="409575" y="1436926"/>
            <a:ext cx="11382375" cy="4412772"/>
          </a:xfrm>
          <a:prstGeom prst="rect">
            <a:avLst/>
          </a:prstGeom>
        </p:spPr>
      </p:pic>
      <p:sp>
        <p:nvSpPr>
          <p:cNvPr id="2" name="Title 1">
            <a:extLst>
              <a:ext uri="{FF2B5EF4-FFF2-40B4-BE49-F238E27FC236}">
                <a16:creationId xmlns:a16="http://schemas.microsoft.com/office/drawing/2014/main" id="{20B49183-5DCA-458B-ABC0-9080221A6391}"/>
              </a:ext>
            </a:extLst>
          </p:cNvPr>
          <p:cNvSpPr>
            <a:spLocks noGrp="1"/>
          </p:cNvSpPr>
          <p:nvPr>
            <p:ph type="title"/>
          </p:nvPr>
        </p:nvSpPr>
        <p:spPr/>
        <p:txBody>
          <a:bodyPr/>
          <a:lstStyle/>
          <a:p>
            <a:r>
              <a:rPr lang="en-US"/>
              <a:t>Project Timeline</a:t>
            </a:r>
          </a:p>
        </p:txBody>
      </p:sp>
      <p:sp>
        <p:nvSpPr>
          <p:cNvPr id="9" name="Speech Bubble: Rectangle 8">
            <a:extLst>
              <a:ext uri="{FF2B5EF4-FFF2-40B4-BE49-F238E27FC236}">
                <a16:creationId xmlns:a16="http://schemas.microsoft.com/office/drawing/2014/main" id="{988C399B-F351-94AC-22C5-636DE1502D81}"/>
              </a:ext>
            </a:extLst>
          </p:cNvPr>
          <p:cNvSpPr/>
          <p:nvPr/>
        </p:nvSpPr>
        <p:spPr>
          <a:xfrm>
            <a:off x="3808667" y="2463377"/>
            <a:ext cx="1262800" cy="469082"/>
          </a:xfrm>
          <a:prstGeom prst="wedgeRectCallout">
            <a:avLst/>
          </a:prstGeom>
          <a:solidFill>
            <a:srgbClr val="FF0000"/>
          </a:solid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We are here</a:t>
            </a:r>
          </a:p>
        </p:txBody>
      </p:sp>
    </p:spTree>
    <p:extLst>
      <p:ext uri="{BB962C8B-B14F-4D97-AF65-F5344CB8AC3E}">
        <p14:creationId xmlns:p14="http://schemas.microsoft.com/office/powerpoint/2010/main" val="1033710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1097280"/>
            <a:ext cx="3931920" cy="1039633"/>
          </a:xfrm>
        </p:spPr>
        <p:txBody>
          <a:bodyPr/>
          <a:lstStyle/>
          <a:p>
            <a:r>
              <a:rPr lang="en-US"/>
              <a:t>What to expect?</a:t>
            </a:r>
          </a:p>
        </p:txBody>
      </p:sp>
      <p:sp>
        <p:nvSpPr>
          <p:cNvPr id="3" name="Content Placeholder 2">
            <a:extLst>
              <a:ext uri="{FF2B5EF4-FFF2-40B4-BE49-F238E27FC236}">
                <a16:creationId xmlns:a16="http://schemas.microsoft.com/office/drawing/2014/main" id="{8EF4AB5D-6831-4D28-B9EA-AF4E5816C796}"/>
              </a:ext>
            </a:extLst>
          </p:cNvPr>
          <p:cNvSpPr>
            <a:spLocks noGrp="1"/>
          </p:cNvSpPr>
          <p:nvPr>
            <p:ph idx="1"/>
          </p:nvPr>
        </p:nvSpPr>
        <p:spPr>
          <a:xfrm>
            <a:off x="5852159" y="1030605"/>
            <a:ext cx="5212080" cy="4730115"/>
          </a:xfrm>
        </p:spPr>
        <p:txBody>
          <a:bodyPr vert="horz" lIns="91440" tIns="45720" rIns="91440" bIns="45720" rtlCol="0" anchor="t">
            <a:normAutofit/>
          </a:bodyPr>
          <a:lstStyle/>
          <a:p>
            <a:r>
              <a:rPr lang="en-US">
                <a:latin typeface="Tahoma"/>
                <a:ea typeface="Tahoma"/>
                <a:cs typeface="Tahoma"/>
              </a:rPr>
              <a:t>Preview of the system</a:t>
            </a:r>
          </a:p>
          <a:p>
            <a:r>
              <a:rPr lang="en-US">
                <a:latin typeface="Tahoma"/>
                <a:ea typeface="Tahoma"/>
                <a:cs typeface="Tahoma"/>
              </a:rPr>
              <a:t>Guided demonstration of software </a:t>
            </a:r>
          </a:p>
          <a:p>
            <a:r>
              <a:rPr lang="en-US">
                <a:latin typeface="Tahoma"/>
                <a:ea typeface="Tahoma"/>
                <a:cs typeface="Tahoma"/>
              </a:rPr>
              <a:t>Foster discussion</a:t>
            </a:r>
            <a:endParaRPr lang="en-US"/>
          </a:p>
          <a:p>
            <a:r>
              <a:rPr lang="en-US">
                <a:latin typeface="Tahoma"/>
                <a:ea typeface="Tahoma"/>
                <a:cs typeface="Tahoma"/>
              </a:rPr>
              <a:t>Identify gaps or areas of concern </a:t>
            </a:r>
            <a:endParaRPr lang="en-US"/>
          </a:p>
        </p:txBody>
      </p:sp>
      <p:sp>
        <p:nvSpPr>
          <p:cNvPr id="4" name="Text Placeholder 3">
            <a:extLst>
              <a:ext uri="{FF2B5EF4-FFF2-40B4-BE49-F238E27FC236}">
                <a16:creationId xmlns:a16="http://schemas.microsoft.com/office/drawing/2014/main" id="{23749700-00D2-46FD-9F37-D9BA9C7E4008}"/>
              </a:ext>
            </a:extLst>
          </p:cNvPr>
          <p:cNvSpPr>
            <a:spLocks noGrp="1"/>
          </p:cNvSpPr>
          <p:nvPr>
            <p:ph type="body" sz="half" idx="2"/>
          </p:nvPr>
        </p:nvSpPr>
        <p:spPr>
          <a:xfrm>
            <a:off x="1143000" y="2385391"/>
            <a:ext cx="3931920" cy="3466769"/>
          </a:xfrm>
        </p:spPr>
        <p:txBody>
          <a:bodyPr>
            <a:normAutofit/>
          </a:bodyPr>
          <a:lstStyle/>
          <a:p>
            <a:pPr algn="ctr"/>
            <a:r>
              <a:rPr lang="en-US" sz="3500"/>
              <a:t>End-User </a:t>
            </a:r>
          </a:p>
          <a:p>
            <a:pPr algn="ctr"/>
            <a:r>
              <a:rPr lang="en-US" sz="3500"/>
              <a:t>Feedback Sessions </a:t>
            </a:r>
          </a:p>
          <a:p>
            <a:pPr algn="ctr"/>
            <a:r>
              <a:rPr lang="en-US" sz="3500"/>
              <a:t>May</a:t>
            </a:r>
          </a:p>
        </p:txBody>
      </p:sp>
    </p:spTree>
    <p:extLst>
      <p:ext uri="{BB962C8B-B14F-4D97-AF65-F5344CB8AC3E}">
        <p14:creationId xmlns:p14="http://schemas.microsoft.com/office/powerpoint/2010/main" val="2097690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1097280"/>
            <a:ext cx="3931920" cy="1039633"/>
          </a:xfrm>
        </p:spPr>
        <p:txBody>
          <a:bodyPr/>
          <a:lstStyle/>
          <a:p>
            <a:r>
              <a:rPr lang="en-US"/>
              <a:t>What to expect?</a:t>
            </a:r>
          </a:p>
        </p:txBody>
      </p:sp>
      <p:sp>
        <p:nvSpPr>
          <p:cNvPr id="3" name="Content Placeholder 2">
            <a:extLst>
              <a:ext uri="{FF2B5EF4-FFF2-40B4-BE49-F238E27FC236}">
                <a16:creationId xmlns:a16="http://schemas.microsoft.com/office/drawing/2014/main" id="{8EF4AB5D-6831-4D28-B9EA-AF4E5816C796}"/>
              </a:ext>
            </a:extLst>
          </p:cNvPr>
          <p:cNvSpPr>
            <a:spLocks noGrp="1"/>
          </p:cNvSpPr>
          <p:nvPr>
            <p:ph idx="1"/>
          </p:nvPr>
        </p:nvSpPr>
        <p:spPr>
          <a:xfrm>
            <a:off x="5871209" y="859155"/>
            <a:ext cx="5193030" cy="4901565"/>
          </a:xfrm>
        </p:spPr>
        <p:txBody>
          <a:bodyPr vert="horz" lIns="91440" tIns="45720" rIns="91440" bIns="45720" rtlCol="0" anchor="t">
            <a:normAutofit/>
          </a:bodyPr>
          <a:lstStyle/>
          <a:p>
            <a:r>
              <a:rPr lang="en-US">
                <a:latin typeface="Tahoma"/>
                <a:ea typeface="Tahoma"/>
                <a:cs typeface="Tahoma"/>
              </a:rPr>
              <a:t>Institutional processes</a:t>
            </a:r>
          </a:p>
          <a:p>
            <a:r>
              <a:rPr lang="en-US">
                <a:latin typeface="Tahoma"/>
                <a:ea typeface="Tahoma"/>
                <a:cs typeface="Tahoma"/>
              </a:rPr>
              <a:t>Demonstrate student self-service portal</a:t>
            </a:r>
            <a:endParaRPr lang="en-US"/>
          </a:p>
          <a:p>
            <a:r>
              <a:rPr lang="en-US"/>
              <a:t>Opportunity to ask questions/gain understanding</a:t>
            </a:r>
          </a:p>
          <a:p>
            <a:r>
              <a:rPr lang="en-US"/>
              <a:t>User manual</a:t>
            </a:r>
          </a:p>
          <a:p>
            <a:endParaRPr lang="en-US"/>
          </a:p>
          <a:p>
            <a:endParaRPr lang="en-US"/>
          </a:p>
        </p:txBody>
      </p:sp>
      <p:sp>
        <p:nvSpPr>
          <p:cNvPr id="4" name="Text Placeholder 3">
            <a:extLst>
              <a:ext uri="{FF2B5EF4-FFF2-40B4-BE49-F238E27FC236}">
                <a16:creationId xmlns:a16="http://schemas.microsoft.com/office/drawing/2014/main" id="{23749700-00D2-46FD-9F37-D9BA9C7E4008}"/>
              </a:ext>
            </a:extLst>
          </p:cNvPr>
          <p:cNvSpPr>
            <a:spLocks noGrp="1"/>
          </p:cNvSpPr>
          <p:nvPr>
            <p:ph type="body" sz="half" idx="2"/>
          </p:nvPr>
        </p:nvSpPr>
        <p:spPr>
          <a:xfrm>
            <a:off x="1143000" y="2385391"/>
            <a:ext cx="3931920" cy="3466769"/>
          </a:xfrm>
        </p:spPr>
        <p:txBody>
          <a:bodyPr>
            <a:normAutofit/>
          </a:bodyPr>
          <a:lstStyle/>
          <a:p>
            <a:pPr algn="ctr"/>
            <a:r>
              <a:rPr lang="en-US" sz="3500"/>
              <a:t>End-User </a:t>
            </a:r>
          </a:p>
          <a:p>
            <a:pPr algn="ctr"/>
            <a:r>
              <a:rPr lang="en-US" sz="3500"/>
              <a:t>Training &amp; Set-Up </a:t>
            </a:r>
          </a:p>
          <a:p>
            <a:pPr algn="ctr"/>
            <a:r>
              <a:rPr lang="en-US" sz="3500"/>
              <a:t>July</a:t>
            </a:r>
          </a:p>
        </p:txBody>
      </p:sp>
    </p:spTree>
    <p:extLst>
      <p:ext uri="{BB962C8B-B14F-4D97-AF65-F5344CB8AC3E}">
        <p14:creationId xmlns:p14="http://schemas.microsoft.com/office/powerpoint/2010/main" val="3498090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1097280"/>
            <a:ext cx="3931920" cy="1039633"/>
          </a:xfrm>
        </p:spPr>
        <p:txBody>
          <a:bodyPr/>
          <a:lstStyle/>
          <a:p>
            <a:r>
              <a:rPr lang="en-US"/>
              <a:t>What to expect?</a:t>
            </a:r>
          </a:p>
        </p:txBody>
      </p:sp>
      <p:sp>
        <p:nvSpPr>
          <p:cNvPr id="3" name="Content Placeholder 2">
            <a:extLst>
              <a:ext uri="{FF2B5EF4-FFF2-40B4-BE49-F238E27FC236}">
                <a16:creationId xmlns:a16="http://schemas.microsoft.com/office/drawing/2014/main" id="{8EF4AB5D-6831-4D28-B9EA-AF4E5816C796}"/>
              </a:ext>
            </a:extLst>
          </p:cNvPr>
          <p:cNvSpPr>
            <a:spLocks noGrp="1"/>
          </p:cNvSpPr>
          <p:nvPr>
            <p:ph idx="1"/>
          </p:nvPr>
        </p:nvSpPr>
        <p:spPr>
          <a:xfrm>
            <a:off x="5852158" y="946673"/>
            <a:ext cx="5314279" cy="5179807"/>
          </a:xfrm>
        </p:spPr>
        <p:txBody>
          <a:bodyPr>
            <a:normAutofit fontScale="92500" lnSpcReduction="10000"/>
          </a:bodyPr>
          <a:lstStyle/>
          <a:p>
            <a:r>
              <a:rPr lang="en-US"/>
              <a:t>No awarding, processing, payments or edits will be done by the NDUS FAO during this time of data conversion</a:t>
            </a:r>
          </a:p>
          <a:p>
            <a:r>
              <a:rPr lang="en-US"/>
              <a:t>Institutions may submit requests for changes (or hold); however, none will be acted upon during the freeze period</a:t>
            </a:r>
          </a:p>
          <a:p>
            <a:r>
              <a:rPr lang="en-US"/>
              <a:t>NDUS will have “look-up” capability only</a:t>
            </a:r>
          </a:p>
        </p:txBody>
      </p:sp>
      <p:sp>
        <p:nvSpPr>
          <p:cNvPr id="4" name="Text Placeholder 3">
            <a:extLst>
              <a:ext uri="{FF2B5EF4-FFF2-40B4-BE49-F238E27FC236}">
                <a16:creationId xmlns:a16="http://schemas.microsoft.com/office/drawing/2014/main" id="{23749700-00D2-46FD-9F37-D9BA9C7E4008}"/>
              </a:ext>
            </a:extLst>
          </p:cNvPr>
          <p:cNvSpPr>
            <a:spLocks noGrp="1"/>
          </p:cNvSpPr>
          <p:nvPr>
            <p:ph type="body" sz="half" idx="2"/>
          </p:nvPr>
        </p:nvSpPr>
        <p:spPr>
          <a:xfrm>
            <a:off x="1143000" y="2385391"/>
            <a:ext cx="3931920" cy="3466769"/>
          </a:xfrm>
        </p:spPr>
        <p:txBody>
          <a:bodyPr vert="horz" lIns="91440" tIns="45720" rIns="91440" bIns="45720" rtlCol="0" anchor="t">
            <a:normAutofit/>
          </a:bodyPr>
          <a:lstStyle/>
          <a:p>
            <a:pPr algn="ctr"/>
            <a:r>
              <a:rPr lang="en-US" sz="3500"/>
              <a:t>Freeze Period</a:t>
            </a:r>
          </a:p>
          <a:p>
            <a:pPr algn="ctr"/>
            <a:r>
              <a:rPr lang="en-US" sz="3500">
                <a:latin typeface="Tahoma"/>
                <a:ea typeface="Tahoma"/>
                <a:cs typeface="Tahoma"/>
              </a:rPr>
              <a:t>Scheduled for:  </a:t>
            </a:r>
            <a:r>
              <a:rPr lang="en-US" sz="3500" u="sng">
                <a:latin typeface="Tahoma"/>
                <a:ea typeface="Tahoma"/>
                <a:cs typeface="Tahoma"/>
              </a:rPr>
              <a:t>7/29 – 8/5</a:t>
            </a:r>
          </a:p>
        </p:txBody>
      </p:sp>
    </p:spTree>
    <p:extLst>
      <p:ext uri="{BB962C8B-B14F-4D97-AF65-F5344CB8AC3E}">
        <p14:creationId xmlns:p14="http://schemas.microsoft.com/office/powerpoint/2010/main" val="3411275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609600"/>
            <a:ext cx="9875520" cy="1356360"/>
          </a:xfrm>
        </p:spPr>
        <p:txBody>
          <a:bodyPr anchor="ctr">
            <a:normAutofit/>
          </a:bodyPr>
          <a:lstStyle/>
          <a:p>
            <a:r>
              <a:rPr lang="en-US"/>
              <a:t>Common Questions on SAMS</a:t>
            </a:r>
          </a:p>
        </p:txBody>
      </p:sp>
      <p:pic>
        <p:nvPicPr>
          <p:cNvPr id="5" name="Content Placeholder 4">
            <a:extLst>
              <a:ext uri="{FF2B5EF4-FFF2-40B4-BE49-F238E27FC236}">
                <a16:creationId xmlns:a16="http://schemas.microsoft.com/office/drawing/2014/main" id="{741E5056-9F44-79E6-7252-1356EE277CB9}"/>
              </a:ext>
            </a:extLst>
          </p:cNvPr>
          <p:cNvPicPr>
            <a:picLocks noGrp="1" noChangeAspect="1"/>
          </p:cNvPicPr>
          <p:nvPr>
            <p:ph sz="half" idx="2"/>
          </p:nvPr>
        </p:nvPicPr>
        <p:blipFill>
          <a:blip r:embed="rId2"/>
          <a:stretch>
            <a:fillRect/>
          </a:stretch>
        </p:blipFill>
        <p:spPr>
          <a:xfrm>
            <a:off x="8562836" y="1883150"/>
            <a:ext cx="3043868" cy="3091700"/>
          </a:xfrm>
          <a:prstGeom prst="rect">
            <a:avLst/>
          </a:prstGeom>
        </p:spPr>
      </p:pic>
      <p:sp>
        <p:nvSpPr>
          <p:cNvPr id="6" name="TextBox 5">
            <a:extLst>
              <a:ext uri="{FF2B5EF4-FFF2-40B4-BE49-F238E27FC236}">
                <a16:creationId xmlns:a16="http://schemas.microsoft.com/office/drawing/2014/main" id="{C678ABA6-F1A1-AD48-0384-94664F2A339C}"/>
              </a:ext>
            </a:extLst>
          </p:cNvPr>
          <p:cNvSpPr txBox="1"/>
          <p:nvPr/>
        </p:nvSpPr>
        <p:spPr>
          <a:xfrm>
            <a:off x="1097280" y="1690062"/>
            <a:ext cx="7556996" cy="5047536"/>
          </a:xfrm>
          <a:prstGeom prst="rect">
            <a:avLst/>
          </a:prstGeom>
          <a:noFill/>
        </p:spPr>
        <p:txBody>
          <a:bodyPr wrap="square" rtlCol="0">
            <a:spAutoFit/>
          </a:bodyPr>
          <a:lstStyle/>
          <a:p>
            <a:pPr marR="0">
              <a:spcBef>
                <a:spcPts val="0"/>
              </a:spcBef>
              <a:spcAft>
                <a:spcPts val="0"/>
              </a:spcAft>
            </a:pPr>
            <a:r>
              <a:rPr lang="en-US" sz="2000" b="1">
                <a:latin typeface="Tahoma" panose="020B0604030504040204" pitchFamily="34" charset="0"/>
                <a:ea typeface="Tahoma" panose="020B0604030504040204" pitchFamily="34" charset="0"/>
                <a:cs typeface="Tahoma" panose="020B0604030504040204" pitchFamily="34" charset="0"/>
              </a:rPr>
              <a:t>Q</a:t>
            </a:r>
            <a:r>
              <a:rPr lang="en-US" sz="2000">
                <a:latin typeface="Tahoma" panose="020B0604030504040204" pitchFamily="34" charset="0"/>
                <a:ea typeface="Tahoma" panose="020B0604030504040204" pitchFamily="34" charset="0"/>
                <a:cs typeface="Tahoma" panose="020B0604030504040204" pitchFamily="34" charset="0"/>
              </a:rPr>
              <a:t> - </a:t>
            </a:r>
            <a:r>
              <a:rPr lang="en-US" sz="2000">
                <a:effectLst/>
                <a:latin typeface="Tahoma" panose="020B0604030504040204" pitchFamily="34" charset="0"/>
                <a:ea typeface="Tahoma" panose="020B0604030504040204" pitchFamily="34" charset="0"/>
                <a:cs typeface="Tahoma" panose="020B0604030504040204" pitchFamily="34" charset="0"/>
              </a:rPr>
              <a:t>Will institutions be able to make edits to a student’s award in SAMS? </a:t>
            </a:r>
          </a:p>
          <a:p>
            <a:pPr marR="0">
              <a:spcBef>
                <a:spcPts val="0"/>
              </a:spcBef>
              <a:spcAft>
                <a:spcPts val="0"/>
              </a:spcAft>
            </a:pPr>
            <a:r>
              <a:rPr lang="en-US" sz="2000" b="1">
                <a:latin typeface="Tahoma" panose="020B0604030504040204" pitchFamily="34" charset="0"/>
                <a:ea typeface="Tahoma" panose="020B0604030504040204" pitchFamily="34" charset="0"/>
                <a:cs typeface="Tahoma" panose="020B0604030504040204" pitchFamily="34" charset="0"/>
              </a:rPr>
              <a:t>A </a:t>
            </a:r>
            <a:r>
              <a:rPr lang="en-US" sz="2000">
                <a:latin typeface="Tahoma" panose="020B0604030504040204" pitchFamily="34" charset="0"/>
                <a:ea typeface="Tahoma" panose="020B0604030504040204" pitchFamily="34" charset="0"/>
                <a:cs typeface="Tahoma" panose="020B0604030504040204" pitchFamily="34" charset="0"/>
              </a:rPr>
              <a:t>- </a:t>
            </a:r>
            <a:r>
              <a:rPr lang="en-US" sz="2000">
                <a:effectLst/>
                <a:latin typeface="Tahoma" panose="020B0604030504040204" pitchFamily="34" charset="0"/>
                <a:ea typeface="Tahoma" panose="020B0604030504040204" pitchFamily="34" charset="0"/>
                <a:cs typeface="Tahoma" panose="020B0604030504040204" pitchFamily="34" charset="0"/>
              </a:rPr>
              <a:t>Yes, the system is being designed to include an institutional portal wherein institutional users will have some “write” capability.</a:t>
            </a:r>
          </a:p>
          <a:p>
            <a:pPr marR="0">
              <a:spcBef>
                <a:spcPts val="0"/>
              </a:spcBef>
              <a:spcAft>
                <a:spcPts val="0"/>
              </a:spcAft>
            </a:pPr>
            <a:endParaRPr lang="en-US" sz="2000">
              <a:latin typeface="Tahoma" panose="020B0604030504040204" pitchFamily="34" charset="0"/>
              <a:ea typeface="Tahoma" panose="020B0604030504040204" pitchFamily="34" charset="0"/>
              <a:cs typeface="Tahoma" panose="020B0604030504040204" pitchFamily="34" charset="0"/>
            </a:endParaRPr>
          </a:p>
          <a:p>
            <a:pPr marR="0">
              <a:spcBef>
                <a:spcPts val="0"/>
              </a:spcBef>
              <a:spcAft>
                <a:spcPts val="0"/>
              </a:spcAft>
            </a:pPr>
            <a:endParaRPr lang="en-US" sz="2000">
              <a:latin typeface="Tahoma" panose="020B0604030504040204" pitchFamily="34" charset="0"/>
              <a:ea typeface="Tahoma" panose="020B0604030504040204" pitchFamily="34" charset="0"/>
              <a:cs typeface="Tahoma" panose="020B0604030504040204" pitchFamily="34" charset="0"/>
            </a:endParaRPr>
          </a:p>
          <a:p>
            <a:pPr marR="0">
              <a:spcBef>
                <a:spcPts val="0"/>
              </a:spcBef>
              <a:spcAft>
                <a:spcPts val="0"/>
              </a:spcAft>
            </a:pPr>
            <a:r>
              <a:rPr lang="en-US" sz="2000" b="1">
                <a:effectLst/>
                <a:latin typeface="Tahoma" panose="020B0604030504040204" pitchFamily="34" charset="0"/>
                <a:ea typeface="Tahoma" panose="020B0604030504040204" pitchFamily="34" charset="0"/>
                <a:cs typeface="Tahoma" panose="020B0604030504040204" pitchFamily="34" charset="0"/>
              </a:rPr>
              <a:t>Q</a:t>
            </a:r>
            <a:r>
              <a:rPr lang="en-US" sz="2000">
                <a:effectLst/>
                <a:latin typeface="Tahoma" panose="020B0604030504040204" pitchFamily="34" charset="0"/>
                <a:ea typeface="Tahoma" panose="020B0604030504040204" pitchFamily="34" charset="0"/>
                <a:cs typeface="Tahoma" panose="020B0604030504040204" pitchFamily="34" charset="0"/>
              </a:rPr>
              <a:t> - Can a student transfer their state aid in the system to a new school, or will they still call NDUS? </a:t>
            </a:r>
          </a:p>
          <a:p>
            <a:pPr marR="0">
              <a:spcBef>
                <a:spcPts val="0"/>
              </a:spcBef>
              <a:spcAft>
                <a:spcPts val="0"/>
              </a:spcAft>
            </a:pPr>
            <a:r>
              <a:rPr lang="en-US" sz="2000" b="1">
                <a:latin typeface="Tahoma" panose="020B0604030504040204" pitchFamily="34" charset="0"/>
                <a:ea typeface="Tahoma" panose="020B0604030504040204" pitchFamily="34" charset="0"/>
                <a:cs typeface="Tahoma" panose="020B0604030504040204" pitchFamily="34" charset="0"/>
              </a:rPr>
              <a:t>A</a:t>
            </a:r>
            <a:r>
              <a:rPr lang="en-US" sz="2000">
                <a:latin typeface="Tahoma" panose="020B0604030504040204" pitchFamily="34" charset="0"/>
                <a:ea typeface="Tahoma" panose="020B0604030504040204" pitchFamily="34" charset="0"/>
                <a:cs typeface="Tahoma" panose="020B0604030504040204" pitchFamily="34" charset="0"/>
              </a:rPr>
              <a:t> - </a:t>
            </a:r>
            <a:r>
              <a:rPr lang="en-US" sz="2000">
                <a:effectLst/>
                <a:latin typeface="Tahoma" panose="020B0604030504040204" pitchFamily="34" charset="0"/>
                <a:ea typeface="Tahoma" panose="020B0604030504040204" pitchFamily="34" charset="0"/>
                <a:cs typeface="Tahoma" panose="020B0604030504040204" pitchFamily="34" charset="0"/>
              </a:rPr>
              <a:t>Both! Institutions will also be able to update!</a:t>
            </a:r>
          </a:p>
          <a:p>
            <a:pPr marR="0">
              <a:spcBef>
                <a:spcPts val="0"/>
              </a:spcBef>
              <a:spcAft>
                <a:spcPts val="0"/>
              </a:spcAft>
            </a:pPr>
            <a:endParaRPr lang="en-US" sz="2000">
              <a:latin typeface="Tahoma" panose="020B0604030504040204" pitchFamily="34" charset="0"/>
              <a:ea typeface="Tahoma" panose="020B0604030504040204" pitchFamily="34" charset="0"/>
              <a:cs typeface="Tahoma" panose="020B0604030504040204" pitchFamily="34" charset="0"/>
            </a:endParaRPr>
          </a:p>
          <a:p>
            <a:pPr marR="0">
              <a:spcBef>
                <a:spcPts val="0"/>
              </a:spcBef>
              <a:spcAft>
                <a:spcPts val="0"/>
              </a:spcAft>
            </a:pPr>
            <a:endParaRPr lang="en-US" sz="2000">
              <a:latin typeface="Tahoma" panose="020B0604030504040204" pitchFamily="34" charset="0"/>
              <a:ea typeface="Tahoma" panose="020B0604030504040204" pitchFamily="34" charset="0"/>
              <a:cs typeface="Tahoma" panose="020B0604030504040204" pitchFamily="34" charset="0"/>
            </a:endParaRPr>
          </a:p>
          <a:p>
            <a:pPr marR="0" lvl="0">
              <a:spcBef>
                <a:spcPts val="0"/>
              </a:spcBef>
              <a:spcAft>
                <a:spcPts val="0"/>
              </a:spcAft>
              <a:buSzPts val="1000"/>
              <a:tabLst>
                <a:tab pos="457200" algn="l"/>
              </a:tabLst>
            </a:pPr>
            <a:r>
              <a:rPr lang="en-US" sz="2000" b="1">
                <a:effectLst/>
                <a:latin typeface="Tahoma" panose="020B0604030504040204" pitchFamily="34" charset="0"/>
                <a:ea typeface="Tahoma" panose="020B0604030504040204" pitchFamily="34" charset="0"/>
                <a:cs typeface="Tahoma" panose="020B0604030504040204" pitchFamily="34" charset="0"/>
              </a:rPr>
              <a:t>Q</a:t>
            </a:r>
            <a:r>
              <a:rPr lang="en-US" sz="2000">
                <a:effectLst/>
                <a:latin typeface="Tahoma" panose="020B0604030504040204" pitchFamily="34" charset="0"/>
                <a:ea typeface="Tahoma" panose="020B0604030504040204" pitchFamily="34" charset="0"/>
                <a:cs typeface="Tahoma" panose="020B0604030504040204" pitchFamily="34" charset="0"/>
              </a:rPr>
              <a:t> - How will institutions be notified of student transfers? </a:t>
            </a:r>
          </a:p>
          <a:p>
            <a:pPr marR="0" lvl="0">
              <a:spcBef>
                <a:spcPts val="0"/>
              </a:spcBef>
              <a:spcAft>
                <a:spcPts val="0"/>
              </a:spcAft>
              <a:buSzPts val="1000"/>
              <a:tabLst>
                <a:tab pos="457200" algn="l"/>
              </a:tabLst>
            </a:pPr>
            <a:r>
              <a:rPr lang="en-US" sz="2000" b="1">
                <a:latin typeface="Tahoma" panose="020B0604030504040204" pitchFamily="34" charset="0"/>
                <a:ea typeface="Tahoma" panose="020B0604030504040204" pitchFamily="34" charset="0"/>
                <a:cs typeface="Tahoma" panose="020B0604030504040204" pitchFamily="34" charset="0"/>
              </a:rPr>
              <a:t>A</a:t>
            </a:r>
            <a:r>
              <a:rPr lang="en-US" sz="2000">
                <a:latin typeface="Tahoma" panose="020B0604030504040204" pitchFamily="34" charset="0"/>
                <a:ea typeface="Tahoma" panose="020B0604030504040204" pitchFamily="34" charset="0"/>
                <a:cs typeface="Tahoma" panose="020B0604030504040204" pitchFamily="34" charset="0"/>
              </a:rPr>
              <a:t> - There is a notification process built into SAMS whereby the new institution will receive a notification weekly of changes. </a:t>
            </a:r>
          </a:p>
          <a:p>
            <a:pPr marR="0" lvl="0">
              <a:spcBef>
                <a:spcPts val="0"/>
              </a:spcBef>
              <a:spcAft>
                <a:spcPts val="0"/>
              </a:spcAft>
              <a:buSzPts val="1000"/>
              <a:tabLst>
                <a:tab pos="457200" algn="l"/>
              </a:tabLst>
            </a:pPr>
            <a:endParaRPr lang="en-US" sz="220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20207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609600"/>
            <a:ext cx="9875520" cy="1356360"/>
          </a:xfrm>
        </p:spPr>
        <p:txBody>
          <a:bodyPr anchor="ctr">
            <a:normAutofit/>
          </a:bodyPr>
          <a:lstStyle/>
          <a:p>
            <a:r>
              <a:rPr lang="en-US"/>
              <a:t>Common Questions on SAMS</a:t>
            </a:r>
          </a:p>
        </p:txBody>
      </p:sp>
      <p:pic>
        <p:nvPicPr>
          <p:cNvPr id="5" name="Content Placeholder 4">
            <a:extLst>
              <a:ext uri="{FF2B5EF4-FFF2-40B4-BE49-F238E27FC236}">
                <a16:creationId xmlns:a16="http://schemas.microsoft.com/office/drawing/2014/main" id="{741E5056-9F44-79E6-7252-1356EE277CB9}"/>
              </a:ext>
            </a:extLst>
          </p:cNvPr>
          <p:cNvPicPr>
            <a:picLocks noGrp="1" noChangeAspect="1"/>
          </p:cNvPicPr>
          <p:nvPr>
            <p:ph sz="half" idx="2"/>
          </p:nvPr>
        </p:nvPicPr>
        <p:blipFill>
          <a:blip r:embed="rId2"/>
          <a:stretch>
            <a:fillRect/>
          </a:stretch>
        </p:blipFill>
        <p:spPr>
          <a:xfrm>
            <a:off x="7130983" y="2725735"/>
            <a:ext cx="3453941" cy="3508217"/>
          </a:xfrm>
          <a:prstGeom prst="rect">
            <a:avLst/>
          </a:prstGeom>
        </p:spPr>
      </p:pic>
      <p:sp>
        <p:nvSpPr>
          <p:cNvPr id="6" name="TextBox 5">
            <a:extLst>
              <a:ext uri="{FF2B5EF4-FFF2-40B4-BE49-F238E27FC236}">
                <a16:creationId xmlns:a16="http://schemas.microsoft.com/office/drawing/2014/main" id="{C678ABA6-F1A1-AD48-0384-94664F2A339C}"/>
              </a:ext>
            </a:extLst>
          </p:cNvPr>
          <p:cNvSpPr txBox="1"/>
          <p:nvPr/>
        </p:nvSpPr>
        <p:spPr>
          <a:xfrm>
            <a:off x="1097280" y="1763036"/>
            <a:ext cx="7556996" cy="2154436"/>
          </a:xfrm>
          <a:prstGeom prst="rect">
            <a:avLst/>
          </a:prstGeom>
          <a:noFill/>
        </p:spPr>
        <p:txBody>
          <a:bodyPr wrap="square" rtlCol="0">
            <a:spAutoFit/>
          </a:bodyPr>
          <a:lstStyle/>
          <a:p>
            <a:pPr marR="0" lvl="0">
              <a:spcBef>
                <a:spcPts val="0"/>
              </a:spcBef>
              <a:spcAft>
                <a:spcPts val="0"/>
              </a:spcAft>
              <a:buSzPts val="1000"/>
              <a:tabLst>
                <a:tab pos="457200" algn="l"/>
              </a:tabLst>
            </a:pPr>
            <a:r>
              <a:rPr lang="en-US" sz="2000" b="1">
                <a:effectLst/>
                <a:latin typeface="Tahoma" panose="020B0604030504040204" pitchFamily="34" charset="0"/>
                <a:ea typeface="Tahoma" panose="020B0604030504040204" pitchFamily="34" charset="0"/>
                <a:cs typeface="Tahoma" panose="020B0604030504040204" pitchFamily="34" charset="0"/>
              </a:rPr>
              <a:t>Q</a:t>
            </a:r>
            <a:r>
              <a:rPr lang="en-US" sz="2000">
                <a:effectLst/>
                <a:latin typeface="Tahoma" panose="020B0604030504040204" pitchFamily="34" charset="0"/>
                <a:ea typeface="Tahoma" panose="020B0604030504040204" pitchFamily="34" charset="0"/>
                <a:cs typeface="Tahoma" panose="020B0604030504040204" pitchFamily="34" charset="0"/>
              </a:rPr>
              <a:t> – Will institutions continue to receive award information up until the go-live date? </a:t>
            </a:r>
          </a:p>
          <a:p>
            <a:pPr marR="0" lvl="0">
              <a:spcBef>
                <a:spcPts val="0"/>
              </a:spcBef>
              <a:spcAft>
                <a:spcPts val="0"/>
              </a:spcAft>
              <a:buSzPts val="1000"/>
              <a:tabLst>
                <a:tab pos="457200" algn="l"/>
              </a:tabLst>
            </a:pPr>
            <a:r>
              <a:rPr lang="en-US" sz="2000" b="1">
                <a:latin typeface="Tahoma" panose="020B0604030504040204" pitchFamily="34" charset="0"/>
                <a:ea typeface="Tahoma" panose="020B0604030504040204" pitchFamily="34" charset="0"/>
                <a:cs typeface="Tahoma" panose="020B0604030504040204" pitchFamily="34" charset="0"/>
              </a:rPr>
              <a:t>A </a:t>
            </a:r>
            <a:r>
              <a:rPr lang="en-US" sz="2000">
                <a:latin typeface="Tahoma" panose="020B0604030504040204" pitchFamily="34" charset="0"/>
                <a:ea typeface="Tahoma" panose="020B0604030504040204" pitchFamily="34" charset="0"/>
                <a:cs typeface="Tahoma" panose="020B0604030504040204" pitchFamily="34" charset="0"/>
              </a:rPr>
              <a:t>– Current business processes will continue up until the “freeze” date.  </a:t>
            </a:r>
          </a:p>
          <a:p>
            <a:pPr marR="0" lvl="0">
              <a:spcBef>
                <a:spcPts val="0"/>
              </a:spcBef>
              <a:spcAft>
                <a:spcPts val="0"/>
              </a:spcAft>
              <a:buSzPts val="1000"/>
              <a:tabLst>
                <a:tab pos="457200" algn="l"/>
              </a:tabLst>
            </a:pPr>
            <a:endParaRPr lang="en-US">
              <a:effectLst/>
              <a:latin typeface="Tahoma" panose="020B0604030504040204" pitchFamily="34" charset="0"/>
              <a:ea typeface="Tahoma" panose="020B0604030504040204" pitchFamily="34" charset="0"/>
              <a:cs typeface="Tahoma" panose="020B0604030504040204" pitchFamily="34" charset="0"/>
            </a:endParaRPr>
          </a:p>
          <a:p>
            <a:pPr marR="0" lvl="0">
              <a:spcBef>
                <a:spcPts val="0"/>
              </a:spcBef>
              <a:spcAft>
                <a:spcPts val="0"/>
              </a:spcAft>
              <a:buSzPts val="1000"/>
              <a:tabLst>
                <a:tab pos="457200" algn="l"/>
              </a:tabLst>
            </a:pPr>
            <a:endParaRPr lang="en-US">
              <a:effectLst/>
              <a:latin typeface="Tahoma" panose="020B0604030504040204" pitchFamily="34" charset="0"/>
              <a:ea typeface="Tahoma" panose="020B0604030504040204" pitchFamily="34" charset="0"/>
              <a:cs typeface="Tahoma" panose="020B0604030504040204" pitchFamily="34" charset="0"/>
            </a:endParaRPr>
          </a:p>
          <a:p>
            <a:pPr marR="0" lvl="0">
              <a:spcBef>
                <a:spcPts val="0"/>
              </a:spcBef>
              <a:spcAft>
                <a:spcPts val="0"/>
              </a:spcAft>
              <a:buSzPts val="1000"/>
              <a:tabLst>
                <a:tab pos="457200" algn="l"/>
              </a:tabLst>
            </a:pPr>
            <a:endParaRPr lang="en-US">
              <a:effectLst/>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F01B7CCD-7EC1-631F-E7C8-4A596CBBC5F8}"/>
              </a:ext>
            </a:extLst>
          </p:cNvPr>
          <p:cNvSpPr txBox="1"/>
          <p:nvPr/>
        </p:nvSpPr>
        <p:spPr>
          <a:xfrm>
            <a:off x="1093421" y="3684319"/>
            <a:ext cx="5529052" cy="1631216"/>
          </a:xfrm>
          <a:prstGeom prst="rect">
            <a:avLst/>
          </a:prstGeom>
          <a:noFill/>
        </p:spPr>
        <p:txBody>
          <a:bodyPr wrap="square" rtlCol="0">
            <a:spAutoFit/>
          </a:bodyPr>
          <a:lstStyle/>
          <a:p>
            <a:pPr marR="0" lvl="0">
              <a:spcBef>
                <a:spcPts val="0"/>
              </a:spcBef>
              <a:spcAft>
                <a:spcPts val="0"/>
              </a:spcAft>
              <a:buSzPts val="1000"/>
              <a:tabLst>
                <a:tab pos="457200" algn="l"/>
              </a:tabLst>
            </a:pPr>
            <a:r>
              <a:rPr lang="en-US" sz="2000" b="1">
                <a:latin typeface="Tahoma" panose="020B0604030504040204" pitchFamily="34" charset="0"/>
                <a:ea typeface="Tahoma" panose="020B0604030504040204" pitchFamily="34" charset="0"/>
                <a:cs typeface="Tahoma" panose="020B0604030504040204" pitchFamily="34" charset="0"/>
              </a:rPr>
              <a:t>Q</a:t>
            </a:r>
            <a:r>
              <a:rPr lang="en-US" sz="2000">
                <a:latin typeface="Tahoma" panose="020B0604030504040204" pitchFamily="34" charset="0"/>
                <a:ea typeface="Tahoma" panose="020B0604030504040204" pitchFamily="34" charset="0"/>
                <a:cs typeface="Tahoma" panose="020B0604030504040204" pitchFamily="34" charset="0"/>
              </a:rPr>
              <a:t> - </a:t>
            </a:r>
            <a:r>
              <a:rPr lang="en-US" sz="2000">
                <a:effectLst/>
                <a:latin typeface="Tahoma" panose="020B0604030504040204" pitchFamily="34" charset="0"/>
                <a:ea typeface="Tahoma" panose="020B0604030504040204" pitchFamily="34" charset="0"/>
                <a:cs typeface="Tahoma" panose="020B0604030504040204" pitchFamily="34" charset="0"/>
              </a:rPr>
              <a:t>How </a:t>
            </a:r>
            <a:r>
              <a:rPr lang="en-US" sz="2000">
                <a:latin typeface="Tahoma" panose="020B0604030504040204" pitchFamily="34" charset="0"/>
                <a:ea typeface="Tahoma" panose="020B0604030504040204" pitchFamily="34" charset="0"/>
                <a:cs typeface="Tahoma" panose="020B0604030504040204" pitchFamily="34" charset="0"/>
              </a:rPr>
              <a:t>was the go-live date selected</a:t>
            </a:r>
            <a:r>
              <a:rPr lang="en-US" sz="2000">
                <a:effectLst/>
                <a:latin typeface="Tahoma" panose="020B0604030504040204" pitchFamily="34" charset="0"/>
                <a:ea typeface="Tahoma" panose="020B0604030504040204" pitchFamily="34" charset="0"/>
                <a:cs typeface="Tahoma" panose="020B0604030504040204" pitchFamily="34" charset="0"/>
              </a:rPr>
              <a:t>? </a:t>
            </a:r>
          </a:p>
          <a:p>
            <a:pPr>
              <a:buSzPts val="1000"/>
              <a:tabLst>
                <a:tab pos="457200" algn="l"/>
              </a:tabLst>
            </a:pPr>
            <a:r>
              <a:rPr lang="en-US" sz="2000" b="1">
                <a:latin typeface="Tahoma" panose="020B0604030504040204" pitchFamily="34" charset="0"/>
                <a:ea typeface="Tahoma" panose="020B0604030504040204" pitchFamily="34" charset="0"/>
                <a:cs typeface="Tahoma" panose="020B0604030504040204" pitchFamily="34" charset="0"/>
              </a:rPr>
              <a:t>A</a:t>
            </a:r>
            <a:r>
              <a:rPr lang="en-US" sz="2000">
                <a:latin typeface="Tahoma" panose="020B0604030504040204" pitchFamily="34" charset="0"/>
                <a:ea typeface="Tahoma" panose="020B0604030504040204" pitchFamily="34" charset="0"/>
                <a:cs typeface="Tahoma" panose="020B0604030504040204" pitchFamily="34" charset="0"/>
              </a:rPr>
              <a:t> - </a:t>
            </a:r>
            <a:r>
              <a:rPr lang="en-US" sz="2000">
                <a:solidFill>
                  <a:srgbClr val="242424"/>
                </a:solidFill>
                <a:effectLst/>
                <a:latin typeface="Tahoma" panose="020B0604030504040204" pitchFamily="34" charset="0"/>
                <a:ea typeface="Tahoma" panose="020B0604030504040204" pitchFamily="34" charset="0"/>
                <a:cs typeface="Tahoma" panose="020B0604030504040204" pitchFamily="34" charset="0"/>
              </a:rPr>
              <a:t>After careful consideration, it was determined that August 5th would be the best time to move everything over before the September financial aid payments.</a:t>
            </a:r>
            <a:endParaRPr lang="en-US" sz="200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98872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6B38-A626-4EAF-9B4A-1587F414D0BE}"/>
              </a:ext>
            </a:extLst>
          </p:cNvPr>
          <p:cNvSpPr>
            <a:spLocks noGrp="1"/>
          </p:cNvSpPr>
          <p:nvPr>
            <p:ph type="title"/>
          </p:nvPr>
        </p:nvSpPr>
        <p:spPr>
          <a:xfrm>
            <a:off x="1143000" y="609600"/>
            <a:ext cx="9875520" cy="1356360"/>
          </a:xfrm>
        </p:spPr>
        <p:txBody>
          <a:bodyPr anchor="ctr">
            <a:normAutofit/>
          </a:bodyPr>
          <a:lstStyle/>
          <a:p>
            <a:r>
              <a:rPr lang="en-US"/>
              <a:t>Common Questions on SAMS</a:t>
            </a:r>
          </a:p>
        </p:txBody>
      </p:sp>
      <p:pic>
        <p:nvPicPr>
          <p:cNvPr id="5" name="Content Placeholder 4">
            <a:extLst>
              <a:ext uri="{FF2B5EF4-FFF2-40B4-BE49-F238E27FC236}">
                <a16:creationId xmlns:a16="http://schemas.microsoft.com/office/drawing/2014/main" id="{741E5056-9F44-79E6-7252-1356EE277CB9}"/>
              </a:ext>
            </a:extLst>
          </p:cNvPr>
          <p:cNvPicPr>
            <a:picLocks noGrp="1" noChangeAspect="1"/>
          </p:cNvPicPr>
          <p:nvPr>
            <p:ph sz="half" idx="2"/>
          </p:nvPr>
        </p:nvPicPr>
        <p:blipFill>
          <a:blip r:embed="rId2"/>
          <a:stretch>
            <a:fillRect/>
          </a:stretch>
        </p:blipFill>
        <p:spPr>
          <a:xfrm>
            <a:off x="929640" y="3964175"/>
            <a:ext cx="2491740" cy="2530896"/>
          </a:xfrm>
          <a:prstGeom prst="rect">
            <a:avLst/>
          </a:prstGeom>
        </p:spPr>
      </p:pic>
      <p:sp>
        <p:nvSpPr>
          <p:cNvPr id="6" name="TextBox 5">
            <a:extLst>
              <a:ext uri="{FF2B5EF4-FFF2-40B4-BE49-F238E27FC236}">
                <a16:creationId xmlns:a16="http://schemas.microsoft.com/office/drawing/2014/main" id="{C678ABA6-F1A1-AD48-0384-94664F2A339C}"/>
              </a:ext>
            </a:extLst>
          </p:cNvPr>
          <p:cNvSpPr txBox="1"/>
          <p:nvPr/>
        </p:nvSpPr>
        <p:spPr>
          <a:xfrm>
            <a:off x="1155700" y="1628377"/>
            <a:ext cx="9748520" cy="2308324"/>
          </a:xfrm>
          <a:prstGeom prst="rect">
            <a:avLst/>
          </a:prstGeom>
          <a:noFill/>
        </p:spPr>
        <p:txBody>
          <a:bodyPr wrap="square" rtlCol="0">
            <a:spAutoFit/>
          </a:bodyPr>
          <a:lstStyle/>
          <a:p>
            <a:pPr marR="0" lvl="0">
              <a:spcBef>
                <a:spcPts val="0"/>
              </a:spcBef>
              <a:spcAft>
                <a:spcPts val="0"/>
              </a:spcAft>
              <a:buSzPts val="1000"/>
              <a:tabLst>
                <a:tab pos="457200" algn="l"/>
              </a:tabLst>
            </a:pPr>
            <a:r>
              <a:rPr lang="en-US" b="1">
                <a:effectLst/>
                <a:latin typeface="Tahoma" panose="020B0604030504040204" pitchFamily="34" charset="0"/>
                <a:ea typeface="Tahoma" panose="020B0604030504040204" pitchFamily="34" charset="0"/>
                <a:cs typeface="Tahoma" panose="020B0604030504040204" pitchFamily="34" charset="0"/>
              </a:rPr>
              <a:t>Q</a:t>
            </a:r>
            <a:r>
              <a:rPr lang="en-US">
                <a:effectLst/>
                <a:latin typeface="Tahoma" panose="020B0604030504040204" pitchFamily="34" charset="0"/>
                <a:ea typeface="Tahoma" panose="020B0604030504040204" pitchFamily="34" charset="0"/>
                <a:cs typeface="Tahoma" panose="020B0604030504040204" pitchFamily="34" charset="0"/>
              </a:rPr>
              <a:t> - Who can be a “user”?  What will a user do?  </a:t>
            </a:r>
          </a:p>
          <a:p>
            <a:pPr marR="0" lvl="0">
              <a:spcBef>
                <a:spcPts val="0"/>
              </a:spcBef>
              <a:spcAft>
                <a:spcPts val="0"/>
              </a:spcAft>
              <a:buSzPts val="1000"/>
              <a:tabLst>
                <a:tab pos="457200" algn="l"/>
              </a:tabLst>
            </a:pPr>
            <a:r>
              <a:rPr lang="en-US" b="1">
                <a:latin typeface="Tahoma" panose="020B0604030504040204" pitchFamily="34" charset="0"/>
                <a:ea typeface="Tahoma" panose="020B0604030504040204" pitchFamily="34" charset="0"/>
                <a:cs typeface="Tahoma" panose="020B0604030504040204" pitchFamily="34" charset="0"/>
              </a:rPr>
              <a:t>A</a:t>
            </a:r>
            <a:r>
              <a:rPr lang="en-US">
                <a:latin typeface="Tahoma" panose="020B0604030504040204" pitchFamily="34" charset="0"/>
                <a:ea typeface="Tahoma" panose="020B0604030504040204" pitchFamily="34" charset="0"/>
                <a:cs typeface="Tahoma" panose="020B0604030504040204" pitchFamily="34" charset="0"/>
              </a:rPr>
              <a:t> – The same users today can have access in SAMS!  An institution may have users from the Financial Aid or Registrar Offices, or others critical to the award process, set up as a user.  Users will assist in application processing, verification, and disbursement processes based on the needs of the various aid programs.  Currently these functions are done in multiple systems.  SAMS brings all the functions under one umbrella.  Only individuals with a legitimate need should have access due to the nature of the data.  </a:t>
            </a:r>
          </a:p>
          <a:p>
            <a:pPr marR="0" lvl="0">
              <a:spcBef>
                <a:spcPts val="0"/>
              </a:spcBef>
              <a:spcAft>
                <a:spcPts val="0"/>
              </a:spcAft>
              <a:buSzPts val="1000"/>
              <a:tabLst>
                <a:tab pos="457200" algn="l"/>
              </a:tabLst>
            </a:pPr>
            <a:r>
              <a:rPr lang="en-US">
                <a:latin typeface="Tahoma" panose="020B0604030504040204" pitchFamily="34" charset="0"/>
                <a:ea typeface="Tahoma" panose="020B0604030504040204" pitchFamily="34" charset="0"/>
                <a:cs typeface="Tahoma" panose="020B0604030504040204" pitchFamily="34" charset="0"/>
              </a:rPr>
              <a:t> </a:t>
            </a:r>
          </a:p>
        </p:txBody>
      </p:sp>
      <p:sp>
        <p:nvSpPr>
          <p:cNvPr id="3" name="TextBox 2">
            <a:extLst>
              <a:ext uri="{FF2B5EF4-FFF2-40B4-BE49-F238E27FC236}">
                <a16:creationId xmlns:a16="http://schemas.microsoft.com/office/drawing/2014/main" id="{8E1097E3-C5EF-CA04-BB79-C0A8664CB635}"/>
              </a:ext>
            </a:extLst>
          </p:cNvPr>
          <p:cNvSpPr txBox="1"/>
          <p:nvPr/>
        </p:nvSpPr>
        <p:spPr>
          <a:xfrm>
            <a:off x="3909060" y="4206387"/>
            <a:ext cx="6838867" cy="1323439"/>
          </a:xfrm>
          <a:prstGeom prst="rect">
            <a:avLst/>
          </a:prstGeom>
          <a:noFill/>
        </p:spPr>
        <p:txBody>
          <a:bodyPr wrap="square" lIns="91440" tIns="45720" rIns="91440" bIns="45720" rtlCol="0" anchor="t">
            <a:spAutoFit/>
          </a:bodyPr>
          <a:lstStyle/>
          <a:p>
            <a:pPr marR="0" lvl="0">
              <a:spcBef>
                <a:spcPts val="0"/>
              </a:spcBef>
              <a:spcAft>
                <a:spcPts val="0"/>
              </a:spcAft>
              <a:buSzPts val="1000"/>
              <a:tabLst>
                <a:tab pos="457200" algn="l"/>
              </a:tabLst>
            </a:pPr>
            <a:r>
              <a:rPr lang="en-US" sz="2000" b="1">
                <a:latin typeface="Tahoma" panose="020B0604030504040204" pitchFamily="34" charset="0"/>
                <a:ea typeface="Tahoma" panose="020B0604030504040204" pitchFamily="34" charset="0"/>
                <a:cs typeface="Tahoma" panose="020B0604030504040204" pitchFamily="34" charset="0"/>
              </a:rPr>
              <a:t>Q </a:t>
            </a:r>
            <a:r>
              <a:rPr lang="en-US" sz="2000">
                <a:latin typeface="Tahoma" panose="020B0604030504040204" pitchFamily="34" charset="0"/>
                <a:ea typeface="Tahoma" panose="020B0604030504040204" pitchFamily="34" charset="0"/>
                <a:cs typeface="Tahoma" panose="020B0604030504040204" pitchFamily="34" charset="0"/>
              </a:rPr>
              <a:t>- Who do we contact if we have issues or questions?  </a:t>
            </a:r>
          </a:p>
          <a:p>
            <a:pPr>
              <a:buSzPts val="1000"/>
              <a:tabLst>
                <a:tab pos="457200" algn="l"/>
              </a:tabLst>
            </a:pPr>
            <a:r>
              <a:rPr lang="en-US" sz="2000" b="1">
                <a:latin typeface="Tahoma"/>
                <a:ea typeface="Tahoma"/>
                <a:cs typeface="Tahoma"/>
              </a:rPr>
              <a:t>A </a:t>
            </a:r>
            <a:r>
              <a:rPr lang="en-US" sz="2000">
                <a:latin typeface="Tahoma"/>
                <a:ea typeface="Tahoma"/>
                <a:cs typeface="Tahoma"/>
              </a:rPr>
              <a:t>– The NDUS FAO is available to answer any questions now and post-implementation.  Support hours will be available after implementation.    </a:t>
            </a:r>
            <a:endParaRPr lang="en-US" sz="200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78331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9183-5DCA-458B-ABC0-9080221A6391}"/>
              </a:ext>
            </a:extLst>
          </p:cNvPr>
          <p:cNvSpPr>
            <a:spLocks noGrp="1"/>
          </p:cNvSpPr>
          <p:nvPr>
            <p:ph type="title"/>
          </p:nvPr>
        </p:nvSpPr>
        <p:spPr/>
        <p:txBody>
          <a:bodyPr/>
          <a:lstStyle/>
          <a:p>
            <a:r>
              <a:rPr lang="en-US"/>
              <a:t>State Aid Program Updates</a:t>
            </a:r>
          </a:p>
        </p:txBody>
      </p:sp>
      <p:sp>
        <p:nvSpPr>
          <p:cNvPr id="3" name="Content Placeholder 2">
            <a:extLst>
              <a:ext uri="{FF2B5EF4-FFF2-40B4-BE49-F238E27FC236}">
                <a16:creationId xmlns:a16="http://schemas.microsoft.com/office/drawing/2014/main" id="{582BF98D-2951-41EC-BB75-F135F6F4C36C}"/>
              </a:ext>
            </a:extLst>
          </p:cNvPr>
          <p:cNvSpPr>
            <a:spLocks noGrp="1"/>
          </p:cNvSpPr>
          <p:nvPr>
            <p:ph idx="1"/>
          </p:nvPr>
        </p:nvSpPr>
        <p:spPr>
          <a:xfrm>
            <a:off x="1143000" y="1611692"/>
            <a:ext cx="10372725" cy="4636708"/>
          </a:xfrm>
        </p:spPr>
        <p:txBody>
          <a:bodyPr vert="horz" lIns="91440" tIns="45720" rIns="91440" bIns="45720" rtlCol="0" anchor="t">
            <a:normAutofit/>
          </a:bodyPr>
          <a:lstStyle/>
          <a:p>
            <a:pPr marL="342900" lvl="0" indent="-342900">
              <a:buFont typeface="Wingdings" panose="05000000000000000000" pitchFamily="2" charset="2"/>
              <a:buChar char="Ø"/>
            </a:pPr>
            <a:r>
              <a:rPr lang="en-US" sz="2000" b="1"/>
              <a:t>State Grant </a:t>
            </a:r>
          </a:p>
          <a:p>
            <a:pPr marL="571500" lvl="1" indent="-342900">
              <a:buFont typeface="Wingdings" panose="05000000000000000000" pitchFamily="2" charset="2"/>
              <a:buChar char="Ø"/>
            </a:pPr>
            <a:r>
              <a:rPr lang="en-US" sz="1800"/>
              <a:t>Target is late April/early May.</a:t>
            </a:r>
          </a:p>
          <a:p>
            <a:pPr marL="342900" lvl="0" indent="-342900">
              <a:buFont typeface="Wingdings" panose="05000000000000000000" pitchFamily="2" charset="2"/>
              <a:buChar char="Ø"/>
            </a:pPr>
            <a:r>
              <a:rPr lang="en-US" sz="2000" b="1"/>
              <a:t>ND Academic/CTE/ND Scholarships</a:t>
            </a:r>
          </a:p>
          <a:p>
            <a:pPr marL="571500" lvl="1" indent="-342900">
              <a:buFont typeface="Wingdings" panose="05000000000000000000" pitchFamily="2" charset="2"/>
              <a:buChar char="Ø"/>
            </a:pPr>
            <a:r>
              <a:rPr lang="en-US" sz="1800"/>
              <a:t>Apprentices enrolled in a registered US Dept. of Labor apprenticeship program can now receive payment.</a:t>
            </a:r>
          </a:p>
          <a:p>
            <a:pPr marL="571500" lvl="1" indent="-342900">
              <a:buFont typeface="Wingdings" panose="05000000000000000000" pitchFamily="2" charset="2"/>
              <a:buChar char="Ø"/>
            </a:pPr>
            <a:r>
              <a:rPr lang="en-US" sz="1800"/>
              <a:t>2024-25 awards (new incoming freshman) – June/July.</a:t>
            </a:r>
          </a:p>
          <a:p>
            <a:pPr marL="571500" lvl="1" indent="-342900">
              <a:buFont typeface="Wingdings" panose="05000000000000000000" pitchFamily="2" charset="2"/>
              <a:buChar char="Ø"/>
            </a:pPr>
            <a:r>
              <a:rPr lang="en-US" sz="1800"/>
              <a:t>Forecast report in the SMS for returning students available following import of spring end-of-term reporting.</a:t>
            </a:r>
          </a:p>
          <a:p>
            <a:pPr marL="571500" lvl="1" indent="-342900">
              <a:buFont typeface="Wingdings" panose="05000000000000000000" pitchFamily="2" charset="2"/>
              <a:buChar char="Ø"/>
            </a:pPr>
            <a:r>
              <a:rPr lang="en-US" sz="1800"/>
              <a:t>When does the “ND” Scholarship start for NEW awardees? </a:t>
            </a:r>
          </a:p>
          <a:p>
            <a:pPr marL="845820" lvl="2" indent="-342900">
              <a:buFont typeface="Wingdings" panose="05000000000000000000" pitchFamily="2" charset="2"/>
              <a:buChar char="Ø"/>
            </a:pPr>
            <a:r>
              <a:rPr lang="en-US" sz="1600"/>
              <a:t>2024-25 - Academic, and CTE and ND can be awarded to incoming freshmen.</a:t>
            </a:r>
          </a:p>
          <a:p>
            <a:pPr marL="845820" lvl="2" indent="-342900">
              <a:buFont typeface="Wingdings" panose="05000000000000000000" pitchFamily="2" charset="2"/>
              <a:buChar char="Ø"/>
            </a:pPr>
            <a:r>
              <a:rPr lang="en-US" sz="1600"/>
              <a:t>2025-26 and beyond - “ND” ONLY to incoming freshmen.</a:t>
            </a:r>
          </a:p>
          <a:p>
            <a:pPr marL="845820" lvl="2" indent="-342900">
              <a:buFont typeface="Wingdings" panose="05000000000000000000" pitchFamily="2" charset="2"/>
              <a:buChar char="Ø"/>
            </a:pPr>
            <a:r>
              <a:rPr lang="en-US" sz="1600"/>
              <a:t>The Academic and CTE awardees (returning students) will have their eligibility paid out under their current program.  </a:t>
            </a:r>
          </a:p>
          <a:p>
            <a:pPr marL="342900" lvl="0" indent="-342900">
              <a:buFont typeface="Wingdings" panose="05000000000000000000" pitchFamily="2" charset="2"/>
              <a:buChar char="Ø"/>
            </a:pPr>
            <a:endParaRPr lang="en-US" sz="2000" b="1"/>
          </a:p>
          <a:p>
            <a:pPr marL="845820" lvl="2" indent="-342900">
              <a:buFont typeface="Wingdings" panose="05000000000000000000" pitchFamily="2" charset="2"/>
              <a:buChar char="Ø"/>
            </a:pPr>
            <a:endParaRPr lang="en-US" sz="1600"/>
          </a:p>
          <a:p>
            <a:pPr marL="342900" indent="-342900">
              <a:buFont typeface="Wingdings" panose="05000000000000000000" pitchFamily="2" charset="2"/>
              <a:buChar char="Ø"/>
            </a:pPr>
            <a:endParaRPr lang="en-US" sz="2000"/>
          </a:p>
          <a:p>
            <a:endParaRPr lang="en-US"/>
          </a:p>
        </p:txBody>
      </p:sp>
    </p:spTree>
    <p:extLst>
      <p:ext uri="{BB962C8B-B14F-4D97-AF65-F5344CB8AC3E}">
        <p14:creationId xmlns:p14="http://schemas.microsoft.com/office/powerpoint/2010/main" val="488198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9183-5DCA-458B-ABC0-9080221A6391}"/>
              </a:ext>
            </a:extLst>
          </p:cNvPr>
          <p:cNvSpPr>
            <a:spLocks noGrp="1"/>
          </p:cNvSpPr>
          <p:nvPr>
            <p:ph type="title"/>
          </p:nvPr>
        </p:nvSpPr>
        <p:spPr/>
        <p:txBody>
          <a:bodyPr/>
          <a:lstStyle/>
          <a:p>
            <a:r>
              <a:rPr lang="en-US"/>
              <a:t>State Aid Program Updates</a:t>
            </a:r>
          </a:p>
        </p:txBody>
      </p:sp>
      <p:sp>
        <p:nvSpPr>
          <p:cNvPr id="3" name="Content Placeholder 2">
            <a:extLst>
              <a:ext uri="{FF2B5EF4-FFF2-40B4-BE49-F238E27FC236}">
                <a16:creationId xmlns:a16="http://schemas.microsoft.com/office/drawing/2014/main" id="{582BF98D-2951-41EC-BB75-F135F6F4C36C}"/>
              </a:ext>
            </a:extLst>
          </p:cNvPr>
          <p:cNvSpPr>
            <a:spLocks noGrp="1"/>
          </p:cNvSpPr>
          <p:nvPr>
            <p:ph idx="1"/>
          </p:nvPr>
        </p:nvSpPr>
        <p:spPr>
          <a:xfrm>
            <a:off x="1143000" y="1868867"/>
            <a:ext cx="10372725" cy="4379533"/>
          </a:xfrm>
        </p:spPr>
        <p:txBody>
          <a:bodyPr vert="horz" lIns="91440" tIns="45720" rIns="91440" bIns="45720" rtlCol="0" anchor="t">
            <a:normAutofit/>
          </a:bodyPr>
          <a:lstStyle/>
          <a:p>
            <a:pPr marL="342900" indent="-342900">
              <a:buFont typeface="Wingdings" panose="05000000000000000000" pitchFamily="2" charset="2"/>
              <a:buChar char="Ø"/>
            </a:pPr>
            <a:r>
              <a:rPr lang="en-US" sz="2000" b="1">
                <a:latin typeface="Tahoma"/>
                <a:ea typeface="Tahoma"/>
                <a:cs typeface="Tahoma"/>
              </a:rPr>
              <a:t>Native American Scholarship </a:t>
            </a:r>
            <a:endParaRPr lang="en-US"/>
          </a:p>
          <a:p>
            <a:pPr marL="571500" lvl="1" indent="-342900">
              <a:buFont typeface="Wingdings" panose="05000000000000000000" pitchFamily="2" charset="2"/>
              <a:buChar char="Ø"/>
            </a:pPr>
            <a:r>
              <a:rPr lang="en-US" sz="1800"/>
              <a:t>The revised Administrative Rules were effective 4/1 and will begin in the 2024-25 AY.</a:t>
            </a:r>
          </a:p>
          <a:p>
            <a:pPr marL="845820" lvl="2" indent="-342900">
              <a:buFont typeface="Wingdings" panose="05000000000000000000" pitchFamily="2" charset="2"/>
              <a:buChar char="Ø"/>
            </a:pPr>
            <a:r>
              <a:rPr lang="en-US" sz="1600"/>
              <a:t>Verification of “gaining admission” changed to “pursuing a degree or certificate”.</a:t>
            </a:r>
          </a:p>
          <a:p>
            <a:pPr marL="845820" lvl="2" indent="-342900">
              <a:buFont typeface="Wingdings" panose="05000000000000000000" pitchFamily="2" charset="2"/>
              <a:buChar char="Ø"/>
            </a:pPr>
            <a:r>
              <a:rPr lang="en-US" sz="1600"/>
              <a:t>“Valedictorian” category will no longer be awarded. All students will have to qualify on either merit or need.</a:t>
            </a:r>
          </a:p>
          <a:p>
            <a:pPr marL="845820" lvl="2" indent="-342900">
              <a:buFont typeface="Wingdings" panose="05000000000000000000" pitchFamily="2" charset="2"/>
              <a:buChar char="Ø"/>
            </a:pPr>
            <a:r>
              <a:rPr lang="en-US" sz="1600"/>
              <a:t>Removed the limit of the award to 6 academic years. </a:t>
            </a:r>
          </a:p>
          <a:p>
            <a:pPr marL="845820" lvl="2" indent="-342900">
              <a:buFont typeface="Wingdings" panose="05000000000000000000" pitchFamily="2" charset="2"/>
              <a:buChar char="Ø"/>
            </a:pPr>
            <a:r>
              <a:rPr lang="en-US" sz="1600">
                <a:latin typeface="Tahoma"/>
                <a:ea typeface="Tahoma"/>
                <a:cs typeface="Tahoma"/>
              </a:rPr>
              <a:t>Awards will be prorated if less than full-time enrolled for </a:t>
            </a:r>
            <a:r>
              <a:rPr lang="en-US" sz="1600" u="sng">
                <a:latin typeface="Tahoma"/>
                <a:ea typeface="Tahoma"/>
                <a:cs typeface="Tahoma"/>
              </a:rPr>
              <a:t>ALL</a:t>
            </a:r>
            <a:r>
              <a:rPr lang="en-US" sz="1600">
                <a:latin typeface="Tahoma"/>
                <a:ea typeface="Tahoma"/>
                <a:cs typeface="Tahoma"/>
              </a:rPr>
              <a:t> students, regardless of grade level.</a:t>
            </a:r>
          </a:p>
          <a:p>
            <a:pPr marL="1120140" lvl="3" indent="-342900">
              <a:buFont typeface="Wingdings" panose="05000000000000000000" pitchFamily="2" charset="2"/>
              <a:buChar char="Ø"/>
            </a:pPr>
            <a:r>
              <a:rPr lang="en-US" sz="1400">
                <a:latin typeface="Tahoma"/>
                <a:ea typeface="Tahoma"/>
                <a:cs typeface="Tahoma"/>
              </a:rPr>
              <a:t>The "final term" rule is no longer in effect.</a:t>
            </a:r>
            <a:endParaRPr lang="en-US"/>
          </a:p>
          <a:p>
            <a:pPr marL="1120140" lvl="3" indent="-342900">
              <a:buFont typeface="Wingdings" panose="05000000000000000000" pitchFamily="2" charset="2"/>
              <a:buChar char="Ø"/>
            </a:pPr>
            <a:r>
              <a:rPr lang="en-US" sz="1400">
                <a:latin typeface="Tahoma"/>
                <a:ea typeface="Tahoma"/>
                <a:cs typeface="Tahoma"/>
              </a:rPr>
              <a:t>&lt; 3 credits – no eligibility.</a:t>
            </a:r>
            <a:endParaRPr lang="en-US" sz="1400"/>
          </a:p>
          <a:p>
            <a:pPr marL="845820" lvl="2" indent="-342900">
              <a:buFont typeface="Wingdings" panose="05000000000000000000" pitchFamily="2" charset="2"/>
              <a:buChar char="Ø"/>
            </a:pPr>
            <a:endParaRPr lang="en-US" sz="1600"/>
          </a:p>
          <a:p>
            <a:pPr marL="342900" indent="-342900">
              <a:buFont typeface="Wingdings" panose="05000000000000000000" pitchFamily="2" charset="2"/>
              <a:buChar char="Ø"/>
            </a:pPr>
            <a:endParaRPr lang="en-US" sz="2000"/>
          </a:p>
          <a:p>
            <a:endParaRPr lang="en-US"/>
          </a:p>
        </p:txBody>
      </p:sp>
    </p:spTree>
    <p:extLst>
      <p:ext uri="{BB962C8B-B14F-4D97-AF65-F5344CB8AC3E}">
        <p14:creationId xmlns:p14="http://schemas.microsoft.com/office/powerpoint/2010/main" val="2837698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9183-5DCA-458B-ABC0-9080221A6391}"/>
              </a:ext>
            </a:extLst>
          </p:cNvPr>
          <p:cNvSpPr>
            <a:spLocks noGrp="1"/>
          </p:cNvSpPr>
          <p:nvPr>
            <p:ph type="title"/>
          </p:nvPr>
        </p:nvSpPr>
        <p:spPr/>
        <p:txBody>
          <a:bodyPr/>
          <a:lstStyle/>
          <a:p>
            <a:r>
              <a:rPr lang="en-US">
                <a:latin typeface="Tahoma"/>
                <a:ea typeface="Tahoma"/>
                <a:cs typeface="Tahoma"/>
              </a:rPr>
              <a:t>Reminders...</a:t>
            </a:r>
            <a:endParaRPr lang="en-US"/>
          </a:p>
        </p:txBody>
      </p:sp>
      <p:sp>
        <p:nvSpPr>
          <p:cNvPr id="3" name="Content Placeholder 2">
            <a:extLst>
              <a:ext uri="{FF2B5EF4-FFF2-40B4-BE49-F238E27FC236}">
                <a16:creationId xmlns:a16="http://schemas.microsoft.com/office/drawing/2014/main" id="{582BF98D-2951-41EC-BB75-F135F6F4C36C}"/>
              </a:ext>
            </a:extLst>
          </p:cNvPr>
          <p:cNvSpPr>
            <a:spLocks noGrp="1"/>
          </p:cNvSpPr>
          <p:nvPr>
            <p:ph idx="1"/>
          </p:nvPr>
        </p:nvSpPr>
        <p:spPr>
          <a:xfrm>
            <a:off x="1143000" y="1784412"/>
            <a:ext cx="10372725" cy="4311588"/>
          </a:xfrm>
        </p:spPr>
        <p:txBody>
          <a:bodyPr vert="horz" lIns="91440" tIns="45720" rIns="91440" bIns="45720" rtlCol="0" anchor="t">
            <a:normAutofit/>
          </a:bodyPr>
          <a:lstStyle/>
          <a:p>
            <a:pPr marL="342900" indent="-342900">
              <a:buFont typeface="Wingdings" panose="05000000000000000000" pitchFamily="2" charset="2"/>
              <a:buChar char="Ø"/>
            </a:pPr>
            <a:r>
              <a:rPr lang="en-US" sz="2000" b="1">
                <a:latin typeface="Tahoma"/>
                <a:ea typeface="Tahoma"/>
                <a:cs typeface="Tahoma"/>
              </a:rPr>
              <a:t>Summer award processing</a:t>
            </a:r>
          </a:p>
          <a:p>
            <a:pPr marL="571500" lvl="1" indent="-342900">
              <a:buFont typeface="Wingdings" panose="05000000000000000000" pitchFamily="2" charset="2"/>
              <a:buChar char="Ø"/>
            </a:pPr>
            <a:r>
              <a:rPr lang="en-US" sz="1800"/>
              <a:t>NDUS is accepting lists from institutions to evaluate eligibility. </a:t>
            </a:r>
          </a:p>
          <a:p>
            <a:pPr marL="571500" lvl="1" indent="-342900">
              <a:buFont typeface="Wingdings" panose="05000000000000000000" pitchFamily="2" charset="2"/>
              <a:buChar char="Ø"/>
            </a:pPr>
            <a:r>
              <a:rPr lang="en-US" sz="1800"/>
              <a:t>Which programs have funds?  </a:t>
            </a:r>
          </a:p>
          <a:p>
            <a:pPr marL="845820" lvl="2" indent="-342900">
              <a:buFont typeface="Wingdings" panose="05000000000000000000" pitchFamily="2" charset="2"/>
              <a:buChar char="Ø"/>
            </a:pPr>
            <a:r>
              <a:rPr lang="en-US" sz="1600"/>
              <a:t>State Grant, Academic/CTE/ND Scholarships, Dual Credit Tuition Scholarship, Scholars, ND Career Builders Scholarship.</a:t>
            </a:r>
          </a:p>
          <a:p>
            <a:pPr marL="342900" indent="-342900">
              <a:buFont typeface="Wingdings" panose="05000000000000000000" pitchFamily="2" charset="2"/>
              <a:buChar char="Ø"/>
            </a:pPr>
            <a:r>
              <a:rPr lang="en-US" sz="2000" b="1">
                <a:latin typeface="Tahoma"/>
                <a:ea typeface="Tahoma"/>
                <a:cs typeface="Tahoma"/>
              </a:rPr>
              <a:t>Cost of Attendance (COA) Limitation </a:t>
            </a:r>
            <a:r>
              <a:rPr lang="en-US" sz="2000">
                <a:latin typeface="Tahoma"/>
                <a:ea typeface="Tahoma"/>
                <a:cs typeface="Tahoma"/>
              </a:rPr>
              <a:t>– For any state-funded program, awards may not exceed total COA, as determined by the institution, when considering all financial aid sources, regardless if need-based or non-need-based.  </a:t>
            </a:r>
            <a:endParaRPr lang="en-US" sz="2000"/>
          </a:p>
          <a:p>
            <a:pPr marL="342900" lvl="0" indent="-342900">
              <a:buFont typeface="Wingdings" panose="05000000000000000000" pitchFamily="2" charset="2"/>
              <a:buChar char="Ø"/>
            </a:pPr>
            <a:r>
              <a:rPr lang="en-US" sz="2000" b="1"/>
              <a:t>2025 Legislative Session </a:t>
            </a:r>
            <a:r>
              <a:rPr lang="en-US" sz="2000"/>
              <a:t>– Begins January 2025.</a:t>
            </a:r>
          </a:p>
          <a:p>
            <a:pPr marL="342900" lvl="0" indent="-342900">
              <a:buFont typeface="Wingdings" panose="05000000000000000000" pitchFamily="2" charset="2"/>
              <a:buChar char="Ø"/>
            </a:pPr>
            <a:endParaRPr lang="en-US" sz="2000"/>
          </a:p>
          <a:p>
            <a:endParaRPr lang="en-US"/>
          </a:p>
        </p:txBody>
      </p:sp>
    </p:spTree>
    <p:extLst>
      <p:ext uri="{BB962C8B-B14F-4D97-AF65-F5344CB8AC3E}">
        <p14:creationId xmlns:p14="http://schemas.microsoft.com/office/powerpoint/2010/main" val="2619420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F789F8-4901-36B9-2D0D-B9FC2BE89C81}"/>
              </a:ext>
            </a:extLst>
          </p:cNvPr>
          <p:cNvSpPr txBox="1"/>
          <p:nvPr/>
        </p:nvSpPr>
        <p:spPr>
          <a:xfrm>
            <a:off x="3105150" y="2459504"/>
            <a:ext cx="5524500" cy="1938992"/>
          </a:xfrm>
          <a:prstGeom prst="rect">
            <a:avLst/>
          </a:prstGeom>
          <a:noFill/>
        </p:spPr>
        <p:txBody>
          <a:bodyPr wrap="square" rtlCol="0">
            <a:spAutoFit/>
          </a:bodyPr>
          <a:lstStyle/>
          <a:p>
            <a:pPr algn="ctr"/>
            <a:r>
              <a:rPr lang="en-US" sz="6000" b="1">
                <a:solidFill>
                  <a:srgbClr val="00407A"/>
                </a:solidFill>
                <a:latin typeface="Tahoma" panose="020B0604030504040204" pitchFamily="34" charset="0"/>
                <a:ea typeface="Tahoma" panose="020B0604030504040204" pitchFamily="34" charset="0"/>
                <a:cs typeface="Tahoma" panose="020B0604030504040204" pitchFamily="34" charset="0"/>
              </a:rPr>
              <a:t>T</a:t>
            </a:r>
            <a:r>
              <a:rPr kumimoji="0" lang="en-US" sz="6000" b="1" i="0" u="none" strike="noStrike" kern="1200" cap="none" spc="0" normalizeH="0" baseline="0" noProof="0">
                <a:ln>
                  <a:noFill/>
                </a:ln>
                <a:solidFill>
                  <a:srgbClr val="00407A"/>
                </a:solidFill>
                <a:effectLst/>
                <a:uLnTx/>
                <a:uFillTx/>
                <a:latin typeface="Tahoma" panose="020B0604030504040204" pitchFamily="34" charset="0"/>
                <a:ea typeface="Tahoma" panose="020B0604030504040204" pitchFamily="34" charset="0"/>
                <a:cs typeface="Tahoma" panose="020B0604030504040204" pitchFamily="34" charset="0"/>
              </a:rPr>
              <a:t>hank you for all you do!</a:t>
            </a:r>
            <a:endParaRPr lang="en-US" sz="6000"/>
          </a:p>
        </p:txBody>
      </p:sp>
    </p:spTree>
    <p:extLst>
      <p:ext uri="{BB962C8B-B14F-4D97-AF65-F5344CB8AC3E}">
        <p14:creationId xmlns:p14="http://schemas.microsoft.com/office/powerpoint/2010/main" val="2026649720"/>
      </p:ext>
    </p:extLst>
  </p:cSld>
  <p:clrMapOvr>
    <a:masterClrMapping/>
  </p:clrMapOvr>
</p:sld>
</file>

<file path=ppt/theme/theme1.xml><?xml version="1.0" encoding="utf-8"?>
<a:theme xmlns:a="http://schemas.openxmlformats.org/drawingml/2006/main" name="Basis">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NDUS PPT template 2022.potx" id="{DF535290-B0B1-4A51-B265-35C445AB3207}" vid="{3AE6B686-C2AD-46B2-A248-0CF51D5484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804effa-46b0-4c7c-8e7d-21eb8a57e84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02262463103E4B9AC5D064BB87E57D" ma:contentTypeVersion="12" ma:contentTypeDescription="Create a new document." ma:contentTypeScope="" ma:versionID="1647b30d23589bcf670f4bd0561ae327">
  <xsd:schema xmlns:xsd="http://www.w3.org/2001/XMLSchema" xmlns:xs="http://www.w3.org/2001/XMLSchema" xmlns:p="http://schemas.microsoft.com/office/2006/metadata/properties" xmlns:ns2="d804effa-46b0-4c7c-8e7d-21eb8a57e846" xmlns:ns3="095ff05e-dbab-4da5-a206-877d4c31cb86" targetNamespace="http://schemas.microsoft.com/office/2006/metadata/properties" ma:root="true" ma:fieldsID="7d90b1d1a86752cd56ced572bb07ca13" ns2:_="" ns3:_="">
    <xsd:import namespace="d804effa-46b0-4c7c-8e7d-21eb8a57e846"/>
    <xsd:import namespace="095ff05e-dbab-4da5-a206-877d4c31cb8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04effa-46b0-4c7c-8e7d-21eb8a57e8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286ec34-a2ae-4ac6-b6b4-0b3167cce8d0"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ff05e-dbab-4da5-a206-877d4c31cb8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2D3EF9-F779-41A2-B6CF-7064087D1D88}">
  <ds:schemaRefs>
    <ds:schemaRef ds:uri="http://schemas.microsoft.com/office/2006/documentManagement/types"/>
    <ds:schemaRef ds:uri="http://purl.org/dc/elements/1.1/"/>
    <ds:schemaRef ds:uri="http://schemas.microsoft.com/office/infopath/2007/PartnerControls"/>
    <ds:schemaRef ds:uri="095ff05e-dbab-4da5-a206-877d4c31cb86"/>
    <ds:schemaRef ds:uri="http://purl.org/dc/terms/"/>
    <ds:schemaRef ds:uri="http://purl.org/dc/dcmitype/"/>
    <ds:schemaRef ds:uri="http://schemas.microsoft.com/office/2006/metadata/properties"/>
    <ds:schemaRef ds:uri="http://schemas.openxmlformats.org/package/2006/metadata/core-properties"/>
    <ds:schemaRef ds:uri="d804effa-46b0-4c7c-8e7d-21eb8a57e846"/>
    <ds:schemaRef ds:uri="http://www.w3.org/XML/1998/namespace"/>
  </ds:schemaRefs>
</ds:datastoreItem>
</file>

<file path=customXml/itemProps2.xml><?xml version="1.0" encoding="utf-8"?>
<ds:datastoreItem xmlns:ds="http://schemas.openxmlformats.org/officeDocument/2006/customXml" ds:itemID="{CAE5978A-480D-4EBA-9B0D-A84D736138B4}">
  <ds:schemaRefs>
    <ds:schemaRef ds:uri="095ff05e-dbab-4da5-a206-877d4c31cb86"/>
    <ds:schemaRef ds:uri="d804effa-46b0-4c7c-8e7d-21eb8a57e8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D0B21FD-7592-4D9E-B101-C41556280998}">
  <ds:schemaRefs>
    <ds:schemaRef ds:uri="http://schemas.microsoft.com/sharepoint/v3/contenttype/forms"/>
  </ds:schemaRefs>
</ds:datastoreItem>
</file>

<file path=docMetadata/LabelInfo.xml><?xml version="1.0" encoding="utf-8"?>
<clbl:labelList xmlns:clbl="http://schemas.microsoft.com/office/2020/mipLabelMetadata">
  <clbl:label id="{ec37a091-b9a6-47e5-98d0-903d4a419203}" enabled="0" method="" siteId="{ec37a091-b9a6-47e5-98d0-903d4a419203}" removed="1"/>
</clbl:labelList>
</file>

<file path=docProps/app.xml><?xml version="1.0" encoding="utf-8"?>
<Properties xmlns="http://schemas.openxmlformats.org/officeDocument/2006/extended-properties" xmlns:vt="http://schemas.openxmlformats.org/officeDocument/2006/docPropsVTypes">
  <Template>NDUS PPT template 2022 w green and blue border</Template>
  <TotalTime>0</TotalTime>
  <Words>965</Words>
  <Application>Microsoft Office PowerPoint</Application>
  <PresentationFormat>Widescreen</PresentationFormat>
  <Paragraphs>118</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Corbel</vt:lpstr>
      <vt:lpstr>Tahoma</vt:lpstr>
      <vt:lpstr>Wingdings</vt:lpstr>
      <vt:lpstr>Basis</vt:lpstr>
      <vt:lpstr>ND University System Update</vt:lpstr>
      <vt:lpstr>Agenda</vt:lpstr>
      <vt:lpstr>SAMS Project </vt:lpstr>
      <vt:lpstr>Project Scope</vt:lpstr>
      <vt:lpstr>Project Objectives</vt:lpstr>
      <vt:lpstr>Project Goals</vt:lpstr>
      <vt:lpstr>Project Timeline</vt:lpstr>
      <vt:lpstr>What to expect?</vt:lpstr>
      <vt:lpstr>What to expect?</vt:lpstr>
      <vt:lpstr>What to expect?</vt:lpstr>
      <vt:lpstr>Common Questions on SAMS</vt:lpstr>
      <vt:lpstr>Common Questions on SAMS</vt:lpstr>
      <vt:lpstr>Common Questions on SAMS</vt:lpstr>
      <vt:lpstr>State Aid Program Updates</vt:lpstr>
      <vt:lpstr>State Aid Program Updates</vt:lpstr>
      <vt:lpstr>Reminders...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Rostad</dc:creator>
  <cp:lastModifiedBy>Tangsrud, Crystal</cp:lastModifiedBy>
  <cp:revision>2</cp:revision>
  <cp:lastPrinted>2020-10-23T22:40:54Z</cp:lastPrinted>
  <dcterms:created xsi:type="dcterms:W3CDTF">2022-04-28T13:06:59Z</dcterms:created>
  <dcterms:modified xsi:type="dcterms:W3CDTF">2024-04-09T22:16:52Z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0x0101005F02262463103E4B9AC5D064BB87E57D</vt:lpwstr>
  </property>
  <property fmtid="{D5CDD505-2E9C-101B-9397-08002B2CF9AE}" pid="3" name="MediaServiceImageTags">
    <vt:lpwstr/>
  </property>
</Properties>
</file>