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56" r:id="rId3"/>
    <p:sldId id="264" r:id="rId4"/>
    <p:sldId id="257" r:id="rId5"/>
    <p:sldId id="258" r:id="rId6"/>
    <p:sldId id="259" r:id="rId7"/>
    <p:sldId id="260" r:id="rId8"/>
    <p:sldId id="261" r:id="rId9"/>
    <p:sldId id="262" r:id="rId10"/>
    <p:sldId id="265" r:id="rId11"/>
    <p:sldId id="266"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9" d="100"/>
          <a:sy n="79" d="100"/>
        </p:scale>
        <p:origin x="6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4497CD9-B3B2-4AB9-94F3-C719CA944920}" type="datetimeFigureOut">
              <a:rPr lang="en-US" smtClean="0"/>
              <a:t>4/9/2024</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CCE0F7C-7CC8-4E5D-B8A4-108D7BAF3A80}"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57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497CD9-B3B2-4AB9-94F3-C719CA944920}" type="datetimeFigureOut">
              <a:rPr lang="en-US" smtClean="0"/>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3434280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497CD9-B3B2-4AB9-94F3-C719CA944920}" type="datetimeFigureOut">
              <a:rPr lang="en-US" smtClean="0"/>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CE0F7C-7CC8-4E5D-B8A4-108D7BAF3A80}"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778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497CD9-B3B2-4AB9-94F3-C719CA944920}" type="datetimeFigureOut">
              <a:rPr lang="en-US" smtClean="0"/>
              <a:t>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22359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497CD9-B3B2-4AB9-94F3-C719CA944920}" type="datetimeFigureOut">
              <a:rPr lang="en-US" smtClean="0"/>
              <a:t>4/9/2024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2496220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497CD9-B3B2-4AB9-94F3-C719CA944920}" type="datetimeFigureOut">
              <a:rPr lang="en-US" smtClean="0"/>
              <a:t>4/9/2024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1138838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497CD9-B3B2-4AB9-94F3-C719CA944920}" type="datetimeFigureOut">
              <a:rPr lang="en-US" smtClean="0"/>
              <a:t>4/9/2024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3493768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497CD9-B3B2-4AB9-94F3-C719CA944920}" type="datetimeFigureOut">
              <a:rPr lang="en-US" smtClean="0"/>
              <a:t>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2641453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497CD9-B3B2-4AB9-94F3-C719CA944920}" type="datetimeFigureOut">
              <a:rPr lang="en-US" smtClean="0"/>
              <a:t>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3765898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497CD9-B3B2-4AB9-94F3-C719CA944920}" type="datetimeFigureOut">
              <a:rPr lang="en-US" smtClean="0"/>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1258427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497CD9-B3B2-4AB9-94F3-C719CA944920}" type="datetimeFigureOut">
              <a:rPr lang="en-US" smtClean="0"/>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CE0F7C-7CC8-4E5D-B8A4-108D7BAF3A80}" type="slidenum">
              <a:rPr lang="en-US" smtClean="0"/>
              <a:t>‹#›</a:t>
            </a:fld>
            <a:endParaRPr lang="en-US"/>
          </a:p>
        </p:txBody>
      </p:sp>
    </p:spTree>
    <p:extLst>
      <p:ext uri="{BB962C8B-B14F-4D97-AF65-F5344CB8AC3E}">
        <p14:creationId xmlns:p14="http://schemas.microsoft.com/office/powerpoint/2010/main" val="304072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4497CD9-B3B2-4AB9-94F3-C719CA944920}" type="datetimeFigureOut">
              <a:rPr lang="en-US" smtClean="0"/>
              <a:t>4/9/2024</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CCE0F7C-7CC8-4E5D-B8A4-108D7BAF3A80}" type="slidenum">
              <a:rPr lang="en-US" smtClean="0"/>
              <a:t>‹#›</a:t>
            </a:fld>
            <a:endParaRPr lang="en-US"/>
          </a:p>
        </p:txBody>
      </p:sp>
    </p:spTree>
    <p:extLst>
      <p:ext uri="{BB962C8B-B14F-4D97-AF65-F5344CB8AC3E}">
        <p14:creationId xmlns:p14="http://schemas.microsoft.com/office/powerpoint/2010/main" val="2787729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healthcare.gov/" TargetMode="External"/><Relationship Id="rId2" Type="http://schemas.openxmlformats.org/officeDocument/2006/relationships/hyperlink" Target="https://studentaid.gov/"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B4F2-6649-4EC2-AC00-8C50CBAC7716}"/>
              </a:ext>
            </a:extLst>
          </p:cNvPr>
          <p:cNvSpPr>
            <a:spLocks noGrp="1"/>
          </p:cNvSpPr>
          <p:nvPr>
            <p:ph type="title"/>
          </p:nvPr>
        </p:nvSpPr>
        <p:spPr/>
        <p:txBody>
          <a:bodyPr>
            <a:normAutofit/>
          </a:bodyPr>
          <a:lstStyle/>
          <a:p>
            <a:pPr algn="ctr"/>
            <a:r>
              <a:rPr lang="en-US" sz="2000" dirty="0">
                <a:solidFill>
                  <a:schemeClr val="tx1"/>
                </a:solidFill>
              </a:rPr>
              <a:t>Smart Spending and Saving: What I've Learned from Students on How to Financially Survive and Thrive During the College Years</a:t>
            </a:r>
            <a:br>
              <a:rPr lang="en-US" sz="2000" dirty="0">
                <a:solidFill>
                  <a:schemeClr val="tx1"/>
                </a:solidFill>
              </a:rPr>
            </a:br>
            <a:endParaRPr lang="en-US" sz="2000" dirty="0">
              <a:solidFill>
                <a:schemeClr val="tx1"/>
              </a:solidFill>
            </a:endParaRPr>
          </a:p>
        </p:txBody>
      </p:sp>
      <p:pic>
        <p:nvPicPr>
          <p:cNvPr id="5" name="Picture Placeholder 4" descr="Logo for the NDASFAA spring conference with sand, water and palm trees. It looks very inviting!&#10;">
            <a:extLst>
              <a:ext uri="{FF2B5EF4-FFF2-40B4-BE49-F238E27FC236}">
                <a16:creationId xmlns:a16="http://schemas.microsoft.com/office/drawing/2014/main" id="{7CA4A749-E5CF-42D9-BB0F-76A58660363D}"/>
              </a:ext>
            </a:extLst>
          </p:cNvPr>
          <p:cNvPicPr>
            <a:picLocks noGrp="1" noChangeAspect="1"/>
          </p:cNvPicPr>
          <p:nvPr>
            <p:ph type="pic" idx="1"/>
          </p:nvPr>
        </p:nvPicPr>
        <p:blipFill>
          <a:blip r:embed="rId2"/>
          <a:srcRect t="10645" b="10645"/>
          <a:stretch>
            <a:fillRect/>
          </a:stretch>
        </p:blipFill>
        <p:spPr>
          <a:prstGeom prst="rect">
            <a:avLst/>
          </a:prstGeom>
        </p:spPr>
      </p:pic>
      <p:sp>
        <p:nvSpPr>
          <p:cNvPr id="4" name="Text Placeholder 3">
            <a:extLst>
              <a:ext uri="{FF2B5EF4-FFF2-40B4-BE49-F238E27FC236}">
                <a16:creationId xmlns:a16="http://schemas.microsoft.com/office/drawing/2014/main" id="{9CA3A8F1-1C77-4986-8F61-7A627B2FAB6F}"/>
              </a:ext>
            </a:extLst>
          </p:cNvPr>
          <p:cNvSpPr>
            <a:spLocks noGrp="1"/>
          </p:cNvSpPr>
          <p:nvPr>
            <p:ph type="body" sz="half" idx="2"/>
          </p:nvPr>
        </p:nvSpPr>
        <p:spPr/>
        <p:txBody>
          <a:bodyPr>
            <a:noAutofit/>
          </a:bodyPr>
          <a:lstStyle/>
          <a:p>
            <a:pPr algn="ctr"/>
            <a:r>
              <a:rPr lang="en-US" sz="1200" dirty="0">
                <a:solidFill>
                  <a:schemeClr val="tx1"/>
                </a:solidFill>
              </a:rPr>
              <a:t>North Dakota Association of Financial Aid Administrators Spring Conference</a:t>
            </a:r>
          </a:p>
          <a:p>
            <a:pPr algn="ctr"/>
            <a:r>
              <a:rPr lang="en-US" sz="1200" dirty="0">
                <a:solidFill>
                  <a:schemeClr val="tx1"/>
                </a:solidFill>
              </a:rPr>
              <a:t>April 11, 2024</a:t>
            </a:r>
          </a:p>
          <a:p>
            <a:r>
              <a:rPr lang="en-US" sz="1400" dirty="0">
                <a:solidFill>
                  <a:schemeClr val="tx1"/>
                </a:solidFill>
              </a:rPr>
              <a:t>Margaret Fitzgerald, Ph.D.</a:t>
            </a:r>
          </a:p>
          <a:p>
            <a:r>
              <a:rPr lang="en-US" sz="1200" dirty="0">
                <a:solidFill>
                  <a:schemeClr val="tx1"/>
                </a:solidFill>
              </a:rPr>
              <a:t>Dr. Anne </a:t>
            </a:r>
            <a:r>
              <a:rPr lang="en-US" sz="1200" dirty="0" err="1">
                <a:solidFill>
                  <a:schemeClr val="tx1"/>
                </a:solidFill>
              </a:rPr>
              <a:t>Stegner</a:t>
            </a:r>
            <a:r>
              <a:rPr lang="en-US" sz="1200" dirty="0">
                <a:solidFill>
                  <a:schemeClr val="tx1"/>
                </a:solidFill>
              </a:rPr>
              <a:t> Endowed Professor</a:t>
            </a:r>
          </a:p>
          <a:p>
            <a:r>
              <a:rPr lang="en-US" sz="1200" dirty="0">
                <a:solidFill>
                  <a:schemeClr val="tx1"/>
                </a:solidFill>
              </a:rPr>
              <a:t>Department of Human Development &amp; Family Science</a:t>
            </a:r>
          </a:p>
          <a:p>
            <a:r>
              <a:rPr lang="en-US" sz="1200" dirty="0">
                <a:solidFill>
                  <a:schemeClr val="tx1"/>
                </a:solidFill>
              </a:rPr>
              <a:t>College of Health and Human Sciences</a:t>
            </a:r>
          </a:p>
          <a:p>
            <a:r>
              <a:rPr lang="en-US" sz="1200" dirty="0">
                <a:solidFill>
                  <a:schemeClr val="tx1"/>
                </a:solidFill>
              </a:rPr>
              <a:t>North Dakota State University</a:t>
            </a:r>
          </a:p>
          <a:p>
            <a:r>
              <a:rPr lang="en-US" sz="1200" dirty="0">
                <a:solidFill>
                  <a:schemeClr val="tx1"/>
                </a:solidFill>
              </a:rPr>
              <a:t>Margaret.Fitzgerald@ndsu.edu</a:t>
            </a:r>
          </a:p>
        </p:txBody>
      </p:sp>
    </p:spTree>
    <p:extLst>
      <p:ext uri="{BB962C8B-B14F-4D97-AF65-F5344CB8AC3E}">
        <p14:creationId xmlns:p14="http://schemas.microsoft.com/office/powerpoint/2010/main" val="2599760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02EFE-4A17-4EB6-B16D-C7653495AF2F}"/>
              </a:ext>
            </a:extLst>
          </p:cNvPr>
          <p:cNvSpPr>
            <a:spLocks noGrp="1"/>
          </p:cNvSpPr>
          <p:nvPr>
            <p:ph type="ctrTitle"/>
          </p:nvPr>
        </p:nvSpPr>
        <p:spPr>
          <a:xfrm>
            <a:off x="1524000" y="1122363"/>
            <a:ext cx="9144000" cy="706437"/>
          </a:xfrm>
        </p:spPr>
        <p:txBody>
          <a:bodyPr>
            <a:normAutofit/>
          </a:bodyPr>
          <a:lstStyle/>
          <a:p>
            <a:r>
              <a:rPr lang="en-US" sz="4000" dirty="0">
                <a:solidFill>
                  <a:schemeClr val="tx1"/>
                </a:solidFill>
              </a:rPr>
              <a:t>Overview</a:t>
            </a:r>
          </a:p>
        </p:txBody>
      </p:sp>
      <p:sp>
        <p:nvSpPr>
          <p:cNvPr id="3" name="Subtitle 2">
            <a:extLst>
              <a:ext uri="{FF2B5EF4-FFF2-40B4-BE49-F238E27FC236}">
                <a16:creationId xmlns:a16="http://schemas.microsoft.com/office/drawing/2014/main" id="{9C951CB7-05ED-4AF2-98D1-72AD1367A28D}"/>
              </a:ext>
            </a:extLst>
          </p:cNvPr>
          <p:cNvSpPr>
            <a:spLocks noGrp="1"/>
          </p:cNvSpPr>
          <p:nvPr>
            <p:ph type="subTitle" idx="1"/>
          </p:nvPr>
        </p:nvSpPr>
        <p:spPr>
          <a:xfrm>
            <a:off x="1524000" y="2353586"/>
            <a:ext cx="9144000" cy="2904214"/>
          </a:xfrm>
        </p:spPr>
        <p:txBody>
          <a:bodyPr>
            <a:normAutofit/>
          </a:bodyPr>
          <a:lstStyle/>
          <a:p>
            <a:r>
              <a:rPr lang="en-US" sz="2400" dirty="0">
                <a:solidFill>
                  <a:schemeClr val="tx1"/>
                </a:solidFill>
              </a:rPr>
              <a:t>This session will describe various activities or methods students can and do use to manage their finances during their college years with an emphasis on developing effective strategies for the future.</a:t>
            </a:r>
          </a:p>
          <a:p>
            <a:endParaRPr lang="en-US" dirty="0">
              <a:solidFill>
                <a:schemeClr val="tx1"/>
              </a:solidFill>
            </a:endParaRPr>
          </a:p>
        </p:txBody>
      </p:sp>
    </p:spTree>
    <p:extLst>
      <p:ext uri="{BB962C8B-B14F-4D97-AF65-F5344CB8AC3E}">
        <p14:creationId xmlns:p14="http://schemas.microsoft.com/office/powerpoint/2010/main" val="818996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47A8E-C0C0-4EEE-94DA-CC4E54BEFA8F}"/>
              </a:ext>
            </a:extLst>
          </p:cNvPr>
          <p:cNvSpPr>
            <a:spLocks noGrp="1"/>
          </p:cNvSpPr>
          <p:nvPr>
            <p:ph type="title"/>
          </p:nvPr>
        </p:nvSpPr>
        <p:spPr/>
        <p:txBody>
          <a:bodyPr/>
          <a:lstStyle/>
          <a:p>
            <a:r>
              <a:rPr lang="en-US" dirty="0"/>
              <a:t>Presentation is…</a:t>
            </a:r>
          </a:p>
        </p:txBody>
      </p:sp>
      <p:sp>
        <p:nvSpPr>
          <p:cNvPr id="3" name="Content Placeholder 2">
            <a:extLst>
              <a:ext uri="{FF2B5EF4-FFF2-40B4-BE49-F238E27FC236}">
                <a16:creationId xmlns:a16="http://schemas.microsoft.com/office/drawing/2014/main" id="{79568CF8-77DC-4B23-887E-A8840201ED5A}"/>
              </a:ext>
            </a:extLst>
          </p:cNvPr>
          <p:cNvSpPr>
            <a:spLocks noGrp="1"/>
          </p:cNvSpPr>
          <p:nvPr>
            <p:ph idx="1"/>
          </p:nvPr>
        </p:nvSpPr>
        <p:spPr/>
        <p:txBody>
          <a:bodyPr/>
          <a:lstStyle/>
          <a:p>
            <a:r>
              <a:rPr lang="en-US" dirty="0">
                <a:solidFill>
                  <a:schemeClr val="tx1"/>
                </a:solidFill>
              </a:rPr>
              <a:t>Based on an integration of the ideas or concepts I use to teach HDFS 186 Smart Spending &amp; Saving, and also what I've learned from student reflections on their assignments regarding their actual behavior--especially the strategies they use or plan to use to improve their financial situation going forward.</a:t>
            </a:r>
          </a:p>
          <a:p>
            <a:endParaRPr lang="en-US" dirty="0">
              <a:solidFill>
                <a:schemeClr val="tx1"/>
              </a:solidFill>
            </a:endParaRPr>
          </a:p>
          <a:p>
            <a:r>
              <a:rPr lang="en-US" dirty="0">
                <a:solidFill>
                  <a:schemeClr val="tx1"/>
                </a:solidFill>
              </a:rPr>
              <a:t>Present for about 20 minutes; questions and discussion to follow. </a:t>
            </a:r>
          </a:p>
          <a:p>
            <a:endParaRPr lang="en-US" dirty="0"/>
          </a:p>
        </p:txBody>
      </p:sp>
    </p:spTree>
    <p:extLst>
      <p:ext uri="{BB962C8B-B14F-4D97-AF65-F5344CB8AC3E}">
        <p14:creationId xmlns:p14="http://schemas.microsoft.com/office/powerpoint/2010/main" val="4078527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51BC4-0DC2-4F2A-AE83-6866CEEA3761}"/>
              </a:ext>
            </a:extLst>
          </p:cNvPr>
          <p:cNvSpPr>
            <a:spLocks noGrp="1"/>
          </p:cNvSpPr>
          <p:nvPr>
            <p:ph type="title"/>
          </p:nvPr>
        </p:nvSpPr>
        <p:spPr/>
        <p:txBody>
          <a:bodyPr/>
          <a:lstStyle/>
          <a:p>
            <a:r>
              <a:rPr lang="en-US" dirty="0">
                <a:solidFill>
                  <a:schemeClr val="tx1"/>
                </a:solidFill>
              </a:rPr>
              <a:t>Background &amp; Experience</a:t>
            </a:r>
            <a:br>
              <a:rPr lang="en-US" dirty="0">
                <a:solidFill>
                  <a:schemeClr val="tx1"/>
                </a:solidFill>
              </a:rPr>
            </a:br>
            <a:endParaRPr lang="en-US" dirty="0">
              <a:solidFill>
                <a:schemeClr val="tx1"/>
              </a:solidFill>
            </a:endParaRPr>
          </a:p>
        </p:txBody>
      </p:sp>
      <p:sp>
        <p:nvSpPr>
          <p:cNvPr id="3" name="Content Placeholder 2">
            <a:extLst>
              <a:ext uri="{FF2B5EF4-FFF2-40B4-BE49-F238E27FC236}">
                <a16:creationId xmlns:a16="http://schemas.microsoft.com/office/drawing/2014/main" id="{75144E60-96A9-49EA-A9D4-28417A9A818A}"/>
              </a:ext>
            </a:extLst>
          </p:cNvPr>
          <p:cNvSpPr>
            <a:spLocks noGrp="1"/>
          </p:cNvSpPr>
          <p:nvPr>
            <p:ph idx="1"/>
          </p:nvPr>
        </p:nvSpPr>
        <p:spPr/>
        <p:txBody>
          <a:bodyPr/>
          <a:lstStyle/>
          <a:p>
            <a:r>
              <a:rPr lang="en-US" dirty="0">
                <a:solidFill>
                  <a:schemeClr val="tx1"/>
                </a:solidFill>
              </a:rPr>
              <a:t>36 years at NDSU</a:t>
            </a:r>
          </a:p>
          <a:p>
            <a:r>
              <a:rPr lang="en-US" dirty="0">
                <a:solidFill>
                  <a:schemeClr val="tx1"/>
                </a:solidFill>
              </a:rPr>
              <a:t>Faculty, administration, now back to faculty and teaching again for the first time in a long time</a:t>
            </a:r>
          </a:p>
        </p:txBody>
      </p:sp>
    </p:spTree>
    <p:extLst>
      <p:ext uri="{BB962C8B-B14F-4D97-AF65-F5344CB8AC3E}">
        <p14:creationId xmlns:p14="http://schemas.microsoft.com/office/powerpoint/2010/main" val="242200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51BE-454B-4314-A716-0DCF8AD8BD30}"/>
              </a:ext>
            </a:extLst>
          </p:cNvPr>
          <p:cNvSpPr>
            <a:spLocks noGrp="1"/>
          </p:cNvSpPr>
          <p:nvPr>
            <p:ph type="title"/>
          </p:nvPr>
        </p:nvSpPr>
        <p:spPr/>
        <p:txBody>
          <a:bodyPr/>
          <a:lstStyle/>
          <a:p>
            <a:r>
              <a:rPr lang="en-US" dirty="0">
                <a:solidFill>
                  <a:schemeClr val="tx1"/>
                </a:solidFill>
              </a:rPr>
              <a:t>That was then….</a:t>
            </a:r>
          </a:p>
        </p:txBody>
      </p:sp>
      <p:sp>
        <p:nvSpPr>
          <p:cNvPr id="3" name="Content Placeholder 2">
            <a:extLst>
              <a:ext uri="{FF2B5EF4-FFF2-40B4-BE49-F238E27FC236}">
                <a16:creationId xmlns:a16="http://schemas.microsoft.com/office/drawing/2014/main" id="{04A8266E-A47F-4965-A01A-24E2325B42D8}"/>
              </a:ext>
            </a:extLst>
          </p:cNvPr>
          <p:cNvSpPr>
            <a:spLocks noGrp="1"/>
          </p:cNvSpPr>
          <p:nvPr>
            <p:ph idx="1"/>
          </p:nvPr>
        </p:nvSpPr>
        <p:spPr/>
        <p:txBody>
          <a:bodyPr/>
          <a:lstStyle/>
          <a:p>
            <a:r>
              <a:rPr lang="en-US" dirty="0">
                <a:solidFill>
                  <a:schemeClr val="tx1"/>
                </a:solidFill>
              </a:rPr>
              <a:t>Upper division &amp; graduate courses in financial planning &amp; public policy</a:t>
            </a:r>
          </a:p>
          <a:p>
            <a:pPr marL="457200" lvl="1" indent="0">
              <a:buNone/>
            </a:pPr>
            <a:endParaRPr lang="en-US" dirty="0"/>
          </a:p>
        </p:txBody>
      </p:sp>
    </p:spTree>
    <p:extLst>
      <p:ext uri="{BB962C8B-B14F-4D97-AF65-F5344CB8AC3E}">
        <p14:creationId xmlns:p14="http://schemas.microsoft.com/office/powerpoint/2010/main" val="4014375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B56D9-B0D0-44B5-9B48-B3B362A7CAB4}"/>
              </a:ext>
            </a:extLst>
          </p:cNvPr>
          <p:cNvSpPr>
            <a:spLocks noGrp="1"/>
          </p:cNvSpPr>
          <p:nvPr>
            <p:ph type="title"/>
          </p:nvPr>
        </p:nvSpPr>
        <p:spPr/>
        <p:txBody>
          <a:bodyPr/>
          <a:lstStyle/>
          <a:p>
            <a:r>
              <a:rPr lang="en-US" dirty="0">
                <a:solidFill>
                  <a:schemeClr val="tx1"/>
                </a:solidFill>
              </a:rPr>
              <a:t>This is now…</a:t>
            </a:r>
          </a:p>
        </p:txBody>
      </p:sp>
      <p:sp>
        <p:nvSpPr>
          <p:cNvPr id="3" name="Content Placeholder 2">
            <a:extLst>
              <a:ext uri="{FF2B5EF4-FFF2-40B4-BE49-F238E27FC236}">
                <a16:creationId xmlns:a16="http://schemas.microsoft.com/office/drawing/2014/main" id="{45687BC6-E1C4-497B-A86D-A2A69BA34DCC}"/>
              </a:ext>
            </a:extLst>
          </p:cNvPr>
          <p:cNvSpPr>
            <a:spLocks noGrp="1"/>
          </p:cNvSpPr>
          <p:nvPr>
            <p:ph idx="1"/>
          </p:nvPr>
        </p:nvSpPr>
        <p:spPr/>
        <p:txBody>
          <a:bodyPr/>
          <a:lstStyle/>
          <a:p>
            <a:r>
              <a:rPr lang="en-US" dirty="0">
                <a:solidFill>
                  <a:schemeClr val="tx1"/>
                </a:solidFill>
              </a:rPr>
              <a:t>Asked to develop a 100-level General Education course </a:t>
            </a:r>
          </a:p>
          <a:p>
            <a:r>
              <a:rPr lang="en-US" dirty="0">
                <a:solidFill>
                  <a:schemeClr val="tx1"/>
                </a:solidFill>
              </a:rPr>
              <a:t>Smart Spending and Saving</a:t>
            </a:r>
          </a:p>
          <a:p>
            <a:r>
              <a:rPr lang="en-US" dirty="0">
                <a:solidFill>
                  <a:schemeClr val="tx1"/>
                </a:solidFill>
              </a:rPr>
              <a:t>Students wanting and needing something before our 357 Personal and Family Finance Course</a:t>
            </a:r>
          </a:p>
          <a:p>
            <a:r>
              <a:rPr lang="en-US" dirty="0">
                <a:solidFill>
                  <a:schemeClr val="tx1"/>
                </a:solidFill>
              </a:rPr>
              <a:t>On-line, Fall Semester, 2023, 100+ students </a:t>
            </a:r>
          </a:p>
          <a:p>
            <a:r>
              <a:rPr lang="en-US" dirty="0">
                <a:solidFill>
                  <a:schemeClr val="tx1"/>
                </a:solidFill>
              </a:rPr>
              <a:t>Will teach again next fall</a:t>
            </a:r>
          </a:p>
          <a:p>
            <a:r>
              <a:rPr lang="en-US" dirty="0">
                <a:solidFill>
                  <a:schemeClr val="tx1"/>
                </a:solidFill>
              </a:rPr>
              <a:t>Also teaching HDFS 357 Personal &amp; Family Finance, in-person and on-line</a:t>
            </a:r>
          </a:p>
        </p:txBody>
      </p:sp>
    </p:spTree>
    <p:extLst>
      <p:ext uri="{BB962C8B-B14F-4D97-AF65-F5344CB8AC3E}">
        <p14:creationId xmlns:p14="http://schemas.microsoft.com/office/powerpoint/2010/main" val="3243126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3DD9-EBC9-4CD7-8DAF-4439CBA183D0}"/>
              </a:ext>
            </a:extLst>
          </p:cNvPr>
          <p:cNvSpPr>
            <a:spLocks noGrp="1"/>
          </p:cNvSpPr>
          <p:nvPr>
            <p:ph type="title"/>
          </p:nvPr>
        </p:nvSpPr>
        <p:spPr/>
        <p:txBody>
          <a:bodyPr/>
          <a:lstStyle/>
          <a:p>
            <a:r>
              <a:rPr lang="en-US" dirty="0">
                <a:solidFill>
                  <a:schemeClr val="tx1"/>
                </a:solidFill>
              </a:rPr>
              <a:t>What I’m seeing….</a:t>
            </a:r>
          </a:p>
        </p:txBody>
      </p:sp>
      <p:sp>
        <p:nvSpPr>
          <p:cNvPr id="3" name="Content Placeholder 2">
            <a:extLst>
              <a:ext uri="{FF2B5EF4-FFF2-40B4-BE49-F238E27FC236}">
                <a16:creationId xmlns:a16="http://schemas.microsoft.com/office/drawing/2014/main" id="{7AC3004C-60ED-4A68-A7A4-89E1737B498E}"/>
              </a:ext>
            </a:extLst>
          </p:cNvPr>
          <p:cNvSpPr>
            <a:spLocks noGrp="1"/>
          </p:cNvSpPr>
          <p:nvPr>
            <p:ph sz="half" idx="1"/>
          </p:nvPr>
        </p:nvSpPr>
        <p:spPr>
          <a:xfrm>
            <a:off x="1143000" y="1965960"/>
            <a:ext cx="4754880" cy="4114799"/>
          </a:xfrm>
        </p:spPr>
        <p:txBody>
          <a:bodyPr>
            <a:noAutofit/>
          </a:bodyPr>
          <a:lstStyle/>
          <a:p>
            <a:r>
              <a:rPr lang="en-US" sz="1800" dirty="0">
                <a:solidFill>
                  <a:schemeClr val="tx1"/>
                </a:solidFill>
              </a:rPr>
              <a:t>Good news:</a:t>
            </a:r>
          </a:p>
          <a:p>
            <a:pPr lvl="1"/>
            <a:r>
              <a:rPr lang="en-US" sz="1600" dirty="0">
                <a:solidFill>
                  <a:schemeClr val="tx1"/>
                </a:solidFill>
              </a:rPr>
              <a:t>Greater interest in personal finance (course enrollments up)</a:t>
            </a:r>
          </a:p>
          <a:p>
            <a:pPr lvl="1"/>
            <a:r>
              <a:rPr lang="en-US" sz="1600" dirty="0">
                <a:solidFill>
                  <a:schemeClr val="tx1"/>
                </a:solidFill>
              </a:rPr>
              <a:t>Cognizant of the importance of building these life-skills; emergency savings, retirement savings, when to start investing, etc.</a:t>
            </a:r>
          </a:p>
          <a:p>
            <a:pPr lvl="1"/>
            <a:r>
              <a:rPr lang="en-US" sz="1600" dirty="0">
                <a:solidFill>
                  <a:schemeClr val="tx1"/>
                </a:solidFill>
              </a:rPr>
              <a:t>Attracting a variety of majors; genuine interest in financial planning</a:t>
            </a:r>
          </a:p>
          <a:p>
            <a:pPr lvl="1"/>
            <a:r>
              <a:rPr lang="en-US" sz="1600" dirty="0">
                <a:solidFill>
                  <a:schemeClr val="tx1"/>
                </a:solidFill>
              </a:rPr>
              <a:t>Banking and other apps keep students up-to-date in real time &amp; they enjoy using them </a:t>
            </a:r>
          </a:p>
          <a:p>
            <a:pPr lvl="1"/>
            <a:r>
              <a:rPr lang="en-US" sz="1600" dirty="0">
                <a:solidFill>
                  <a:schemeClr val="tx1"/>
                </a:solidFill>
              </a:rPr>
              <a:t>Influence of Behavioral Economics on personal finance literature &amp; practices (nudging savings; awareness of biases that influence spending)</a:t>
            </a:r>
          </a:p>
          <a:p>
            <a:pPr lvl="1"/>
            <a:r>
              <a:rPr lang="en-US" sz="1600" dirty="0">
                <a:solidFill>
                  <a:schemeClr val="tx1"/>
                </a:solidFill>
              </a:rPr>
              <a:t>Appreciation for OER text; inclusive access materials, easy to read/easy to understand materials</a:t>
            </a:r>
          </a:p>
        </p:txBody>
      </p:sp>
      <p:sp>
        <p:nvSpPr>
          <p:cNvPr id="4" name="Content Placeholder 3">
            <a:extLst>
              <a:ext uri="{FF2B5EF4-FFF2-40B4-BE49-F238E27FC236}">
                <a16:creationId xmlns:a16="http://schemas.microsoft.com/office/drawing/2014/main" id="{79C5226B-D7B6-4B9C-B53B-8129EA51880B}"/>
              </a:ext>
            </a:extLst>
          </p:cNvPr>
          <p:cNvSpPr>
            <a:spLocks noGrp="1"/>
          </p:cNvSpPr>
          <p:nvPr>
            <p:ph sz="half" idx="2"/>
          </p:nvPr>
        </p:nvSpPr>
        <p:spPr/>
        <p:txBody>
          <a:bodyPr>
            <a:noAutofit/>
          </a:bodyPr>
          <a:lstStyle/>
          <a:p>
            <a:r>
              <a:rPr lang="en-US" sz="1600" dirty="0">
                <a:solidFill>
                  <a:schemeClr val="tx1"/>
                </a:solidFill>
              </a:rPr>
              <a:t>Concerns:</a:t>
            </a:r>
          </a:p>
          <a:p>
            <a:pPr lvl="1"/>
            <a:r>
              <a:rPr lang="en-US" sz="1600" dirty="0">
                <a:solidFill>
                  <a:schemeClr val="tx1"/>
                </a:solidFill>
              </a:rPr>
              <a:t>Desire to invest before covering the basics (emergency fund; necessary insurance coverage etc.) but receptive to learning about sequencing</a:t>
            </a:r>
          </a:p>
          <a:p>
            <a:pPr lvl="1"/>
            <a:r>
              <a:rPr lang="en-US" sz="1600" dirty="0">
                <a:solidFill>
                  <a:schemeClr val="tx1"/>
                </a:solidFill>
              </a:rPr>
              <a:t>Frauds affecting young adults—on-line sales; financial frauds</a:t>
            </a:r>
          </a:p>
          <a:p>
            <a:pPr lvl="1"/>
            <a:r>
              <a:rPr lang="en-US" sz="1600" dirty="0">
                <a:solidFill>
                  <a:schemeClr val="tx1"/>
                </a:solidFill>
              </a:rPr>
              <a:t>Sports betting</a:t>
            </a:r>
          </a:p>
          <a:p>
            <a:pPr lvl="1"/>
            <a:r>
              <a:rPr lang="en-US" sz="1600" dirty="0">
                <a:solidFill>
                  <a:schemeClr val="tx1"/>
                </a:solidFill>
              </a:rPr>
              <a:t>Some students are somewhat surprised to learn about their actual debt load and implications of this debt for the future</a:t>
            </a:r>
          </a:p>
          <a:p>
            <a:pPr lvl="1"/>
            <a:r>
              <a:rPr lang="en-US" sz="1600" dirty="0">
                <a:solidFill>
                  <a:schemeClr val="tx1"/>
                </a:solidFill>
              </a:rPr>
              <a:t>Realizations re: social customs--the cost of weddings, bachelor/bachelorette trips, costs of being in a wedding</a:t>
            </a:r>
          </a:p>
          <a:p>
            <a:pPr lvl="1"/>
            <a:r>
              <a:rPr lang="en-US" sz="1600" dirty="0">
                <a:solidFill>
                  <a:schemeClr val="tx1"/>
                </a:solidFill>
              </a:rPr>
              <a:t>Mental health, peer pressure and the fear of “missing out”</a:t>
            </a:r>
          </a:p>
          <a:p>
            <a:pPr lvl="1"/>
            <a:r>
              <a:rPr lang="en-US" sz="1600" dirty="0">
                <a:solidFill>
                  <a:schemeClr val="tx1"/>
                </a:solidFill>
              </a:rPr>
              <a:t>So little income…so many responsibilities</a:t>
            </a:r>
          </a:p>
        </p:txBody>
      </p:sp>
    </p:spTree>
    <p:extLst>
      <p:ext uri="{BB962C8B-B14F-4D97-AF65-F5344CB8AC3E}">
        <p14:creationId xmlns:p14="http://schemas.microsoft.com/office/powerpoint/2010/main" val="111373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39DB1-5577-4F7C-BC2A-145A460E364A}"/>
              </a:ext>
            </a:extLst>
          </p:cNvPr>
          <p:cNvSpPr>
            <a:spLocks noGrp="1"/>
          </p:cNvSpPr>
          <p:nvPr>
            <p:ph type="title"/>
          </p:nvPr>
        </p:nvSpPr>
        <p:spPr/>
        <p:txBody>
          <a:bodyPr/>
          <a:lstStyle/>
          <a:p>
            <a:r>
              <a:rPr lang="en-US" dirty="0">
                <a:solidFill>
                  <a:schemeClr val="tx1"/>
                </a:solidFill>
              </a:rPr>
              <a:t>“Realizations” from student reflections:</a:t>
            </a:r>
          </a:p>
        </p:txBody>
      </p:sp>
      <p:sp>
        <p:nvSpPr>
          <p:cNvPr id="3" name="Content Placeholder 2">
            <a:extLst>
              <a:ext uri="{FF2B5EF4-FFF2-40B4-BE49-F238E27FC236}">
                <a16:creationId xmlns:a16="http://schemas.microsoft.com/office/drawing/2014/main" id="{57B9E930-6F47-4DD1-BC84-0FE3D5BF7A11}"/>
              </a:ext>
            </a:extLst>
          </p:cNvPr>
          <p:cNvSpPr>
            <a:spLocks noGrp="1"/>
          </p:cNvSpPr>
          <p:nvPr>
            <p:ph sz="half" idx="1"/>
          </p:nvPr>
        </p:nvSpPr>
        <p:spPr/>
        <p:txBody>
          <a:bodyPr>
            <a:normAutofit fontScale="85000" lnSpcReduction="20000"/>
          </a:bodyPr>
          <a:lstStyle/>
          <a:p>
            <a:r>
              <a:rPr lang="en-US" u="sng" dirty="0">
                <a:solidFill>
                  <a:schemeClr val="tx1"/>
                </a:solidFill>
              </a:rPr>
              <a:t>Assignment: Tracking Their Spending</a:t>
            </a:r>
          </a:p>
          <a:p>
            <a:pPr lvl="1"/>
            <a:r>
              <a:rPr lang="en-US" dirty="0">
                <a:solidFill>
                  <a:schemeClr val="tx1"/>
                </a:solidFill>
              </a:rPr>
              <a:t>Expense of eating out, especially when already on a meal contract</a:t>
            </a:r>
          </a:p>
          <a:p>
            <a:pPr lvl="1"/>
            <a:r>
              <a:rPr lang="en-US" dirty="0">
                <a:solidFill>
                  <a:schemeClr val="tx1"/>
                </a:solidFill>
              </a:rPr>
              <a:t>Amounts spent on alcohol and entertainment (e.g. streaming services, automatic renewals)</a:t>
            </a:r>
          </a:p>
          <a:p>
            <a:pPr lvl="1"/>
            <a:r>
              <a:rPr lang="en-US" dirty="0">
                <a:solidFill>
                  <a:schemeClr val="tx1"/>
                </a:solidFill>
              </a:rPr>
              <a:t>Increased awareness of impulse spending and identification of “triggers:” also reflect on expenses related to gift giving </a:t>
            </a:r>
          </a:p>
          <a:p>
            <a:pPr lvl="1"/>
            <a:r>
              <a:rPr lang="en-US" dirty="0">
                <a:solidFill>
                  <a:schemeClr val="tx1"/>
                </a:solidFill>
              </a:rPr>
              <a:t>Ease of on-line shopping</a:t>
            </a:r>
          </a:p>
          <a:p>
            <a:pPr lvl="1"/>
            <a:r>
              <a:rPr lang="en-US" dirty="0">
                <a:solidFill>
                  <a:schemeClr val="tx1"/>
                </a:solidFill>
              </a:rPr>
              <a:t>Influence that peer groups &amp; social media on their behavior</a:t>
            </a:r>
          </a:p>
        </p:txBody>
      </p:sp>
      <p:sp>
        <p:nvSpPr>
          <p:cNvPr id="4" name="Content Placeholder 3">
            <a:extLst>
              <a:ext uri="{FF2B5EF4-FFF2-40B4-BE49-F238E27FC236}">
                <a16:creationId xmlns:a16="http://schemas.microsoft.com/office/drawing/2014/main" id="{650206E0-336A-49C0-A60C-012257DC28D6}"/>
              </a:ext>
            </a:extLst>
          </p:cNvPr>
          <p:cNvSpPr>
            <a:spLocks noGrp="1"/>
          </p:cNvSpPr>
          <p:nvPr>
            <p:ph sz="half" idx="2"/>
          </p:nvPr>
        </p:nvSpPr>
        <p:spPr/>
        <p:txBody>
          <a:bodyPr>
            <a:normAutofit fontScale="85000" lnSpcReduction="20000"/>
          </a:bodyPr>
          <a:lstStyle/>
          <a:p>
            <a:r>
              <a:rPr lang="en-US" u="sng" dirty="0">
                <a:solidFill>
                  <a:schemeClr val="tx1"/>
                </a:solidFill>
              </a:rPr>
              <a:t>Assignment: Reputable websites</a:t>
            </a:r>
          </a:p>
          <a:p>
            <a:pPr lvl="1"/>
            <a:r>
              <a:rPr lang="en-US" dirty="0">
                <a:solidFill>
                  <a:schemeClr val="tx1"/>
                </a:solidFill>
              </a:rPr>
              <a:t>Wealth of information available on reputable sites (list of &gt; 50 sites to select from for assignment)</a:t>
            </a:r>
          </a:p>
          <a:p>
            <a:pPr lvl="1"/>
            <a:r>
              <a:rPr lang="en-US" dirty="0">
                <a:solidFill>
                  <a:schemeClr val="tx1"/>
                </a:solidFill>
              </a:rPr>
              <a:t>Options for repaying student loans</a:t>
            </a:r>
          </a:p>
          <a:p>
            <a:pPr lvl="1"/>
            <a:r>
              <a:rPr lang="en-US" u="sng" dirty="0">
                <a:solidFill>
                  <a:srgbClr val="7030A0"/>
                </a:solidFill>
                <a:hlinkClick r:id="rId2">
                  <a:extLst>
                    <a:ext uri="{A12FA001-AC4F-418D-AE19-62706E023703}">
                      <ahyp:hlinkClr xmlns:ahyp="http://schemas.microsoft.com/office/drawing/2018/hyperlinkcolor" val="tx"/>
                    </a:ext>
                  </a:extLst>
                </a:hlinkClick>
              </a:rPr>
              <a:t>https://studentaid.gov/</a:t>
            </a:r>
            <a:endParaRPr lang="en-US" u="sng" dirty="0">
              <a:solidFill>
                <a:srgbClr val="7030A0"/>
              </a:solidFill>
            </a:endParaRPr>
          </a:p>
          <a:p>
            <a:pPr lvl="1"/>
            <a:r>
              <a:rPr lang="en-US" dirty="0">
                <a:solidFill>
                  <a:schemeClr val="tx1">
                    <a:lumMod val="95000"/>
                    <a:lumOff val="5000"/>
                  </a:schemeClr>
                </a:solidFill>
              </a:rPr>
              <a:t>Future educators like sites on how to teach money management to students</a:t>
            </a:r>
          </a:p>
          <a:p>
            <a:pPr lvl="1"/>
            <a:r>
              <a:rPr lang="en-US" dirty="0">
                <a:solidFill>
                  <a:schemeClr val="tx1">
                    <a:lumMod val="95000"/>
                    <a:lumOff val="5000"/>
                  </a:schemeClr>
                </a:solidFill>
              </a:rPr>
              <a:t>Health insurance is on their minds</a:t>
            </a:r>
          </a:p>
          <a:p>
            <a:pPr lvl="1"/>
            <a:r>
              <a:rPr lang="en-US" dirty="0">
                <a:solidFill>
                  <a:srgbClr val="F59E00"/>
                </a:solidFill>
                <a:hlinkClick r:id="rId3">
                  <a:extLst>
                    <a:ext uri="{A12FA001-AC4F-418D-AE19-62706E023703}">
                      <ahyp:hlinkClr xmlns:ahyp="http://schemas.microsoft.com/office/drawing/2018/hyperlinkcolor" val="tx"/>
                    </a:ext>
                  </a:extLst>
                </a:hlinkClick>
              </a:rPr>
              <a:t>https://www.healthcare.gov</a:t>
            </a:r>
            <a:r>
              <a:rPr lang="en-US" dirty="0">
                <a:solidFill>
                  <a:schemeClr val="tx1"/>
                </a:solidFill>
              </a:rPr>
              <a:t> </a:t>
            </a:r>
            <a:endParaRPr lang="en-US" dirty="0">
              <a:solidFill>
                <a:schemeClr val="tx1"/>
              </a:solidFill>
              <a:highlight>
                <a:srgbClr val="FFFF00"/>
              </a:highlight>
            </a:endParaRPr>
          </a:p>
          <a:p>
            <a:r>
              <a:rPr lang="en-US" u="sng" dirty="0">
                <a:solidFill>
                  <a:schemeClr val="tx1"/>
                </a:solidFill>
              </a:rPr>
              <a:t>Assignment: Rent Wise Course </a:t>
            </a:r>
          </a:p>
          <a:p>
            <a:pPr lvl="1"/>
            <a:r>
              <a:rPr lang="en-US" dirty="0">
                <a:solidFill>
                  <a:schemeClr val="tx1"/>
                </a:solidFill>
              </a:rPr>
              <a:t>University of Minnesota Extension</a:t>
            </a:r>
          </a:p>
          <a:p>
            <a:pPr lvl="1"/>
            <a:r>
              <a:rPr lang="en-US" dirty="0">
                <a:solidFill>
                  <a:schemeClr val="tx1"/>
                </a:solidFill>
              </a:rPr>
              <a:t>Rental Condition Checklist</a:t>
            </a:r>
          </a:p>
          <a:p>
            <a:pPr lvl="1"/>
            <a:r>
              <a:rPr lang="en-US" dirty="0">
                <a:solidFill>
                  <a:schemeClr val="tx1"/>
                </a:solidFill>
              </a:rPr>
              <a:t>Housing affordability</a:t>
            </a:r>
          </a:p>
          <a:p>
            <a:pPr lvl="1"/>
            <a:r>
              <a:rPr lang="en-US" dirty="0">
                <a:solidFill>
                  <a:schemeClr val="tx1"/>
                </a:solidFill>
              </a:rPr>
              <a:t>Communicating with landlord, roommates, etc.</a:t>
            </a:r>
          </a:p>
          <a:p>
            <a:pPr lvl="1"/>
            <a:endParaRPr lang="en-US" dirty="0">
              <a:solidFill>
                <a:schemeClr val="tx1"/>
              </a:solidFill>
            </a:endParaRPr>
          </a:p>
        </p:txBody>
      </p:sp>
    </p:spTree>
    <p:extLst>
      <p:ext uri="{BB962C8B-B14F-4D97-AF65-F5344CB8AC3E}">
        <p14:creationId xmlns:p14="http://schemas.microsoft.com/office/powerpoint/2010/main" val="74140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95D70-EF34-416D-B26E-07E800BE1917}"/>
              </a:ext>
            </a:extLst>
          </p:cNvPr>
          <p:cNvSpPr>
            <a:spLocks noGrp="1"/>
          </p:cNvSpPr>
          <p:nvPr>
            <p:ph type="title"/>
          </p:nvPr>
        </p:nvSpPr>
        <p:spPr/>
        <p:txBody>
          <a:bodyPr/>
          <a:lstStyle/>
          <a:p>
            <a:r>
              <a:rPr lang="en-US" dirty="0"/>
              <a:t>Appreciation</a:t>
            </a:r>
          </a:p>
        </p:txBody>
      </p:sp>
      <p:sp>
        <p:nvSpPr>
          <p:cNvPr id="3" name="Content Placeholder 2">
            <a:extLst>
              <a:ext uri="{FF2B5EF4-FFF2-40B4-BE49-F238E27FC236}">
                <a16:creationId xmlns:a16="http://schemas.microsoft.com/office/drawing/2014/main" id="{3F711A25-17F3-4748-88C2-5B9760363786}"/>
              </a:ext>
            </a:extLst>
          </p:cNvPr>
          <p:cNvSpPr>
            <a:spLocks noGrp="1"/>
          </p:cNvSpPr>
          <p:nvPr>
            <p:ph idx="1"/>
          </p:nvPr>
        </p:nvSpPr>
        <p:spPr/>
        <p:txBody>
          <a:bodyPr/>
          <a:lstStyle/>
          <a:p>
            <a:r>
              <a:rPr lang="en-US" dirty="0"/>
              <a:t>NDSU Financial Aid &amp; Scholarships created a document for me to use on what students need to know about financial aid</a:t>
            </a:r>
          </a:p>
          <a:p>
            <a:r>
              <a:rPr lang="en-US" dirty="0"/>
              <a:t>NDSU Learning and Applied Innovation Center; assistance from instructional designers</a:t>
            </a:r>
          </a:p>
          <a:p>
            <a:endParaRPr lang="en-US" dirty="0"/>
          </a:p>
        </p:txBody>
      </p:sp>
    </p:spTree>
    <p:extLst>
      <p:ext uri="{BB962C8B-B14F-4D97-AF65-F5344CB8AC3E}">
        <p14:creationId xmlns:p14="http://schemas.microsoft.com/office/powerpoint/2010/main" val="3338128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1CEE4-5267-42C2-B9F3-5898ECA8A1BC}"/>
              </a:ext>
            </a:extLst>
          </p:cNvPr>
          <p:cNvSpPr>
            <a:spLocks noGrp="1"/>
          </p:cNvSpPr>
          <p:nvPr>
            <p:ph type="title"/>
          </p:nvPr>
        </p:nvSpPr>
        <p:spPr/>
        <p:txBody>
          <a:bodyPr/>
          <a:lstStyle/>
          <a:p>
            <a:r>
              <a:rPr lang="en-US" sz="4800" dirty="0">
                <a:solidFill>
                  <a:schemeClr val="tx1"/>
                </a:solidFill>
              </a:rPr>
              <a:t>How do my Observations compare with Your Observations and Experiences?</a:t>
            </a:r>
          </a:p>
        </p:txBody>
      </p:sp>
      <p:sp>
        <p:nvSpPr>
          <p:cNvPr id="3" name="Text Placeholder 2">
            <a:extLst>
              <a:ext uri="{FF2B5EF4-FFF2-40B4-BE49-F238E27FC236}">
                <a16:creationId xmlns:a16="http://schemas.microsoft.com/office/drawing/2014/main" id="{DA5EEDCB-4215-4427-82E3-DD86CC6A5F5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2046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BD37-A268-45EB-9AFC-227BAE32342B}"/>
              </a:ext>
            </a:extLst>
          </p:cNvPr>
          <p:cNvSpPr>
            <a:spLocks noGrp="1"/>
          </p:cNvSpPr>
          <p:nvPr>
            <p:ph type="title"/>
          </p:nvPr>
        </p:nvSpPr>
        <p:spPr/>
        <p:txBody>
          <a:bodyPr/>
          <a:lstStyle/>
          <a:p>
            <a:r>
              <a:rPr lang="en-US" sz="4800" dirty="0">
                <a:solidFill>
                  <a:schemeClr val="tx1"/>
                </a:solidFill>
              </a:rPr>
              <a:t>What do you think we Should be doing, or Doing more of, to help students be Financially  successful?</a:t>
            </a:r>
          </a:p>
        </p:txBody>
      </p:sp>
      <p:sp>
        <p:nvSpPr>
          <p:cNvPr id="3" name="Text Placeholder 2">
            <a:extLst>
              <a:ext uri="{FF2B5EF4-FFF2-40B4-BE49-F238E27FC236}">
                <a16:creationId xmlns:a16="http://schemas.microsoft.com/office/drawing/2014/main" id="{BD1B3F6D-29ED-4547-AE9A-E80E48D6B83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83168823"/>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333</TotalTime>
  <Words>692</Words>
  <Application>Microsoft Office PowerPoint</Application>
  <PresentationFormat>Widescreen</PresentationFormat>
  <Paragraphs>67</Paragraphs>
  <Slides>11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Corbel</vt:lpstr>
      <vt:lpstr>Basis</vt:lpstr>
      <vt:lpstr>Smart Spending and Saving: What I've Learned from Students on How to Financially Survive and Thrive During the College Years </vt:lpstr>
      <vt:lpstr>Overview</vt:lpstr>
      <vt:lpstr>Presentation is…</vt:lpstr>
      <vt:lpstr>Background &amp; Experience </vt:lpstr>
      <vt:lpstr>That was then….</vt:lpstr>
      <vt:lpstr>This is now…</vt:lpstr>
      <vt:lpstr>What I’m seeing….</vt:lpstr>
      <vt:lpstr>“Realizations” from student reflections:</vt:lpstr>
      <vt:lpstr>Appreciation</vt:lpstr>
      <vt:lpstr>How do my Observations compare with Your Observations and Experiences?</vt:lpstr>
      <vt:lpstr>What do you think we Should be doing, or Doing more of, to help students be Financially  successful?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Spending and Saving: What I've Learned from Students on How to Financially Survive and Thrive During the College Years</dc:title>
  <dc:creator>Fitzgerald, Margaret</dc:creator>
  <cp:lastModifiedBy>Tangsrud, Crystal</cp:lastModifiedBy>
  <cp:revision>11</cp:revision>
  <cp:lastPrinted>2024-04-08T19:58:23Z</cp:lastPrinted>
  <dcterms:created xsi:type="dcterms:W3CDTF">2024-04-02T16:51:23Z</dcterms:created>
  <dcterms:modified xsi:type="dcterms:W3CDTF">2024-04-09T22:01:10Z</dcterms:modified>
</cp:coreProperties>
</file>