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1" r:id="rId1"/>
  </p:sldMasterIdLst>
  <p:notesMasterIdLst>
    <p:notesMasterId r:id="rId16"/>
  </p:notesMasterIdLst>
  <p:sldIdLst>
    <p:sldId id="256" r:id="rId2"/>
    <p:sldId id="259" r:id="rId3"/>
    <p:sldId id="266" r:id="rId4"/>
    <p:sldId id="269" r:id="rId5"/>
    <p:sldId id="271" r:id="rId6"/>
    <p:sldId id="270" r:id="rId7"/>
    <p:sldId id="264" r:id="rId8"/>
    <p:sldId id="262" r:id="rId9"/>
    <p:sldId id="272" r:id="rId10"/>
    <p:sldId id="268" r:id="rId11"/>
    <p:sldId id="274" r:id="rId12"/>
    <p:sldId id="276" r:id="rId13"/>
    <p:sldId id="275" r:id="rId14"/>
    <p:sldId id="261" r:id="rId1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21"/>
    <a:srgbClr val="D67F58"/>
    <a:srgbClr val="E04E63"/>
    <a:srgbClr val="C2313E"/>
    <a:srgbClr val="B76537"/>
    <a:srgbClr val="BB7733"/>
    <a:srgbClr val="E0664E"/>
    <a:srgbClr val="680E17"/>
    <a:srgbClr val="37287B"/>
    <a:srgbClr val="5146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82"/>
    <p:restoredTop sz="94652"/>
  </p:normalViewPr>
  <p:slideViewPr>
    <p:cSldViewPr>
      <p:cViewPr varScale="1">
        <p:scale>
          <a:sx n="99" d="100"/>
          <a:sy n="99" d="100"/>
        </p:scale>
        <p:origin x="845" y="72"/>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4/9/2024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 welcome participants and introduce ourselves </a:t>
            </a:r>
            <a:r>
              <a:rPr lang="en-US" sz="1800" dirty="0">
                <a:effectLst/>
                <a:latin typeface="Calibri" panose="020F0502020204030204" pitchFamily="34" charset="0"/>
                <a:ea typeface="Calibri" panose="020F0502020204030204" pitchFamily="34" charset="0"/>
              </a:rPr>
              <a:t>Burnout and Self-Preservation: Finding your balance</a:t>
            </a:r>
            <a:endParaRPr lang="en-US" dirty="0"/>
          </a:p>
          <a:p>
            <a:endParaRPr lang="en-US" dirty="0"/>
          </a:p>
        </p:txBody>
      </p:sp>
      <p:sp>
        <p:nvSpPr>
          <p:cNvPr id="4" name="Slide Number Placeholder 3"/>
          <p:cNvSpPr>
            <a:spLocks noGrp="1"/>
          </p:cNvSpPr>
          <p:nvPr>
            <p:ph type="sldNum" sz="quarter" idx="5"/>
          </p:nvPr>
        </p:nvSpPr>
        <p:spPr/>
        <p:txBody>
          <a:bodyPr/>
          <a:lstStyle/>
          <a:p>
            <a:fld id="{AF533E96-F078-4B3D-A8F4-F1AF21EBC357}" type="slidenum">
              <a:rPr lang="en-US" smtClean="0"/>
              <a:t>1</a:t>
            </a:fld>
            <a:endParaRPr lang="en-US"/>
          </a:p>
        </p:txBody>
      </p:sp>
    </p:spTree>
    <p:extLst>
      <p:ext uri="{BB962C8B-B14F-4D97-AF65-F5344CB8AC3E}">
        <p14:creationId xmlns:p14="http://schemas.microsoft.com/office/powerpoint/2010/main" val="2811212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KP – objectives,    JD – Check-in</a:t>
            </a:r>
          </a:p>
        </p:txBody>
      </p:sp>
      <p:sp>
        <p:nvSpPr>
          <p:cNvPr id="4" name="Slide Number Placeholder 3"/>
          <p:cNvSpPr>
            <a:spLocks noGrp="1"/>
          </p:cNvSpPr>
          <p:nvPr>
            <p:ph type="sldNum" sz="quarter" idx="5"/>
          </p:nvPr>
        </p:nvSpPr>
        <p:spPr/>
        <p:txBody>
          <a:bodyPr/>
          <a:lstStyle/>
          <a:p>
            <a:fld id="{AF533E96-F078-4B3D-A8F4-F1AF21EBC357}" type="slidenum">
              <a:rPr lang="en-US" smtClean="0"/>
              <a:t>2</a:t>
            </a:fld>
            <a:endParaRPr lang="en-US"/>
          </a:p>
        </p:txBody>
      </p:sp>
    </p:spTree>
    <p:extLst>
      <p:ext uri="{BB962C8B-B14F-4D97-AF65-F5344CB8AC3E}">
        <p14:creationId xmlns:p14="http://schemas.microsoft.com/office/powerpoint/2010/main" val="3518072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KP highlights slide – gives example re: gradual stuff</a:t>
            </a:r>
          </a:p>
        </p:txBody>
      </p:sp>
      <p:sp>
        <p:nvSpPr>
          <p:cNvPr id="4" name="Slide Number Placeholder 3"/>
          <p:cNvSpPr>
            <a:spLocks noGrp="1"/>
          </p:cNvSpPr>
          <p:nvPr>
            <p:ph type="sldNum" sz="quarter" idx="5"/>
          </p:nvPr>
        </p:nvSpPr>
        <p:spPr/>
        <p:txBody>
          <a:bodyPr/>
          <a:lstStyle/>
          <a:p>
            <a:fld id="{AF533E96-F078-4B3D-A8F4-F1AF21EBC357}" type="slidenum">
              <a:rPr lang="en-US" smtClean="0"/>
              <a:t>3</a:t>
            </a:fld>
            <a:endParaRPr lang="en-US"/>
          </a:p>
        </p:txBody>
      </p:sp>
    </p:spTree>
    <p:extLst>
      <p:ext uri="{BB962C8B-B14F-4D97-AF65-F5344CB8AC3E}">
        <p14:creationId xmlns:p14="http://schemas.microsoft.com/office/powerpoint/2010/main" val="2378784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 talks through this slide highlighting differences</a:t>
            </a:r>
          </a:p>
        </p:txBody>
      </p:sp>
      <p:sp>
        <p:nvSpPr>
          <p:cNvPr id="4" name="Slide Number Placeholder 3"/>
          <p:cNvSpPr>
            <a:spLocks noGrp="1"/>
          </p:cNvSpPr>
          <p:nvPr>
            <p:ph type="sldNum" sz="quarter" idx="5"/>
          </p:nvPr>
        </p:nvSpPr>
        <p:spPr/>
        <p:txBody>
          <a:bodyPr/>
          <a:lstStyle/>
          <a:p>
            <a:fld id="{AF533E96-F078-4B3D-A8F4-F1AF21EBC357}" type="slidenum">
              <a:rPr lang="en-US" smtClean="0"/>
              <a:t>4</a:t>
            </a:fld>
            <a:endParaRPr lang="en-US"/>
          </a:p>
        </p:txBody>
      </p:sp>
    </p:spTree>
    <p:extLst>
      <p:ext uri="{BB962C8B-B14F-4D97-AF65-F5344CB8AC3E}">
        <p14:creationId xmlns:p14="http://schemas.microsoft.com/office/powerpoint/2010/main" val="3302784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KP – offers small group activity (JD to add anything relevant) – ?Should we debrief or just go on?</a:t>
            </a:r>
          </a:p>
        </p:txBody>
      </p:sp>
      <p:sp>
        <p:nvSpPr>
          <p:cNvPr id="4" name="Slide Number Placeholder 3"/>
          <p:cNvSpPr>
            <a:spLocks noGrp="1"/>
          </p:cNvSpPr>
          <p:nvPr>
            <p:ph type="sldNum" sz="quarter" idx="5"/>
          </p:nvPr>
        </p:nvSpPr>
        <p:spPr/>
        <p:txBody>
          <a:bodyPr/>
          <a:lstStyle/>
          <a:p>
            <a:fld id="{AF533E96-F078-4B3D-A8F4-F1AF21EBC357}" type="slidenum">
              <a:rPr lang="en-US" smtClean="0"/>
              <a:t>5</a:t>
            </a:fld>
            <a:endParaRPr lang="en-US"/>
          </a:p>
        </p:txBody>
      </p:sp>
    </p:spTree>
    <p:extLst>
      <p:ext uri="{BB962C8B-B14F-4D97-AF65-F5344CB8AC3E}">
        <p14:creationId xmlns:p14="http://schemas.microsoft.com/office/powerpoint/2010/main" val="1706542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KP reads the fact/myth, JD gives the answers</a:t>
            </a:r>
          </a:p>
        </p:txBody>
      </p:sp>
      <p:sp>
        <p:nvSpPr>
          <p:cNvPr id="4" name="Slide Number Placeholder 3"/>
          <p:cNvSpPr>
            <a:spLocks noGrp="1"/>
          </p:cNvSpPr>
          <p:nvPr>
            <p:ph type="sldNum" sz="quarter" idx="5"/>
          </p:nvPr>
        </p:nvSpPr>
        <p:spPr/>
        <p:txBody>
          <a:bodyPr/>
          <a:lstStyle/>
          <a:p>
            <a:fld id="{AF533E96-F078-4B3D-A8F4-F1AF21EBC357}" type="slidenum">
              <a:rPr lang="en-US" smtClean="0"/>
              <a:t>6</a:t>
            </a:fld>
            <a:endParaRPr lang="en-US"/>
          </a:p>
        </p:txBody>
      </p:sp>
    </p:spTree>
    <p:extLst>
      <p:ext uri="{BB962C8B-B14F-4D97-AF65-F5344CB8AC3E}">
        <p14:creationId xmlns:p14="http://schemas.microsoft.com/office/powerpoint/2010/main" val="3229503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KP talks to this slide.   **Based on ”The Work Health Survey.” Surveyed 11,301 US-based employees over 10 months in Oct 2020- Jul 2021 (reported data from 2021) </a:t>
            </a:r>
          </a:p>
          <a:p>
            <a:r>
              <a:rPr lang="en-US" dirty="0"/>
              <a:t>278 (4.04%) of responders identified as academic (profession, teaching assistant, researcher) </a:t>
            </a:r>
          </a:p>
        </p:txBody>
      </p:sp>
      <p:sp>
        <p:nvSpPr>
          <p:cNvPr id="4" name="Slide Number Placeholder 3"/>
          <p:cNvSpPr>
            <a:spLocks noGrp="1"/>
          </p:cNvSpPr>
          <p:nvPr>
            <p:ph type="sldNum" sz="quarter" idx="5"/>
          </p:nvPr>
        </p:nvSpPr>
        <p:spPr/>
        <p:txBody>
          <a:bodyPr/>
          <a:lstStyle/>
          <a:p>
            <a:fld id="{AF533E96-F078-4B3D-A8F4-F1AF21EBC357}" type="slidenum">
              <a:rPr lang="en-US" smtClean="0"/>
              <a:t>7</a:t>
            </a:fld>
            <a:endParaRPr lang="en-US"/>
          </a:p>
        </p:txBody>
      </p:sp>
    </p:spTree>
    <p:extLst>
      <p:ext uri="{BB962C8B-B14F-4D97-AF65-F5344CB8AC3E}">
        <p14:creationId xmlns:p14="http://schemas.microsoft.com/office/powerpoint/2010/main" val="4152033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JD – talks through slide</a:t>
            </a:r>
          </a:p>
        </p:txBody>
      </p:sp>
      <p:sp>
        <p:nvSpPr>
          <p:cNvPr id="4" name="Slide Number Placeholder 3"/>
          <p:cNvSpPr>
            <a:spLocks noGrp="1"/>
          </p:cNvSpPr>
          <p:nvPr>
            <p:ph type="sldNum" sz="quarter" idx="5"/>
          </p:nvPr>
        </p:nvSpPr>
        <p:spPr/>
        <p:txBody>
          <a:bodyPr/>
          <a:lstStyle/>
          <a:p>
            <a:fld id="{AF533E96-F078-4B3D-A8F4-F1AF21EBC357}" type="slidenum">
              <a:rPr lang="en-US" smtClean="0"/>
              <a:t>8</a:t>
            </a:fld>
            <a:endParaRPr lang="en-US"/>
          </a:p>
        </p:txBody>
      </p:sp>
    </p:spTree>
    <p:extLst>
      <p:ext uri="{BB962C8B-B14F-4D97-AF65-F5344CB8AC3E}">
        <p14:creationId xmlns:p14="http://schemas.microsoft.com/office/powerpoint/2010/main" val="501759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KP – sets of small group check-in; both debrief (if time allows)</a:t>
            </a:r>
          </a:p>
        </p:txBody>
      </p:sp>
      <p:sp>
        <p:nvSpPr>
          <p:cNvPr id="4" name="Slide Number Placeholder 3"/>
          <p:cNvSpPr>
            <a:spLocks noGrp="1"/>
          </p:cNvSpPr>
          <p:nvPr>
            <p:ph type="sldNum" sz="quarter" idx="5"/>
          </p:nvPr>
        </p:nvSpPr>
        <p:spPr/>
        <p:txBody>
          <a:bodyPr/>
          <a:lstStyle/>
          <a:p>
            <a:fld id="{AF533E96-F078-4B3D-A8F4-F1AF21EBC357}" type="slidenum">
              <a:rPr lang="en-US" smtClean="0"/>
              <a:t>9</a:t>
            </a:fld>
            <a:endParaRPr lang="en-US"/>
          </a:p>
        </p:txBody>
      </p:sp>
    </p:spTree>
    <p:extLst>
      <p:ext uri="{BB962C8B-B14F-4D97-AF65-F5344CB8AC3E}">
        <p14:creationId xmlns:p14="http://schemas.microsoft.com/office/powerpoint/2010/main" val="1489884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KP/JD take turns with each?</a:t>
            </a:r>
          </a:p>
        </p:txBody>
      </p:sp>
      <p:sp>
        <p:nvSpPr>
          <p:cNvPr id="4" name="Slide Number Placeholder 3"/>
          <p:cNvSpPr>
            <a:spLocks noGrp="1"/>
          </p:cNvSpPr>
          <p:nvPr>
            <p:ph type="sldNum" sz="quarter" idx="5"/>
          </p:nvPr>
        </p:nvSpPr>
        <p:spPr/>
        <p:txBody>
          <a:bodyPr/>
          <a:lstStyle/>
          <a:p>
            <a:fld id="{AF533E96-F078-4B3D-A8F4-F1AF21EBC357}" type="slidenum">
              <a:rPr lang="en-US" smtClean="0"/>
              <a:t>10</a:t>
            </a:fld>
            <a:endParaRPr lang="en-US"/>
          </a:p>
        </p:txBody>
      </p:sp>
    </p:spTree>
    <p:extLst>
      <p:ext uri="{BB962C8B-B14F-4D97-AF65-F5344CB8AC3E}">
        <p14:creationId xmlns:p14="http://schemas.microsoft.com/office/powerpoint/2010/main" val="1229497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Together:  Should we have small groups here or full group response?</a:t>
            </a:r>
          </a:p>
        </p:txBody>
      </p:sp>
      <p:sp>
        <p:nvSpPr>
          <p:cNvPr id="4" name="Slide Number Placeholder 3"/>
          <p:cNvSpPr>
            <a:spLocks noGrp="1"/>
          </p:cNvSpPr>
          <p:nvPr>
            <p:ph type="sldNum" sz="quarter" idx="5"/>
          </p:nvPr>
        </p:nvSpPr>
        <p:spPr/>
        <p:txBody>
          <a:bodyPr/>
          <a:lstStyle/>
          <a:p>
            <a:fld id="{AF533E96-F078-4B3D-A8F4-F1AF21EBC357}" type="slidenum">
              <a:rPr lang="en-US" smtClean="0"/>
              <a:t>11</a:t>
            </a:fld>
            <a:endParaRPr lang="en-US"/>
          </a:p>
        </p:txBody>
      </p:sp>
    </p:spTree>
    <p:extLst>
      <p:ext uri="{BB962C8B-B14F-4D97-AF65-F5344CB8AC3E}">
        <p14:creationId xmlns:p14="http://schemas.microsoft.com/office/powerpoint/2010/main" val="732033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JD Presents</a:t>
            </a:r>
          </a:p>
        </p:txBody>
      </p:sp>
      <p:sp>
        <p:nvSpPr>
          <p:cNvPr id="4" name="Slide Number Placeholder 3"/>
          <p:cNvSpPr>
            <a:spLocks noGrp="1"/>
          </p:cNvSpPr>
          <p:nvPr>
            <p:ph type="sldNum" sz="quarter" idx="5"/>
          </p:nvPr>
        </p:nvSpPr>
        <p:spPr/>
        <p:txBody>
          <a:bodyPr/>
          <a:lstStyle/>
          <a:p>
            <a:fld id="{AF533E96-F078-4B3D-A8F4-F1AF21EBC357}" type="slidenum">
              <a:rPr lang="en-US" smtClean="0"/>
              <a:t>12</a:t>
            </a:fld>
            <a:endParaRPr lang="en-US"/>
          </a:p>
        </p:txBody>
      </p:sp>
    </p:spTree>
    <p:extLst>
      <p:ext uri="{BB962C8B-B14F-4D97-AF65-F5344CB8AC3E}">
        <p14:creationId xmlns:p14="http://schemas.microsoft.com/office/powerpoint/2010/main" val="3430788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JD – sets up activity</a:t>
            </a:r>
          </a:p>
        </p:txBody>
      </p:sp>
      <p:sp>
        <p:nvSpPr>
          <p:cNvPr id="4" name="Slide Number Placeholder 3"/>
          <p:cNvSpPr>
            <a:spLocks noGrp="1"/>
          </p:cNvSpPr>
          <p:nvPr>
            <p:ph type="sldNum" sz="quarter" idx="5"/>
          </p:nvPr>
        </p:nvSpPr>
        <p:spPr/>
        <p:txBody>
          <a:bodyPr/>
          <a:lstStyle/>
          <a:p>
            <a:fld id="{AF533E96-F078-4B3D-A8F4-F1AF21EBC357}" type="slidenum">
              <a:rPr lang="en-US" smtClean="0"/>
              <a:t>13</a:t>
            </a:fld>
            <a:endParaRPr lang="en-US"/>
          </a:p>
        </p:txBody>
      </p:sp>
    </p:spTree>
    <p:extLst>
      <p:ext uri="{BB962C8B-B14F-4D97-AF65-F5344CB8AC3E}">
        <p14:creationId xmlns:p14="http://schemas.microsoft.com/office/powerpoint/2010/main" val="33796762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51435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950797"/>
            <a:ext cx="7182197" cy="323096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5851" y="1058711"/>
            <a:ext cx="6972300" cy="302607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851910" y="950798"/>
            <a:ext cx="1440180"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937635" y="950798"/>
            <a:ext cx="1268730" cy="483971"/>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1568447"/>
            <a:ext cx="6801440" cy="1943100"/>
          </a:xfrm>
        </p:spPr>
        <p:txBody>
          <a:bodyPr tIns="45720" bIns="45720" anchor="ctr">
            <a:noAutofit/>
          </a:bodyPr>
          <a:lstStyle>
            <a:lvl1pPr algn="ctr">
              <a:lnSpc>
                <a:spcPct val="83000"/>
              </a:lnSpc>
              <a:defRPr lang="en-US" sz="5400" b="0" kern="1200" cap="all" spc="-75"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171575" y="3511547"/>
            <a:ext cx="6803136" cy="342901"/>
          </a:xfrm>
        </p:spPr>
        <p:txBody>
          <a:bodyPr>
            <a:normAutofit/>
          </a:bodyPr>
          <a:lstStyle>
            <a:lvl1pPr marL="0" indent="0" algn="ctr">
              <a:spcBef>
                <a:spcPts val="0"/>
              </a:spcBef>
              <a:buNone/>
              <a:defRPr sz="1200" spc="60" baseline="0">
                <a:solidFill>
                  <a:schemeClr val="tx1"/>
                </a:solidFill>
              </a:defRPr>
            </a:lvl1pPr>
            <a:lvl2pPr marL="342900" indent="0" algn="ctr">
              <a:buNone/>
              <a:defRPr sz="1200"/>
            </a:lvl2pPr>
            <a:lvl3pPr marL="685800" indent="0" algn="ctr">
              <a:buNone/>
              <a:defRPr sz="12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20" name="Date Placeholder 19"/>
          <p:cNvSpPr>
            <a:spLocks noGrp="1"/>
          </p:cNvSpPr>
          <p:nvPr>
            <p:ph type="dt" sz="half" idx="10"/>
          </p:nvPr>
        </p:nvSpPr>
        <p:spPr>
          <a:xfrm>
            <a:off x="3989070" y="1005942"/>
            <a:ext cx="1165860" cy="395410"/>
          </a:xfrm>
        </p:spPr>
        <p:txBody>
          <a:bodyPr/>
          <a:lstStyle>
            <a:lvl1pPr algn="ctr">
              <a:defRPr sz="975" spc="0" baseline="0">
                <a:solidFill>
                  <a:schemeClr val="tx1"/>
                </a:solidFill>
                <a:latin typeface="+mn-lt"/>
              </a:defRPr>
            </a:lvl1pPr>
          </a:lstStyle>
          <a:p>
            <a:fld id="{53074F12-AA26-4AC8-9962-C36BB8F32554}" type="datetimeFigureOut">
              <a:rPr lang="en-US" smtClean="0"/>
              <a:pPr/>
              <a:t>4/9/2024</a:t>
            </a:fld>
            <a:endParaRPr lang="en-US"/>
          </a:p>
        </p:txBody>
      </p:sp>
      <p:sp>
        <p:nvSpPr>
          <p:cNvPr id="21" name="Footer Placeholder 20"/>
          <p:cNvSpPr>
            <a:spLocks noGrp="1"/>
          </p:cNvSpPr>
          <p:nvPr>
            <p:ph type="ftr" sz="quarter" idx="11"/>
          </p:nvPr>
        </p:nvSpPr>
        <p:spPr>
          <a:xfrm>
            <a:off x="1090422" y="3908295"/>
            <a:ext cx="4429125" cy="17145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6455190" y="3909060"/>
            <a:ext cx="1583911" cy="171450"/>
          </a:xfrm>
        </p:spPr>
        <p:txBody>
          <a:bodyPr/>
          <a:lstStyle>
            <a:lvl1pPr>
              <a:defRPr>
                <a:solidFill>
                  <a:schemeClr val="tx1">
                    <a:lumMod val="75000"/>
                    <a:lumOff val="2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28811640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4/9/2024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542324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51435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950797"/>
            <a:ext cx="7182197" cy="323096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5850" y="1058711"/>
            <a:ext cx="6972300" cy="302607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851910" y="950798"/>
            <a:ext cx="1440180"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937635" y="950798"/>
            <a:ext cx="1268730" cy="483971"/>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1570732"/>
            <a:ext cx="6803136" cy="1940814"/>
          </a:xfrm>
        </p:spPr>
        <p:txBody>
          <a:bodyPr anchor="ctr">
            <a:noAutofit/>
          </a:bodyPr>
          <a:lstStyle>
            <a:lvl1pPr algn="ctr">
              <a:lnSpc>
                <a:spcPct val="83000"/>
              </a:lnSpc>
              <a:defRPr lang="en-US" sz="5400" kern="1200" cap="all" spc="-75"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172718" y="3511547"/>
            <a:ext cx="6803136" cy="342900"/>
          </a:xfrm>
        </p:spPr>
        <p:txBody>
          <a:bodyPr anchor="t">
            <a:normAutofit/>
          </a:bodyPr>
          <a:lstStyle>
            <a:lvl1pPr marL="0" indent="0" algn="ctr">
              <a:buNone/>
              <a:defRPr sz="1200">
                <a:solidFill>
                  <a:schemeClr val="tx1"/>
                </a:solidFill>
                <a:effectLst/>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991356" y="1008377"/>
            <a:ext cx="1165860" cy="397764"/>
          </a:xfrm>
        </p:spPr>
        <p:txBody>
          <a:bodyPr/>
          <a:lstStyle>
            <a:lvl1pPr algn="ctr">
              <a:defRPr lang="en-US" sz="975" kern="1200" spc="0" baseline="0">
                <a:solidFill>
                  <a:schemeClr val="tx1"/>
                </a:solidFill>
                <a:latin typeface="+mn-lt"/>
                <a:ea typeface="+mn-ea"/>
                <a:cs typeface="+mn-cs"/>
              </a:defRPr>
            </a:lvl1pPr>
          </a:lstStyle>
          <a:p>
            <a:fld id="{53074F12-AA26-4AC8-9962-C36BB8F32554}" type="datetimeFigureOut">
              <a:rPr lang="en-US" smtClean="0"/>
              <a:pPr/>
              <a:t>4/9/2024</a:t>
            </a:fld>
            <a:endParaRPr lang="en-US"/>
          </a:p>
        </p:txBody>
      </p:sp>
      <p:sp>
        <p:nvSpPr>
          <p:cNvPr id="5" name="Footer Placeholder 4"/>
          <p:cNvSpPr>
            <a:spLocks noGrp="1"/>
          </p:cNvSpPr>
          <p:nvPr>
            <p:ph type="ftr" sz="quarter" idx="11"/>
          </p:nvPr>
        </p:nvSpPr>
        <p:spPr>
          <a:xfrm>
            <a:off x="1090165" y="3908295"/>
            <a:ext cx="4430268" cy="171450"/>
          </a:xfrm>
        </p:spPr>
        <p:txBody>
          <a:bodyPr/>
          <a:lstStyle>
            <a:lvl1pPr algn="l">
              <a:defRPr/>
            </a:lvl1pPr>
          </a:lstStyle>
          <a:p>
            <a:endParaRPr lang="en-US"/>
          </a:p>
        </p:txBody>
      </p:sp>
      <p:sp>
        <p:nvSpPr>
          <p:cNvPr id="6" name="Slide Number Placeholder 5"/>
          <p:cNvSpPr>
            <a:spLocks noGrp="1"/>
          </p:cNvSpPr>
          <p:nvPr>
            <p:ph type="sldNum" sz="quarter" idx="12"/>
          </p:nvPr>
        </p:nvSpPr>
        <p:spPr>
          <a:xfrm>
            <a:off x="6453378" y="3908295"/>
            <a:ext cx="1584198" cy="171450"/>
          </a:xfrm>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91623006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0100" y="1577340"/>
            <a:ext cx="3566160" cy="281178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77740" y="1577340"/>
            <a:ext cx="3566160" cy="281178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074F12-AA26-4AC8-9962-C36BB8F32554}" type="datetimeFigureOut">
              <a:rPr lang="en-US" smtClean="0"/>
              <a:pPr/>
              <a:t>4/9/2024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17183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02386" y="1555751"/>
            <a:ext cx="3566160" cy="480060"/>
          </a:xfrm>
        </p:spPr>
        <p:txBody>
          <a:bodyPr anchor="ctr">
            <a:normAutofit/>
          </a:bodyPr>
          <a:lstStyle>
            <a:lvl1pPr marL="0" indent="0" algn="ctr">
              <a:spcBef>
                <a:spcPts val="0"/>
              </a:spcBef>
              <a:buNone/>
              <a:defRPr sz="1425" b="0">
                <a:solidFill>
                  <a:schemeClr val="tx2"/>
                </a:solidFill>
                <a:latin typeface="+mn-lt"/>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02386" y="2066924"/>
            <a:ext cx="3566160" cy="24003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80026" y="1555751"/>
            <a:ext cx="3566160" cy="480060"/>
          </a:xfrm>
        </p:spPr>
        <p:txBody>
          <a:bodyPr anchor="ctr">
            <a:normAutofit/>
          </a:bodyPr>
          <a:lstStyle>
            <a:lvl1pPr marL="0" indent="0" algn="ctr">
              <a:spcBef>
                <a:spcPts val="0"/>
              </a:spcBef>
              <a:buNone/>
              <a:defRPr sz="1425" b="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80026" y="2067436"/>
            <a:ext cx="3566160" cy="24003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4/9/2024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612209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074F12-AA26-4AC8-9962-C36BB8F32554}" type="datetimeFigureOut">
              <a:rPr lang="en-US" smtClean="0"/>
              <a:pPr/>
              <a:t>4/9/2024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819364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4/9/2024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65657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178308"/>
            <a:ext cx="6398514" cy="47868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8308"/>
            <a:ext cx="2194560" cy="47868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455544"/>
            <a:ext cx="1823085" cy="1234440"/>
          </a:xfrm>
        </p:spPr>
        <p:txBody>
          <a:bodyPr anchor="b">
            <a:normAutofit/>
          </a:bodyPr>
          <a:lstStyle>
            <a:lvl1pPr algn="l" defTabSz="685800" rtl="0" eaLnBrk="1" latinLnBrk="0" hangingPunct="1">
              <a:lnSpc>
                <a:spcPct val="90000"/>
              </a:lnSpc>
              <a:spcBef>
                <a:spcPct val="0"/>
              </a:spcBef>
              <a:buNone/>
              <a:defRPr lang="en-US" sz="21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514350" y="457200"/>
            <a:ext cx="5829300" cy="40005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72300" y="1714500"/>
            <a:ext cx="1823085" cy="2628900"/>
          </a:xfrm>
        </p:spPr>
        <p:txBody>
          <a:bodyPr>
            <a:normAutofit/>
          </a:bodyPr>
          <a:lstStyle>
            <a:lvl1pPr marL="0" indent="0">
              <a:lnSpc>
                <a:spcPct val="110000"/>
              </a:lnSpc>
              <a:spcBef>
                <a:spcPts val="600"/>
              </a:spcBef>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8" name="Date Placeholder 7"/>
          <p:cNvSpPr>
            <a:spLocks noGrp="1"/>
          </p:cNvSpPr>
          <p:nvPr>
            <p:ph type="dt" sz="half" idx="10"/>
          </p:nvPr>
        </p:nvSpPr>
        <p:spPr/>
        <p:txBody>
          <a:bodyPr/>
          <a:lstStyle/>
          <a:p>
            <a:fld id="{53074F12-AA26-4AC8-9962-C36BB8F32554}" type="datetimeFigureOut">
              <a:rPr lang="en-US" smtClean="0"/>
              <a:pPr/>
              <a:t>4/9/2024</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7795258" y="4667252"/>
            <a:ext cx="1097280" cy="205740"/>
          </a:xfrm>
        </p:spPr>
        <p:txBody>
          <a:bodyPr/>
          <a:lstStyle>
            <a:lvl1pPr>
              <a:defRPr>
                <a:solidFill>
                  <a:srgbClr val="FFFFFF"/>
                </a:solidFill>
              </a:defRPr>
            </a:lvl1pPr>
          </a:lstStyle>
          <a:p>
            <a:fld id="{B82CCC60-E8CD-4174-8B1A-7DF615B22EEF}" type="slidenum">
              <a:rPr lang="en-US" smtClean="0"/>
              <a:pPr/>
              <a:t>‹#›</a:t>
            </a:fld>
            <a:endParaRPr lang="en-US"/>
          </a:p>
        </p:txBody>
      </p:sp>
      <p:sp>
        <p:nvSpPr>
          <p:cNvPr id="12" name="Rectangle 11"/>
          <p:cNvSpPr/>
          <p:nvPr/>
        </p:nvSpPr>
        <p:spPr>
          <a:xfrm>
            <a:off x="6868160" y="281178"/>
            <a:ext cx="1988820" cy="4581144"/>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98811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8308"/>
            <a:ext cx="2194560" cy="47868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452628"/>
            <a:ext cx="1824228" cy="1234440"/>
          </a:xfrm>
        </p:spPr>
        <p:txBody>
          <a:bodyPr anchor="b">
            <a:noAutofit/>
          </a:bodyPr>
          <a:lstStyle>
            <a:lvl1pPr algn="l">
              <a:defRPr sz="21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449" y="178308"/>
            <a:ext cx="6398514" cy="4786884"/>
          </a:xfrm>
          <a:solidFill>
            <a:schemeClr val="accent1">
              <a:lumMod val="60000"/>
              <a:lumOff val="40000"/>
            </a:schemeClr>
          </a:solidFill>
          <a:ln>
            <a:noFill/>
          </a:ln>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972300" y="1714500"/>
            <a:ext cx="1824228" cy="2626614"/>
          </a:xfrm>
        </p:spPr>
        <p:txBody>
          <a:bodyPr>
            <a:normAutofit/>
          </a:bodyPr>
          <a:lstStyle>
            <a:lvl1pPr marL="0" indent="0" algn="l">
              <a:lnSpc>
                <a:spcPct val="110000"/>
              </a:lnSpc>
              <a:spcBef>
                <a:spcPts val="600"/>
              </a:spcBef>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53074F12-AA26-4AC8-9962-C36BB8F32554}" type="datetimeFigureOut">
              <a:rPr lang="en-US" smtClean="0"/>
              <a:pPr/>
              <a:t>4/9/2024</a:t>
            </a:fld>
            <a:endParaRPr lang="en-US"/>
          </a:p>
        </p:txBody>
      </p:sp>
      <p:sp>
        <p:nvSpPr>
          <p:cNvPr id="6" name="Footer Placeholder 5"/>
          <p:cNvSpPr>
            <a:spLocks noGrp="1"/>
          </p:cNvSpPr>
          <p:nvPr>
            <p:ph type="ftr" sz="quarter" idx="11"/>
          </p:nvPr>
        </p:nvSpPr>
        <p:spPr/>
        <p:txBody>
          <a:bodyPr/>
          <a:lstStyle>
            <a:lvl1pPr marL="0" algn="r" defTabSz="685800" rtl="0" eaLnBrk="1" latinLnBrk="0" hangingPunct="1">
              <a:defRPr lang="en-US" sz="75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7797546" y="4670298"/>
            <a:ext cx="1097280" cy="205740"/>
          </a:xfrm>
        </p:spPr>
        <p:txBody>
          <a:bodyPr/>
          <a:lstStyle>
            <a:lvl1pPr>
              <a:defRPr>
                <a:solidFill>
                  <a:srgbClr val="FFFFFF"/>
                </a:solidFill>
              </a:defRPr>
            </a:lvl1pPr>
          </a:lstStyle>
          <a:p>
            <a:fld id="{B82CCC60-E8CD-4174-8B1A-7DF615B22EEF}" type="slidenum">
              <a:rPr lang="en-US" smtClean="0"/>
              <a:pPr/>
              <a:t>‹#›</a:t>
            </a:fld>
            <a:endParaRPr lang="en-US"/>
          </a:p>
        </p:txBody>
      </p:sp>
      <p:sp>
        <p:nvSpPr>
          <p:cNvPr id="10" name="Rectangle 9"/>
          <p:cNvSpPr/>
          <p:nvPr/>
        </p:nvSpPr>
        <p:spPr>
          <a:xfrm>
            <a:off x="6868160" y="281178"/>
            <a:ext cx="1988820" cy="4581144"/>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66988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406022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571500"/>
            <a:ext cx="1771650" cy="39433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571500"/>
            <a:ext cx="6057900" cy="3943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B1949F76-3761-4DE2-8F07-0D8D868D2C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901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8308"/>
            <a:ext cx="8791956" cy="4786884"/>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800100" y="481946"/>
            <a:ext cx="7543800" cy="10287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00100" y="1577340"/>
            <a:ext cx="7543800" cy="29489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5740" y="4730754"/>
            <a:ext cx="2057400" cy="205740"/>
          </a:xfrm>
          <a:prstGeom prst="rect">
            <a:avLst/>
          </a:prstGeom>
        </p:spPr>
        <p:txBody>
          <a:bodyPr vert="horz" lIns="91440" tIns="45720" rIns="91440" bIns="45720" rtlCol="0" anchor="b"/>
          <a:lstStyle>
            <a:lvl1pPr algn="l">
              <a:defRPr sz="750">
                <a:solidFill>
                  <a:schemeClr val="tx1">
                    <a:lumMod val="75000"/>
                    <a:lumOff val="25000"/>
                  </a:schemeClr>
                </a:solidFill>
              </a:defRPr>
            </a:lvl1pPr>
          </a:lstStyle>
          <a:p>
            <a:fld id="{53074F12-AA26-4AC8-9962-C36BB8F32554}" type="datetimeFigureOut">
              <a:rPr lang="en-US" smtClean="0"/>
              <a:pPr/>
              <a:t>4/9/2024</a:t>
            </a:fld>
            <a:endParaRPr lang="en-US"/>
          </a:p>
        </p:txBody>
      </p:sp>
      <p:sp>
        <p:nvSpPr>
          <p:cNvPr id="5" name="Footer Placeholder 4"/>
          <p:cNvSpPr>
            <a:spLocks noGrp="1"/>
          </p:cNvSpPr>
          <p:nvPr>
            <p:ph type="ftr" sz="quarter" idx="3"/>
          </p:nvPr>
        </p:nvSpPr>
        <p:spPr>
          <a:xfrm>
            <a:off x="2617470" y="4730754"/>
            <a:ext cx="3909060" cy="205740"/>
          </a:xfrm>
          <a:prstGeom prst="rect">
            <a:avLst/>
          </a:prstGeom>
        </p:spPr>
        <p:txBody>
          <a:bodyPr vert="horz" lIns="91440" tIns="45720" rIns="91440" bIns="45720" rtlCol="0" anchor="b"/>
          <a:lstStyle>
            <a:lvl1pPr algn="ctr">
              <a:defRPr sz="75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7852410" y="4730754"/>
            <a:ext cx="1097280" cy="205740"/>
          </a:xfrm>
          <a:prstGeom prst="rect">
            <a:avLst/>
          </a:prstGeom>
        </p:spPr>
        <p:txBody>
          <a:bodyPr vert="horz" lIns="91440" tIns="45720" rIns="91440" bIns="45720" rtlCol="0" anchor="b"/>
          <a:lstStyle>
            <a:lvl1pPr algn="r">
              <a:defRPr sz="750">
                <a:solidFill>
                  <a:schemeClr val="tx1">
                    <a:lumMod val="75000"/>
                    <a:lumOff val="25000"/>
                  </a:schemeClr>
                </a:solidFill>
              </a:defRPr>
            </a:lvl1pPr>
          </a:lstStyle>
          <a:p>
            <a:fld id="{B82CCC60-E8CD-4174-8B1A-7DF615B22EEF}" type="slidenum">
              <a:rPr lang="en-US" smtClean="0"/>
              <a:pPr/>
              <a:t>‹#›</a:t>
            </a:fld>
            <a:endParaRPr lang="en-US"/>
          </a:p>
        </p:txBody>
      </p:sp>
      <p:sp>
        <p:nvSpPr>
          <p:cNvPr id="8" name="TextBox 7">
            <a:extLst>
              <a:ext uri="{FF2B5EF4-FFF2-40B4-BE49-F238E27FC236}">
                <a16:creationId xmlns:a16="http://schemas.microsoft.com/office/drawing/2014/main" id="{578BE389-A925-4A35-ACBE-6693E8FA151B}"/>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387596803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latinLnBrk="0" hangingPunct="1">
        <a:lnSpc>
          <a:spcPct val="90000"/>
        </a:lnSpc>
        <a:spcBef>
          <a:spcPct val="0"/>
        </a:spcBef>
        <a:buNone/>
        <a:defRPr lang="en-US" sz="3600" kern="1200" cap="none" spc="0" baseline="0" dirty="0">
          <a:solidFill>
            <a:schemeClr val="tx1">
              <a:lumMod val="85000"/>
              <a:lumOff val="15000"/>
            </a:schemeClr>
          </a:solidFill>
          <a:effectLst/>
          <a:latin typeface="+mj-lt"/>
          <a:ea typeface="+mn-ea"/>
          <a:cs typeface="+mn-cs"/>
        </a:defRPr>
      </a:lvl1pPr>
    </p:titleStyle>
    <p:bodyStyle>
      <a:lvl1pPr marL="137160" indent="-137160" algn="l" defTabSz="685800" rtl="0" eaLnBrk="1" latinLnBrk="0" hangingPunct="1">
        <a:lnSpc>
          <a:spcPct val="100000"/>
        </a:lnSpc>
        <a:spcBef>
          <a:spcPts val="675"/>
        </a:spcBef>
        <a:spcAft>
          <a:spcPts val="0"/>
        </a:spcAft>
        <a:buClr>
          <a:schemeClr val="tx1">
            <a:lumMod val="85000"/>
            <a:lumOff val="15000"/>
          </a:schemeClr>
        </a:buClr>
        <a:buFont typeface="Garamond" pitchFamily="18"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6pPr>
      <a:lvl7pPr marL="1425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7pPr>
      <a:lvl8pPr marL="1650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8pPr>
      <a:lvl9pPr marL="1875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pixabay.com/en/psychology-brain-mind-mindset-544405/"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hronicle.com/article/youve-burned-out-now-what" TargetMode="External"/><Relationship Id="rId2" Type="http://schemas.openxmlformats.org/officeDocument/2006/relationships/hyperlink" Target="https://mhanational.org/sites/default/files/MTW_Report_2022.pdf" TargetMode="External"/><Relationship Id="rId1" Type="http://schemas.openxmlformats.org/officeDocument/2006/relationships/slideLayout" Target="../slideLayouts/slideLayout2.xml"/><Relationship Id="rId5" Type="http://schemas.openxmlformats.org/officeDocument/2006/relationships/hyperlink" Target="http://www.fppt.com/" TargetMode="External"/><Relationship Id="rId4" Type="http://schemas.openxmlformats.org/officeDocument/2006/relationships/hyperlink" Target="https://www.who.int/news/item/28-05-2019-burn-out-an-occupational-phenomenon-international-classification-of-diseas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00900B-9103-43C7-95DE-8DEE95D008D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09870" y="1074191"/>
            <a:ext cx="1315364" cy="1315364"/>
          </a:xfrm>
          <a:prstGeom prst="rect">
            <a:avLst/>
          </a:prstGeom>
        </p:spPr>
      </p:pic>
      <p:sp>
        <p:nvSpPr>
          <p:cNvPr id="2" name="Title 1"/>
          <p:cNvSpPr>
            <a:spLocks noGrp="1"/>
          </p:cNvSpPr>
          <p:nvPr>
            <p:ph type="ctrTitle"/>
          </p:nvPr>
        </p:nvSpPr>
        <p:spPr>
          <a:xfrm>
            <a:off x="1517900" y="1808225"/>
            <a:ext cx="6113537" cy="1527050"/>
          </a:xfrm>
        </p:spPr>
        <p:txBody>
          <a:bodyPr>
            <a:normAutofit fontScale="90000"/>
          </a:bodyPr>
          <a:lstStyle/>
          <a:p>
            <a:pPr algn="ctr"/>
            <a:r>
              <a:rPr lang="en-US" sz="4400" b="1" dirty="0">
                <a:solidFill>
                  <a:schemeClr val="bg2">
                    <a:lumMod val="75000"/>
                  </a:schemeClr>
                </a:solidFill>
              </a:rPr>
              <a:t>Burnout and </a:t>
            </a:r>
            <a:br>
              <a:rPr lang="en-US" sz="4400" b="1" dirty="0">
                <a:solidFill>
                  <a:schemeClr val="bg2">
                    <a:lumMod val="75000"/>
                  </a:schemeClr>
                </a:solidFill>
              </a:rPr>
            </a:br>
            <a:r>
              <a:rPr lang="en-US" sz="4400" b="1" dirty="0">
                <a:solidFill>
                  <a:schemeClr val="bg2">
                    <a:lumMod val="75000"/>
                  </a:schemeClr>
                </a:solidFill>
              </a:rPr>
              <a:t>Self-Preservation: </a:t>
            </a:r>
            <a:br>
              <a:rPr lang="en-US" sz="4400" b="1" dirty="0">
                <a:solidFill>
                  <a:schemeClr val="bg2">
                    <a:lumMod val="75000"/>
                  </a:schemeClr>
                </a:solidFill>
              </a:rPr>
            </a:br>
            <a:r>
              <a:rPr lang="en-US" sz="4400" b="1" dirty="0">
                <a:solidFill>
                  <a:schemeClr val="bg2">
                    <a:lumMod val="75000"/>
                  </a:schemeClr>
                </a:solidFill>
              </a:rPr>
              <a:t>Finding Balance</a:t>
            </a:r>
          </a:p>
        </p:txBody>
      </p:sp>
      <p:sp>
        <p:nvSpPr>
          <p:cNvPr id="3" name="TextBox 2">
            <a:extLst>
              <a:ext uri="{FF2B5EF4-FFF2-40B4-BE49-F238E27FC236}">
                <a16:creationId xmlns:a16="http://schemas.microsoft.com/office/drawing/2014/main" id="{2AFD4385-84F9-954D-CE7C-98D61B2270BD}"/>
              </a:ext>
            </a:extLst>
          </p:cNvPr>
          <p:cNvSpPr txBox="1"/>
          <p:nvPr/>
        </p:nvSpPr>
        <p:spPr>
          <a:xfrm>
            <a:off x="2300384" y="4556915"/>
            <a:ext cx="4543231" cy="369332"/>
          </a:xfrm>
          <a:prstGeom prst="rect">
            <a:avLst/>
          </a:prstGeom>
          <a:noFill/>
        </p:spPr>
        <p:txBody>
          <a:bodyPr wrap="none" rtlCol="0">
            <a:spAutoFit/>
          </a:bodyPr>
          <a:lstStyle/>
          <a:p>
            <a:r>
              <a:rPr lang="en-US" b="1" dirty="0">
                <a:solidFill>
                  <a:schemeClr val="bg2">
                    <a:lumMod val="25000"/>
                  </a:schemeClr>
                </a:solidFill>
              </a:rPr>
              <a:t>Kristine Paranica, NDSU Ombudsperson</a:t>
            </a: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72717" y="1570732"/>
            <a:ext cx="6803136" cy="695608"/>
          </a:xfrm>
        </p:spPr>
        <p:txBody>
          <a:bodyPr>
            <a:normAutofit/>
          </a:bodyPr>
          <a:lstStyle/>
          <a:p>
            <a:r>
              <a:rPr lang="en-US" sz="3600" dirty="0"/>
              <a:t>Objectives</a:t>
            </a:r>
          </a:p>
        </p:txBody>
      </p:sp>
      <p:sp>
        <p:nvSpPr>
          <p:cNvPr id="5" name="Content Placeholder 4"/>
          <p:cNvSpPr>
            <a:spLocks noGrp="1"/>
          </p:cNvSpPr>
          <p:nvPr>
            <p:ph type="body" idx="1"/>
          </p:nvPr>
        </p:nvSpPr>
        <p:spPr>
          <a:xfrm>
            <a:off x="1172718" y="2266340"/>
            <a:ext cx="6803136" cy="1679755"/>
          </a:xfrm>
        </p:spPr>
        <p:txBody>
          <a:bodyPr>
            <a:normAutofit fontScale="62500" lnSpcReduction="20000"/>
          </a:bodyPr>
          <a:lstStyle/>
          <a:p>
            <a:pPr marL="342900" indent="-342900">
              <a:buFont typeface="Wingdings" panose="05000000000000000000" pitchFamily="2" charset="2"/>
              <a:buChar char="q"/>
            </a:pPr>
            <a:r>
              <a:rPr lang="en-US" sz="2100" dirty="0"/>
              <a:t>Define stress and burnout </a:t>
            </a:r>
          </a:p>
          <a:p>
            <a:pPr marL="342900" indent="-342900">
              <a:buFont typeface="Wingdings" panose="05000000000000000000" pitchFamily="2" charset="2"/>
              <a:buChar char="q"/>
            </a:pPr>
            <a:r>
              <a:rPr lang="en-US" sz="2100" dirty="0"/>
              <a:t>Identify support strategies to manage stress and burnout</a:t>
            </a:r>
          </a:p>
          <a:p>
            <a:pPr marL="342900" indent="-342900">
              <a:buFont typeface="Wingdings" panose="05000000000000000000" pitchFamily="2" charset="2"/>
              <a:buChar char="q"/>
            </a:pPr>
            <a:r>
              <a:rPr lang="en-US" sz="2100" dirty="0"/>
              <a:t>Evaluate current level of wellness </a:t>
            </a:r>
          </a:p>
          <a:p>
            <a:pPr marL="342900" indent="-342900">
              <a:buFont typeface="Wingdings" panose="05000000000000000000" pitchFamily="2" charset="2"/>
              <a:buChar char="q"/>
            </a:pPr>
            <a:r>
              <a:rPr lang="en-US" sz="2100" dirty="0"/>
              <a:t>Create a plan to decrease stress and burnout</a:t>
            </a:r>
          </a:p>
          <a:p>
            <a:endParaRPr lang="en-US" dirty="0"/>
          </a:p>
          <a:p>
            <a:r>
              <a:rPr lang="en-US" sz="2200" b="1" dirty="0">
                <a:latin typeface="Abadi" panose="020B0604020104020204" pitchFamily="34" charset="0"/>
              </a:rPr>
              <a:t>Check-in:</a:t>
            </a:r>
            <a:r>
              <a:rPr lang="en-US" sz="1800" b="1" dirty="0">
                <a:latin typeface="Abadi" panose="020B0604020104020204" pitchFamily="34" charset="0"/>
              </a:rPr>
              <a:t> </a:t>
            </a:r>
          </a:p>
          <a:p>
            <a:r>
              <a:rPr lang="en-US" sz="1800" b="1" u="sng" dirty="0">
                <a:latin typeface="Abadi" panose="020B0604020104020204" pitchFamily="34" charset="0"/>
              </a:rPr>
              <a:t>On a scale of 1-10 </a:t>
            </a:r>
            <a:r>
              <a:rPr lang="en-US" sz="1800" b="1" dirty="0">
                <a:latin typeface="Abadi" panose="020B0604020104020204" pitchFamily="34" charset="0"/>
              </a:rPr>
              <a:t>(10 being highest, 1 being lowest), </a:t>
            </a:r>
            <a:r>
              <a:rPr lang="en-US" sz="1800" b="1" u="sng" dirty="0">
                <a:latin typeface="Abadi" panose="020B0604020104020204" pitchFamily="34" charset="0"/>
              </a:rPr>
              <a:t>how would you rate your current stress/burnout</a:t>
            </a:r>
            <a:r>
              <a:rPr lang="en-US" sz="1800" b="1" dirty="0">
                <a:latin typeface="Abadi" panose="020B0604020104020204" pitchFamily="34" charset="0"/>
              </a:rPr>
              <a:t>?</a:t>
            </a:r>
          </a:p>
        </p:txBody>
      </p:sp>
    </p:spTree>
    <p:extLst>
      <p:ext uri="{BB962C8B-B14F-4D97-AF65-F5344CB8AC3E}">
        <p14:creationId xmlns:p14="http://schemas.microsoft.com/office/powerpoint/2010/main" val="110163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 calcmode="lin" valueType="num">
                                      <p:cBhvr additive="base">
                                        <p:cTn id="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anim calcmode="lin" valueType="num">
                                      <p:cBhvr additive="base">
                                        <p:cTn id="1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015280" y="1655520"/>
            <a:ext cx="1823085" cy="1234440"/>
          </a:xfrm>
        </p:spPr>
        <p:txBody>
          <a:bodyPr>
            <a:normAutofit/>
          </a:bodyPr>
          <a:lstStyle/>
          <a:p>
            <a:r>
              <a:rPr lang="en-US" sz="3200" dirty="0"/>
              <a:t>Defining Stress</a:t>
            </a:r>
          </a:p>
        </p:txBody>
      </p:sp>
      <p:sp>
        <p:nvSpPr>
          <p:cNvPr id="5" name="Content Placeholder 4"/>
          <p:cNvSpPr>
            <a:spLocks noGrp="1"/>
          </p:cNvSpPr>
          <p:nvPr>
            <p:ph idx="1"/>
          </p:nvPr>
        </p:nvSpPr>
        <p:spPr>
          <a:xfrm>
            <a:off x="448965" y="716992"/>
            <a:ext cx="5829300" cy="4345936"/>
          </a:xfrm>
        </p:spPr>
        <p:txBody>
          <a:bodyPr>
            <a:normAutofit/>
          </a:bodyPr>
          <a:lstStyle/>
          <a:p>
            <a:r>
              <a:rPr lang="en-US" sz="2000" dirty="0"/>
              <a:t>Stress is a feeling of emotional or physical tension, including frustration, anger, nervousness.  Stress is your body's reaction to a challenge or demand (positive or negative).</a:t>
            </a:r>
          </a:p>
          <a:p>
            <a:pPr marL="0" indent="0">
              <a:buNone/>
            </a:pPr>
            <a:endParaRPr lang="en-US" sz="2000" dirty="0"/>
          </a:p>
          <a:p>
            <a:r>
              <a:rPr lang="en-US" sz="2000" dirty="0"/>
              <a:t>Stress can be acute, episodic, or chronic</a:t>
            </a:r>
          </a:p>
          <a:p>
            <a:endParaRPr lang="en-US" sz="2000" dirty="0"/>
          </a:p>
          <a:p>
            <a:r>
              <a:rPr lang="en-US" sz="2000" dirty="0"/>
              <a:t>Chronic stress can increase risk of: </a:t>
            </a:r>
          </a:p>
          <a:p>
            <a:pPr marL="411480" lvl="2" indent="0">
              <a:buNone/>
            </a:pPr>
            <a:r>
              <a:rPr lang="en-US" sz="1700" dirty="0"/>
              <a:t>anxiety, depression, memory/concentration losses</a:t>
            </a:r>
          </a:p>
          <a:p>
            <a:endParaRPr lang="en-US" dirty="0"/>
          </a:p>
        </p:txBody>
      </p:sp>
      <p:sp>
        <p:nvSpPr>
          <p:cNvPr id="2" name="TextBox 1">
            <a:extLst>
              <a:ext uri="{FF2B5EF4-FFF2-40B4-BE49-F238E27FC236}">
                <a16:creationId xmlns:a16="http://schemas.microsoft.com/office/drawing/2014/main" id="{ACB9262D-5B49-491C-0D99-94A6B9BF8CD2}"/>
              </a:ext>
            </a:extLst>
          </p:cNvPr>
          <p:cNvSpPr txBox="1"/>
          <p:nvPr/>
        </p:nvSpPr>
        <p:spPr>
          <a:xfrm>
            <a:off x="6862575" y="4556915"/>
            <a:ext cx="2061783" cy="230832"/>
          </a:xfrm>
          <a:prstGeom prst="rect">
            <a:avLst/>
          </a:prstGeom>
          <a:noFill/>
        </p:spPr>
        <p:txBody>
          <a:bodyPr wrap="none" rtlCol="0">
            <a:spAutoFit/>
          </a:bodyPr>
          <a:lstStyle/>
          <a:p>
            <a:r>
              <a:rPr lang="en-US" sz="900" dirty="0">
                <a:solidFill>
                  <a:schemeClr val="bg1"/>
                </a:solidFill>
              </a:rPr>
              <a:t>(World Health Organization, 2019)</a:t>
            </a:r>
          </a:p>
        </p:txBody>
      </p:sp>
    </p:spTree>
    <p:extLst>
      <p:ext uri="{BB962C8B-B14F-4D97-AF65-F5344CB8AC3E}">
        <p14:creationId xmlns:p14="http://schemas.microsoft.com/office/powerpoint/2010/main" val="2001276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 calcmode="lin" valueType="num">
                                      <p:cBhvr additive="base">
                                        <p:cTn id="23"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993BE-78EE-AC41-8D17-C6EFD8C3DE3C}"/>
              </a:ext>
            </a:extLst>
          </p:cNvPr>
          <p:cNvSpPr>
            <a:spLocks noGrp="1"/>
          </p:cNvSpPr>
          <p:nvPr>
            <p:ph type="title"/>
          </p:nvPr>
        </p:nvSpPr>
        <p:spPr>
          <a:xfrm>
            <a:off x="3197655" y="233352"/>
            <a:ext cx="6268336" cy="663290"/>
          </a:xfrm>
        </p:spPr>
        <p:txBody>
          <a:bodyPr>
            <a:normAutofit/>
          </a:bodyPr>
          <a:lstStyle/>
          <a:p>
            <a:r>
              <a:rPr lang="en-US" sz="2400" dirty="0"/>
              <a:t>Stress Vs. Anxiety</a:t>
            </a:r>
          </a:p>
        </p:txBody>
      </p:sp>
      <p:graphicFrame>
        <p:nvGraphicFramePr>
          <p:cNvPr id="4" name="Table 4">
            <a:extLst>
              <a:ext uri="{FF2B5EF4-FFF2-40B4-BE49-F238E27FC236}">
                <a16:creationId xmlns:a16="http://schemas.microsoft.com/office/drawing/2014/main" id="{5803D5CE-F13C-CE4C-922C-38EA078461AE}"/>
              </a:ext>
            </a:extLst>
          </p:cNvPr>
          <p:cNvGraphicFramePr>
            <a:graphicFrameLocks noGrp="1"/>
          </p:cNvGraphicFramePr>
          <p:nvPr>
            <p:ph idx="1"/>
            <p:extLst>
              <p:ext uri="{D42A27DB-BD31-4B8C-83A1-F6EECF244321}">
                <p14:modId xmlns:p14="http://schemas.microsoft.com/office/powerpoint/2010/main" val="3203472748"/>
              </p:ext>
            </p:extLst>
          </p:nvPr>
        </p:nvGraphicFramePr>
        <p:xfrm>
          <a:off x="907080" y="725018"/>
          <a:ext cx="7024430" cy="4167357"/>
        </p:xfrm>
        <a:graphic>
          <a:graphicData uri="http://schemas.openxmlformats.org/drawingml/2006/table">
            <a:tbl>
              <a:tblPr firstRow="1" bandRow="1">
                <a:tableStyleId>{93296810-A885-4BE3-A3E7-6D5BEEA58F35}</a:tableStyleId>
              </a:tblPr>
              <a:tblGrid>
                <a:gridCol w="3426658">
                  <a:extLst>
                    <a:ext uri="{9D8B030D-6E8A-4147-A177-3AD203B41FA5}">
                      <a16:colId xmlns:a16="http://schemas.microsoft.com/office/drawing/2014/main" val="3243349715"/>
                    </a:ext>
                  </a:extLst>
                </a:gridCol>
                <a:gridCol w="3597772">
                  <a:extLst>
                    <a:ext uri="{9D8B030D-6E8A-4147-A177-3AD203B41FA5}">
                      <a16:colId xmlns:a16="http://schemas.microsoft.com/office/drawing/2014/main" val="3544506265"/>
                    </a:ext>
                  </a:extLst>
                </a:gridCol>
              </a:tblGrid>
              <a:tr h="326877">
                <a:tc>
                  <a:txBody>
                    <a:bodyPr/>
                    <a:lstStyle/>
                    <a:p>
                      <a:pPr algn="ctr"/>
                      <a:r>
                        <a:rPr lang="en-US" dirty="0"/>
                        <a:t>Stress</a:t>
                      </a:r>
                    </a:p>
                  </a:txBody>
                  <a:tcPr/>
                </a:tc>
                <a:tc>
                  <a:txBody>
                    <a:bodyPr/>
                    <a:lstStyle/>
                    <a:p>
                      <a:pPr algn="ctr"/>
                      <a:r>
                        <a:rPr lang="en-US" dirty="0"/>
                        <a:t>Anxiety</a:t>
                      </a:r>
                    </a:p>
                  </a:txBody>
                  <a:tcPr/>
                </a:tc>
                <a:extLst>
                  <a:ext uri="{0D108BD9-81ED-4DB2-BD59-A6C34878D82A}">
                    <a16:rowId xmlns:a16="http://schemas.microsoft.com/office/drawing/2014/main" val="186194819"/>
                  </a:ext>
                </a:extLst>
              </a:tr>
              <a:tr h="3809008">
                <a:tc>
                  <a:txBody>
                    <a:bodyPr/>
                    <a:lstStyle/>
                    <a:p>
                      <a:pPr marL="285750" indent="-285750">
                        <a:buFont typeface="Wingdings" panose="05000000000000000000" pitchFamily="2" charset="2"/>
                        <a:buChar char="Ø"/>
                      </a:pPr>
                      <a:r>
                        <a:rPr lang="en-US" sz="1600" dirty="0"/>
                        <a:t>Caused by past, current, or anticipated future demands and pressures, feeling overwhelmed </a:t>
                      </a:r>
                    </a:p>
                    <a:p>
                      <a:pPr marL="285750" indent="-285750">
                        <a:buFont typeface="Wingdings" panose="05000000000000000000" pitchFamily="2" charset="2"/>
                        <a:buChar char="Ø"/>
                      </a:pPr>
                      <a:endParaRPr lang="en-US" sz="900" dirty="0"/>
                    </a:p>
                    <a:p>
                      <a:pPr marL="285750" indent="-285750">
                        <a:buFont typeface="Wingdings" panose="05000000000000000000" pitchFamily="2" charset="2"/>
                        <a:buChar char="Ø"/>
                      </a:pPr>
                      <a:r>
                        <a:rPr lang="en-US" sz="1600" dirty="0"/>
                        <a:t>Typically short-term and </a:t>
                      </a:r>
                      <a:r>
                        <a:rPr lang="en-US" sz="1600" b="1" dirty="0"/>
                        <a:t>situational </a:t>
                      </a:r>
                    </a:p>
                    <a:p>
                      <a:pPr marL="285750" indent="-285750">
                        <a:buFont typeface="Wingdings" panose="05000000000000000000" pitchFamily="2" charset="2"/>
                        <a:buChar char="Ø"/>
                      </a:pPr>
                      <a:endParaRPr lang="en-US" sz="900" dirty="0"/>
                    </a:p>
                    <a:p>
                      <a:pPr marL="285750" indent="-285750">
                        <a:buFont typeface="Wingdings" panose="05000000000000000000" pitchFamily="2" charset="2"/>
                        <a:buChar char="Ø"/>
                      </a:pPr>
                      <a:r>
                        <a:rPr lang="en-US" sz="1600" dirty="0"/>
                        <a:t>Stress can be motivating </a:t>
                      </a:r>
                    </a:p>
                    <a:p>
                      <a:pPr marL="285750" indent="-285750">
                        <a:buFont typeface="Wingdings" panose="05000000000000000000" pitchFamily="2" charset="2"/>
                        <a:buChar char="Ø"/>
                      </a:pPr>
                      <a:endParaRPr lang="en-US" sz="900" dirty="0"/>
                    </a:p>
                    <a:p>
                      <a:pPr marL="285750" indent="-285750">
                        <a:buFont typeface="Wingdings" panose="05000000000000000000" pitchFamily="2" charset="2"/>
                        <a:buChar char="Ø"/>
                      </a:pPr>
                      <a:r>
                        <a:rPr lang="en-US" sz="1600" dirty="0"/>
                        <a:t>Common signs of stress include: </a:t>
                      </a:r>
                      <a:r>
                        <a:rPr lang="en-US" sz="1400" dirty="0"/>
                        <a:t>Irritability, muscle tension, headaches, upset stomach, sweaty palms, rapid heartbeat, dizziness, changes in sleep, appetite, concentration </a:t>
                      </a:r>
                      <a:endParaRPr lang="en-US" sz="1600" dirty="0"/>
                    </a:p>
                  </a:txBody>
                  <a:tcPr/>
                </a:tc>
                <a:tc>
                  <a:txBody>
                    <a:bodyPr/>
                    <a:lstStyle/>
                    <a:p>
                      <a:pPr marL="285750" indent="-285750">
                        <a:buFont typeface="Wingdings" panose="05000000000000000000" pitchFamily="2" charset="2"/>
                        <a:buChar char="Ø"/>
                      </a:pPr>
                      <a:r>
                        <a:rPr lang="en-US" sz="1600" dirty="0"/>
                        <a:t>Fear based with intense feelings of worry and often hopelessness and/or helplessness </a:t>
                      </a:r>
                    </a:p>
                    <a:p>
                      <a:pPr marL="285750" indent="-285750">
                        <a:buFont typeface="Wingdings" panose="05000000000000000000" pitchFamily="2" charset="2"/>
                        <a:buChar char="Ø"/>
                      </a:pPr>
                      <a:r>
                        <a:rPr lang="en-US" sz="1600" dirty="0"/>
                        <a:t>Often a common reaction to </a:t>
                      </a:r>
                      <a:r>
                        <a:rPr lang="en-US" sz="1600" b="1" dirty="0"/>
                        <a:t>persistent stress</a:t>
                      </a:r>
                    </a:p>
                    <a:p>
                      <a:pPr marL="285750" indent="-285750">
                        <a:buFont typeface="Wingdings" panose="05000000000000000000" pitchFamily="2" charset="2"/>
                        <a:buChar char="Ø"/>
                      </a:pPr>
                      <a:r>
                        <a:rPr lang="en-US" sz="1600" dirty="0"/>
                        <a:t>Typically long-term, at least six months, and does not always a known cause </a:t>
                      </a:r>
                    </a:p>
                    <a:p>
                      <a:pPr marL="285750" indent="-285750">
                        <a:buFont typeface="Wingdings" panose="05000000000000000000" pitchFamily="2" charset="2"/>
                        <a:buChar char="Ø"/>
                      </a:pPr>
                      <a:r>
                        <a:rPr lang="en-US" sz="1600" dirty="0"/>
                        <a:t>Common signs of anxiety include: </a:t>
                      </a:r>
                    </a:p>
                    <a:p>
                      <a:pPr lvl="1"/>
                      <a:r>
                        <a:rPr lang="en-US" sz="1400" dirty="0"/>
                        <a:t>Irritability, muscle tension, headaches, upset stomach, sweaty palms, rapid heartbeat, dizziness, changes in sleep, appetite, or concentration </a:t>
                      </a:r>
                    </a:p>
                  </a:txBody>
                  <a:tcPr/>
                </a:tc>
                <a:extLst>
                  <a:ext uri="{0D108BD9-81ED-4DB2-BD59-A6C34878D82A}">
                    <a16:rowId xmlns:a16="http://schemas.microsoft.com/office/drawing/2014/main" val="1768541540"/>
                  </a:ext>
                </a:extLst>
              </a:tr>
            </a:tbl>
          </a:graphicData>
        </a:graphic>
      </p:graphicFrame>
      <p:sp>
        <p:nvSpPr>
          <p:cNvPr id="3" name="TextBox 2">
            <a:extLst>
              <a:ext uri="{FF2B5EF4-FFF2-40B4-BE49-F238E27FC236}">
                <a16:creationId xmlns:a16="http://schemas.microsoft.com/office/drawing/2014/main" id="{40CA5F71-2E2B-B7A0-E08B-750B9168913F}"/>
              </a:ext>
            </a:extLst>
          </p:cNvPr>
          <p:cNvSpPr txBox="1"/>
          <p:nvPr/>
        </p:nvSpPr>
        <p:spPr>
          <a:xfrm>
            <a:off x="7488157" y="4668574"/>
            <a:ext cx="1497526" cy="246221"/>
          </a:xfrm>
          <a:prstGeom prst="rect">
            <a:avLst/>
          </a:prstGeom>
          <a:noFill/>
        </p:spPr>
        <p:txBody>
          <a:bodyPr wrap="none" rtlCol="0">
            <a:spAutoFit/>
          </a:bodyPr>
          <a:lstStyle/>
          <a:p>
            <a:r>
              <a:rPr lang="en-US" sz="1000" dirty="0">
                <a:solidFill>
                  <a:schemeClr val="bg2">
                    <a:lumMod val="25000"/>
                  </a:schemeClr>
                </a:solidFill>
              </a:rPr>
              <a:t>(Block &amp; Block, 2012)</a:t>
            </a:r>
          </a:p>
        </p:txBody>
      </p:sp>
    </p:spTree>
    <p:extLst>
      <p:ext uri="{BB962C8B-B14F-4D97-AF65-F5344CB8AC3E}">
        <p14:creationId xmlns:p14="http://schemas.microsoft.com/office/powerpoint/2010/main" val="2932627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C38A4-59A0-25B2-AE9C-5B73F9E1C543}"/>
              </a:ext>
            </a:extLst>
          </p:cNvPr>
          <p:cNvSpPr>
            <a:spLocks noGrp="1"/>
          </p:cNvSpPr>
          <p:nvPr>
            <p:ph type="title"/>
          </p:nvPr>
        </p:nvSpPr>
        <p:spPr/>
        <p:txBody>
          <a:bodyPr/>
          <a:lstStyle/>
          <a:p>
            <a:r>
              <a:rPr lang="en-US" dirty="0"/>
              <a:t>Activity: Small Group Check-in</a:t>
            </a:r>
          </a:p>
        </p:txBody>
      </p:sp>
      <p:sp>
        <p:nvSpPr>
          <p:cNvPr id="3" name="Content Placeholder 2">
            <a:extLst>
              <a:ext uri="{FF2B5EF4-FFF2-40B4-BE49-F238E27FC236}">
                <a16:creationId xmlns:a16="http://schemas.microsoft.com/office/drawing/2014/main" id="{E7F820B7-A300-8D27-A045-A7E0127AECA3}"/>
              </a:ext>
            </a:extLst>
          </p:cNvPr>
          <p:cNvSpPr>
            <a:spLocks noGrp="1"/>
          </p:cNvSpPr>
          <p:nvPr>
            <p:ph idx="1"/>
          </p:nvPr>
        </p:nvSpPr>
        <p:spPr>
          <a:xfrm>
            <a:off x="1000217" y="1502815"/>
            <a:ext cx="7143565" cy="3344113"/>
          </a:xfrm>
          <a:solidFill>
            <a:schemeClr val="bg1"/>
          </a:solidFill>
        </p:spPr>
        <p:txBody>
          <a:bodyPr>
            <a:normAutofit/>
          </a:bodyPr>
          <a:lstStyle/>
          <a:p>
            <a:pPr lvl="1">
              <a:buFont typeface="Wingdings" panose="05000000000000000000" pitchFamily="2" charset="2"/>
              <a:buChar char="Ø"/>
            </a:pPr>
            <a:r>
              <a:rPr lang="en-US" sz="2000" dirty="0"/>
              <a:t>How do you typically react in stressful situations (e.g., behaviors, emotions, relational dynamics)? </a:t>
            </a:r>
          </a:p>
          <a:p>
            <a:pPr lvl="1"/>
            <a:endParaRPr lang="en-US" sz="2000" dirty="0"/>
          </a:p>
          <a:p>
            <a:pPr lvl="1">
              <a:buFont typeface="Wingdings" panose="05000000000000000000" pitchFamily="2" charset="2"/>
              <a:buChar char="Ø"/>
            </a:pPr>
            <a:r>
              <a:rPr lang="en-US" sz="2000" dirty="0"/>
              <a:t>What have you noticed about other’s reactions in stressful situations in your department or on your campus? </a:t>
            </a:r>
          </a:p>
          <a:p>
            <a:pPr marL="205740" lvl="1" indent="0">
              <a:buNone/>
            </a:pPr>
            <a:endParaRPr lang="en-US" sz="2000" dirty="0"/>
          </a:p>
          <a:p>
            <a:pPr lvl="1">
              <a:buFont typeface="Wingdings" panose="05000000000000000000" pitchFamily="2" charset="2"/>
              <a:buChar char="Ø"/>
            </a:pPr>
            <a:r>
              <a:rPr lang="en-US" sz="2000" dirty="0"/>
              <a:t>Identify current stressors in your department and/or on your campus.</a:t>
            </a:r>
          </a:p>
        </p:txBody>
      </p:sp>
    </p:spTree>
    <p:extLst>
      <p:ext uri="{BB962C8B-B14F-4D97-AF65-F5344CB8AC3E}">
        <p14:creationId xmlns:p14="http://schemas.microsoft.com/office/powerpoint/2010/main" val="3002731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DB110-8B24-7A1A-71E6-38C87857BF93}"/>
              </a:ext>
            </a:extLst>
          </p:cNvPr>
          <p:cNvSpPr>
            <a:spLocks noGrp="1"/>
          </p:cNvSpPr>
          <p:nvPr>
            <p:ph type="title"/>
          </p:nvPr>
        </p:nvSpPr>
        <p:spPr>
          <a:xfrm>
            <a:off x="907080" y="272890"/>
            <a:ext cx="7543800" cy="1028700"/>
          </a:xfrm>
        </p:spPr>
        <p:txBody>
          <a:bodyPr/>
          <a:lstStyle/>
          <a:p>
            <a:pPr algn="ctr"/>
            <a:r>
              <a:rPr lang="en-US" dirty="0"/>
              <a:t>Activity: Burnout Fact or Myth</a:t>
            </a:r>
          </a:p>
        </p:txBody>
      </p:sp>
      <p:sp>
        <p:nvSpPr>
          <p:cNvPr id="3" name="Content Placeholder 2">
            <a:extLst>
              <a:ext uri="{FF2B5EF4-FFF2-40B4-BE49-F238E27FC236}">
                <a16:creationId xmlns:a16="http://schemas.microsoft.com/office/drawing/2014/main" id="{B9C7BF47-E3A0-047B-1278-F8DE76CEB17B}"/>
              </a:ext>
            </a:extLst>
          </p:cNvPr>
          <p:cNvSpPr>
            <a:spLocks noGrp="1"/>
          </p:cNvSpPr>
          <p:nvPr>
            <p:ph idx="1"/>
          </p:nvPr>
        </p:nvSpPr>
        <p:spPr>
          <a:xfrm>
            <a:off x="1059785" y="1197406"/>
            <a:ext cx="7284115" cy="3623162"/>
          </a:xfrm>
          <a:solidFill>
            <a:schemeClr val="bg2">
              <a:lumMod val="50000"/>
            </a:schemeClr>
          </a:solidFill>
        </p:spPr>
        <p:txBody>
          <a:bodyPr>
            <a:normAutofit/>
          </a:bodyPr>
          <a:lstStyle/>
          <a:p>
            <a:pPr marL="0" indent="0" algn="l">
              <a:buNone/>
            </a:pPr>
            <a:r>
              <a:rPr lang="en-US" sz="1600" b="1" u="sng" dirty="0">
                <a:solidFill>
                  <a:schemeClr val="bg2"/>
                </a:solidFill>
                <a:latin typeface="-webkit-standard"/>
              </a:rPr>
              <a:t>Let’s check-in with thumbs up (fact) or thumbs down (myth): </a:t>
            </a:r>
            <a:endParaRPr lang="en-US" sz="1600" b="1" i="0" u="sng" strike="noStrike" dirty="0">
              <a:solidFill>
                <a:schemeClr val="bg2"/>
              </a:solidFill>
              <a:effectLst/>
              <a:latin typeface="-webkit-standard"/>
            </a:endParaRPr>
          </a:p>
          <a:p>
            <a:pPr algn="l">
              <a:buFont typeface="Wingdings" panose="05000000000000000000" pitchFamily="2" charset="2"/>
              <a:buChar char="Ø"/>
            </a:pPr>
            <a:r>
              <a:rPr lang="en-US" sz="1600" b="0" i="0" u="none" strike="noStrike" dirty="0">
                <a:solidFill>
                  <a:schemeClr val="bg2"/>
                </a:solidFill>
                <a:effectLst/>
                <a:latin typeface="-webkit-standard"/>
              </a:rPr>
              <a:t>There are so many more important issues than burnout. </a:t>
            </a:r>
          </a:p>
          <a:p>
            <a:pPr algn="l">
              <a:buFont typeface="Wingdings" panose="05000000000000000000" pitchFamily="2" charset="2"/>
              <a:buChar char="Ø"/>
            </a:pPr>
            <a:r>
              <a:rPr lang="en-US" sz="1600" b="0" i="0" u="none" strike="noStrike" dirty="0">
                <a:solidFill>
                  <a:schemeClr val="bg2"/>
                </a:solidFill>
                <a:effectLst/>
                <a:latin typeface="-webkit-standard"/>
              </a:rPr>
              <a:t>Burnout is a sign of weakness. </a:t>
            </a:r>
          </a:p>
          <a:p>
            <a:pPr algn="l">
              <a:buFont typeface="Wingdings" panose="05000000000000000000" pitchFamily="2" charset="2"/>
              <a:buChar char="Ø"/>
            </a:pPr>
            <a:r>
              <a:rPr lang="en-US" sz="1600" b="0" i="0" u="none" strike="noStrike" dirty="0">
                <a:solidFill>
                  <a:schemeClr val="bg2"/>
                </a:solidFill>
                <a:effectLst/>
                <a:latin typeface="-webkit-standard"/>
              </a:rPr>
              <a:t>Burnout is normal in activism. </a:t>
            </a:r>
          </a:p>
          <a:p>
            <a:pPr algn="l">
              <a:buFont typeface="Wingdings" panose="05000000000000000000" pitchFamily="2" charset="2"/>
              <a:buChar char="Ø"/>
            </a:pPr>
            <a:r>
              <a:rPr lang="en-US" sz="1600" b="0" i="0" u="none" strike="noStrike" dirty="0">
                <a:solidFill>
                  <a:schemeClr val="bg2"/>
                </a:solidFill>
                <a:effectLst/>
                <a:latin typeface="-webkit-standard"/>
              </a:rPr>
              <a:t>Now we have to deal with more important things, when it’s over we can take care of ourselves. </a:t>
            </a:r>
          </a:p>
          <a:p>
            <a:pPr algn="l">
              <a:buFont typeface="Wingdings" panose="05000000000000000000" pitchFamily="2" charset="2"/>
              <a:buChar char="Ø"/>
            </a:pPr>
            <a:r>
              <a:rPr lang="en-US" sz="1600" b="0" i="0" u="none" strike="noStrike" dirty="0">
                <a:solidFill>
                  <a:schemeClr val="bg2"/>
                </a:solidFill>
                <a:effectLst/>
                <a:latin typeface="-webkit-standard"/>
              </a:rPr>
              <a:t>Taking care of yourself when other people’s lives are at stake is selfish. </a:t>
            </a:r>
          </a:p>
          <a:p>
            <a:pPr algn="l">
              <a:buFont typeface="Wingdings" panose="05000000000000000000" pitchFamily="2" charset="2"/>
              <a:buChar char="Ø"/>
            </a:pPr>
            <a:r>
              <a:rPr lang="en-US" sz="1600" b="0" i="0" u="none" strike="noStrike" dirty="0">
                <a:solidFill>
                  <a:schemeClr val="bg2"/>
                </a:solidFill>
                <a:effectLst/>
                <a:latin typeface="-webkit-standard"/>
              </a:rPr>
              <a:t>Burnout requires major work or life change. </a:t>
            </a:r>
          </a:p>
          <a:p>
            <a:pPr algn="l">
              <a:buFont typeface="Wingdings" panose="05000000000000000000" pitchFamily="2" charset="2"/>
              <a:buChar char="Ø"/>
            </a:pPr>
            <a:r>
              <a:rPr lang="en-US" sz="1600" b="0" i="0" u="none" strike="noStrike" dirty="0">
                <a:solidFill>
                  <a:schemeClr val="bg2"/>
                </a:solidFill>
                <a:effectLst/>
                <a:latin typeface="-webkit-standard"/>
              </a:rPr>
              <a:t>A vacation or a day off will solve your burnout. </a:t>
            </a:r>
          </a:p>
          <a:p>
            <a:pPr algn="l">
              <a:buFont typeface="Wingdings" panose="05000000000000000000" pitchFamily="2" charset="2"/>
              <a:buChar char="Ø"/>
            </a:pPr>
            <a:r>
              <a:rPr lang="en-US" sz="1600" b="0" i="0" u="none" strike="noStrike" dirty="0">
                <a:solidFill>
                  <a:schemeClr val="bg2"/>
                </a:solidFill>
                <a:effectLst/>
                <a:latin typeface="-webkit-standard"/>
              </a:rPr>
              <a:t>My burnout is only my responsibility.</a:t>
            </a:r>
          </a:p>
          <a:p>
            <a:endParaRPr lang="en-US" dirty="0"/>
          </a:p>
        </p:txBody>
      </p:sp>
    </p:spTree>
    <p:extLst>
      <p:ext uri="{BB962C8B-B14F-4D97-AF65-F5344CB8AC3E}">
        <p14:creationId xmlns:p14="http://schemas.microsoft.com/office/powerpoint/2010/main" val="1521476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74784-5D22-9048-BF93-5C956422B553}"/>
              </a:ext>
            </a:extLst>
          </p:cNvPr>
          <p:cNvSpPr>
            <a:spLocks noGrp="1"/>
          </p:cNvSpPr>
          <p:nvPr>
            <p:ph type="title"/>
          </p:nvPr>
        </p:nvSpPr>
        <p:spPr>
          <a:xfrm>
            <a:off x="771160" y="281175"/>
            <a:ext cx="7543800" cy="1028700"/>
          </a:xfrm>
        </p:spPr>
        <p:txBody>
          <a:bodyPr/>
          <a:lstStyle/>
          <a:p>
            <a:pPr algn="ctr"/>
            <a:r>
              <a:rPr lang="en-US" dirty="0"/>
              <a:t>Burnout by the Numbers</a:t>
            </a:r>
          </a:p>
        </p:txBody>
      </p:sp>
      <p:sp>
        <p:nvSpPr>
          <p:cNvPr id="3" name="Content Placeholder 2">
            <a:extLst>
              <a:ext uri="{FF2B5EF4-FFF2-40B4-BE49-F238E27FC236}">
                <a16:creationId xmlns:a16="http://schemas.microsoft.com/office/drawing/2014/main" id="{7F57B7F3-7D42-3841-B69A-37CD8C63E017}"/>
              </a:ext>
            </a:extLst>
          </p:cNvPr>
          <p:cNvSpPr>
            <a:spLocks noGrp="1"/>
          </p:cNvSpPr>
          <p:nvPr>
            <p:ph idx="1"/>
          </p:nvPr>
        </p:nvSpPr>
        <p:spPr>
          <a:xfrm>
            <a:off x="742220" y="1265269"/>
            <a:ext cx="7601680" cy="3344113"/>
          </a:xfrm>
          <a:ln>
            <a:solidFill>
              <a:schemeClr val="tx1"/>
            </a:solidFill>
          </a:ln>
        </p:spPr>
        <p:txBody>
          <a:bodyPr>
            <a:normAutofit lnSpcReduction="10000"/>
          </a:bodyPr>
          <a:lstStyle/>
          <a:p>
            <a:r>
              <a:rPr lang="en-US" sz="2400" dirty="0"/>
              <a:t>78% of employees report stress from work has led to other mental health concerns </a:t>
            </a:r>
          </a:p>
          <a:p>
            <a:r>
              <a:rPr lang="en-US" sz="2400" dirty="0"/>
              <a:t>80% of employees report workplace stress affects their relationships with friends, family, and coworkers </a:t>
            </a:r>
          </a:p>
          <a:p>
            <a:r>
              <a:rPr lang="en-US" sz="2400" dirty="0"/>
              <a:t>71% of employees report difficulty concentrating at work</a:t>
            </a:r>
          </a:p>
          <a:p>
            <a:r>
              <a:rPr lang="en-US" sz="2400" dirty="0"/>
              <a:t>56% of surveyed employees spent time looking for a new position (compared to 40% in 2018) </a:t>
            </a:r>
          </a:p>
          <a:p>
            <a:endParaRPr lang="en-US" sz="2400" dirty="0"/>
          </a:p>
        </p:txBody>
      </p:sp>
      <p:sp>
        <p:nvSpPr>
          <p:cNvPr id="4" name="TextBox 3">
            <a:extLst>
              <a:ext uri="{FF2B5EF4-FFF2-40B4-BE49-F238E27FC236}">
                <a16:creationId xmlns:a16="http://schemas.microsoft.com/office/drawing/2014/main" id="{345A1240-1AA0-FBBD-53F1-8A85E45C9103}"/>
              </a:ext>
            </a:extLst>
          </p:cNvPr>
          <p:cNvSpPr txBox="1"/>
          <p:nvPr/>
        </p:nvSpPr>
        <p:spPr>
          <a:xfrm>
            <a:off x="6862575" y="4677336"/>
            <a:ext cx="2270173" cy="261610"/>
          </a:xfrm>
          <a:prstGeom prst="rect">
            <a:avLst/>
          </a:prstGeom>
          <a:noFill/>
        </p:spPr>
        <p:txBody>
          <a:bodyPr wrap="none" rtlCol="0">
            <a:spAutoFit/>
          </a:bodyPr>
          <a:lstStyle/>
          <a:p>
            <a:r>
              <a:rPr lang="en-US" sz="1100" dirty="0">
                <a:solidFill>
                  <a:schemeClr val="bg2">
                    <a:lumMod val="25000"/>
                  </a:schemeClr>
                </a:solidFill>
              </a:rPr>
              <a:t>(Mental Health America, 2022)</a:t>
            </a:r>
          </a:p>
        </p:txBody>
      </p:sp>
    </p:spTree>
    <p:extLst>
      <p:ext uri="{BB962C8B-B14F-4D97-AF65-F5344CB8AC3E}">
        <p14:creationId xmlns:p14="http://schemas.microsoft.com/office/powerpoint/2010/main" val="2976831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48C4066-2691-E076-084D-97F7D0A273EC}"/>
              </a:ext>
            </a:extLst>
          </p:cNvPr>
          <p:cNvSpPr>
            <a:spLocks noGrp="1"/>
          </p:cNvSpPr>
          <p:nvPr>
            <p:ph type="body" idx="1"/>
          </p:nvPr>
        </p:nvSpPr>
        <p:spPr>
          <a:xfrm>
            <a:off x="450115" y="816028"/>
            <a:ext cx="4040188" cy="479822"/>
          </a:xfrm>
        </p:spPr>
        <p:txBody>
          <a:bodyPr>
            <a:noAutofit/>
          </a:bodyPr>
          <a:lstStyle/>
          <a:p>
            <a:r>
              <a:rPr lang="en-US" sz="2400" dirty="0"/>
              <a:t>What is burnout? </a:t>
            </a:r>
          </a:p>
        </p:txBody>
      </p:sp>
      <p:sp>
        <p:nvSpPr>
          <p:cNvPr id="5" name="Content Placeholder 4"/>
          <p:cNvSpPr>
            <a:spLocks noGrp="1"/>
          </p:cNvSpPr>
          <p:nvPr>
            <p:ph sz="half" idx="2"/>
          </p:nvPr>
        </p:nvSpPr>
        <p:spPr>
          <a:xfrm>
            <a:off x="514711" y="1675460"/>
            <a:ext cx="4040188" cy="2951938"/>
          </a:xfrm>
        </p:spPr>
        <p:txBody>
          <a:bodyPr>
            <a:normAutofit fontScale="92500" lnSpcReduction="20000"/>
          </a:bodyPr>
          <a:lstStyle/>
          <a:p>
            <a:pPr algn="l"/>
            <a:r>
              <a:rPr lang="en-US" sz="2200" dirty="0"/>
              <a:t>“A syndrome conceptualized as resulting from chronic </a:t>
            </a:r>
            <a:r>
              <a:rPr lang="en-US" sz="2200" u="sng" dirty="0"/>
              <a:t>workplace</a:t>
            </a:r>
            <a:r>
              <a:rPr lang="en-US" sz="2200" dirty="0"/>
              <a:t> stress that has not been successfully managed” </a:t>
            </a:r>
          </a:p>
          <a:p>
            <a:pPr algn="l"/>
            <a:endParaRPr lang="en-US" sz="2200" dirty="0"/>
          </a:p>
          <a:p>
            <a:pPr algn="l"/>
            <a:r>
              <a:rPr lang="en-US" sz="2200" dirty="0"/>
              <a:t>Refers specifically to the workplace and should not be applied to other areas of life</a:t>
            </a:r>
          </a:p>
          <a:p>
            <a:pPr marL="0" indent="0">
              <a:buNone/>
            </a:pPr>
            <a:endParaRPr lang="en-US" sz="2200" dirty="0"/>
          </a:p>
          <a:p>
            <a:pPr marL="0" indent="0">
              <a:buNone/>
            </a:pPr>
            <a:endParaRPr lang="en-US" dirty="0"/>
          </a:p>
          <a:p>
            <a:endParaRPr lang="en-US" sz="2400" dirty="0"/>
          </a:p>
        </p:txBody>
      </p:sp>
      <p:sp>
        <p:nvSpPr>
          <p:cNvPr id="6" name="Text Placeholder 5">
            <a:extLst>
              <a:ext uri="{FF2B5EF4-FFF2-40B4-BE49-F238E27FC236}">
                <a16:creationId xmlns:a16="http://schemas.microsoft.com/office/drawing/2014/main" id="{9EE64EFF-70D2-4212-3E9E-D5C79E1A6D32}"/>
              </a:ext>
            </a:extLst>
          </p:cNvPr>
          <p:cNvSpPr>
            <a:spLocks noGrp="1"/>
          </p:cNvSpPr>
          <p:nvPr>
            <p:ph type="body" sz="quarter" idx="3"/>
          </p:nvPr>
        </p:nvSpPr>
        <p:spPr>
          <a:xfrm>
            <a:off x="4554899" y="816028"/>
            <a:ext cx="4041775" cy="479822"/>
          </a:xfrm>
        </p:spPr>
        <p:txBody>
          <a:bodyPr>
            <a:normAutofit/>
          </a:bodyPr>
          <a:lstStyle/>
          <a:p>
            <a:r>
              <a:rPr lang="en-US" sz="2400" dirty="0"/>
              <a:t>Signs of Burnout:</a:t>
            </a:r>
          </a:p>
        </p:txBody>
      </p:sp>
      <p:sp>
        <p:nvSpPr>
          <p:cNvPr id="7" name="Content Placeholder 6">
            <a:extLst>
              <a:ext uri="{FF2B5EF4-FFF2-40B4-BE49-F238E27FC236}">
                <a16:creationId xmlns:a16="http://schemas.microsoft.com/office/drawing/2014/main" id="{3B055260-51D0-E065-7F99-6376ADC1FFAA}"/>
              </a:ext>
            </a:extLst>
          </p:cNvPr>
          <p:cNvSpPr>
            <a:spLocks noGrp="1"/>
          </p:cNvSpPr>
          <p:nvPr>
            <p:ph sz="quarter" idx="4"/>
          </p:nvPr>
        </p:nvSpPr>
        <p:spPr>
          <a:xfrm>
            <a:off x="4554898" y="1558143"/>
            <a:ext cx="4041775" cy="3140860"/>
          </a:xfrm>
        </p:spPr>
        <p:txBody>
          <a:bodyPr>
            <a:normAutofit fontScale="92500" lnSpcReduction="20000"/>
          </a:bodyPr>
          <a:lstStyle/>
          <a:p>
            <a:pPr algn="l"/>
            <a:r>
              <a:rPr lang="en-US" sz="2200" dirty="0"/>
              <a:t>Exhaustion: </a:t>
            </a:r>
          </a:p>
          <a:p>
            <a:pPr lvl="1" algn="l"/>
            <a:r>
              <a:rPr lang="en-US" sz="1500" dirty="0"/>
              <a:t>Drained, emotionally exhausted, unable to cope, down, lack of energy, no more cares to give</a:t>
            </a:r>
          </a:p>
          <a:p>
            <a:pPr algn="l"/>
            <a:r>
              <a:rPr lang="en-US" sz="2200" dirty="0"/>
              <a:t>Cynicism:</a:t>
            </a:r>
          </a:p>
          <a:p>
            <a:pPr lvl="1" algn="l"/>
            <a:r>
              <a:rPr lang="en-US" sz="1500" dirty="0"/>
              <a:t>Critical of working conditions and colleagues, negativism, distancing, feeling numb, decreased empathy and compassion</a:t>
            </a:r>
          </a:p>
          <a:p>
            <a:pPr algn="l"/>
            <a:r>
              <a:rPr lang="en-US" sz="2200" dirty="0"/>
              <a:t>Reduced performance:</a:t>
            </a:r>
          </a:p>
          <a:p>
            <a:pPr lvl="1" algn="l"/>
            <a:r>
              <a:rPr lang="en-US" sz="1500" dirty="0"/>
              <a:t>Negative about tasks, difficulty concentrating, listless, lack of creativity , reduced professional efficacy</a:t>
            </a:r>
          </a:p>
          <a:p>
            <a:endParaRPr lang="en-US" dirty="0"/>
          </a:p>
        </p:txBody>
      </p:sp>
      <p:sp>
        <p:nvSpPr>
          <p:cNvPr id="14" name="TextBox 13">
            <a:extLst>
              <a:ext uri="{FF2B5EF4-FFF2-40B4-BE49-F238E27FC236}">
                <a16:creationId xmlns:a16="http://schemas.microsoft.com/office/drawing/2014/main" id="{22CCF886-0DDA-D26A-8D63-7E8B9400085D}"/>
              </a:ext>
            </a:extLst>
          </p:cNvPr>
          <p:cNvSpPr txBox="1"/>
          <p:nvPr/>
        </p:nvSpPr>
        <p:spPr>
          <a:xfrm>
            <a:off x="4877410" y="4699003"/>
            <a:ext cx="4214615" cy="261610"/>
          </a:xfrm>
          <a:prstGeom prst="rect">
            <a:avLst/>
          </a:prstGeom>
          <a:noFill/>
        </p:spPr>
        <p:txBody>
          <a:bodyPr wrap="none" rtlCol="0">
            <a:spAutoFit/>
          </a:bodyPr>
          <a:lstStyle/>
          <a:p>
            <a:r>
              <a:rPr lang="en-US" sz="1100" dirty="0">
                <a:solidFill>
                  <a:schemeClr val="bg2">
                    <a:lumMod val="25000"/>
                  </a:schemeClr>
                </a:solidFill>
              </a:rPr>
              <a:t>(</a:t>
            </a:r>
            <a:r>
              <a:rPr lang="en-US" sz="1100" dirty="0" err="1">
                <a:solidFill>
                  <a:schemeClr val="bg2">
                    <a:lumMod val="25000"/>
                  </a:schemeClr>
                </a:solidFill>
              </a:rPr>
              <a:t>Nagoski</a:t>
            </a:r>
            <a:r>
              <a:rPr lang="en-US" sz="1100" dirty="0">
                <a:solidFill>
                  <a:schemeClr val="bg2">
                    <a:lumMod val="25000"/>
                  </a:schemeClr>
                </a:solidFill>
              </a:rPr>
              <a:t> &amp; </a:t>
            </a:r>
            <a:r>
              <a:rPr lang="en-US" sz="1100" dirty="0" err="1">
                <a:solidFill>
                  <a:schemeClr val="bg2">
                    <a:lumMod val="25000"/>
                  </a:schemeClr>
                </a:solidFill>
              </a:rPr>
              <a:t>Nagoski</a:t>
            </a:r>
            <a:r>
              <a:rPr lang="en-US" sz="1100" dirty="0">
                <a:solidFill>
                  <a:schemeClr val="bg2">
                    <a:lumMod val="25000"/>
                  </a:schemeClr>
                </a:solidFill>
              </a:rPr>
              <a:t>, 2020; World Health Organization, 2019)</a:t>
            </a:r>
          </a:p>
        </p:txBody>
      </p:sp>
    </p:spTree>
    <p:extLst>
      <p:ext uri="{BB962C8B-B14F-4D97-AF65-F5344CB8AC3E}">
        <p14:creationId xmlns:p14="http://schemas.microsoft.com/office/powerpoint/2010/main" val="328613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56017-B48A-194A-9AA2-D2D1BB2D8F85}"/>
              </a:ext>
            </a:extLst>
          </p:cNvPr>
          <p:cNvSpPr>
            <a:spLocks noGrp="1"/>
          </p:cNvSpPr>
          <p:nvPr>
            <p:ph type="title"/>
          </p:nvPr>
        </p:nvSpPr>
        <p:spPr/>
        <p:txBody>
          <a:bodyPr/>
          <a:lstStyle/>
          <a:p>
            <a:r>
              <a:rPr lang="en-US" dirty="0"/>
              <a:t>Activity: Small Group Check-in</a:t>
            </a:r>
          </a:p>
        </p:txBody>
      </p:sp>
      <p:sp>
        <p:nvSpPr>
          <p:cNvPr id="3" name="Content Placeholder 2">
            <a:extLst>
              <a:ext uri="{FF2B5EF4-FFF2-40B4-BE49-F238E27FC236}">
                <a16:creationId xmlns:a16="http://schemas.microsoft.com/office/drawing/2014/main" id="{8FACE5BB-2A16-8EAE-CE47-C6F7790D7063}"/>
              </a:ext>
            </a:extLst>
          </p:cNvPr>
          <p:cNvSpPr>
            <a:spLocks noGrp="1"/>
          </p:cNvSpPr>
          <p:nvPr>
            <p:ph idx="1"/>
          </p:nvPr>
        </p:nvSpPr>
        <p:spPr/>
        <p:txBody>
          <a:bodyPr>
            <a:normAutofit lnSpcReduction="10000"/>
          </a:bodyPr>
          <a:lstStyle/>
          <a:p>
            <a:pPr lvl="1"/>
            <a:r>
              <a:rPr lang="en-US" sz="2000" dirty="0"/>
              <a:t>What signs of burnout have you experienced? What does burnout ”look like” for you? </a:t>
            </a:r>
          </a:p>
          <a:p>
            <a:pPr lvl="1"/>
            <a:endParaRPr lang="en-US" sz="2000" dirty="0"/>
          </a:p>
          <a:p>
            <a:pPr lvl="1"/>
            <a:r>
              <a:rPr lang="en-US" sz="2000" dirty="0"/>
              <a:t>What consequences of burnout have you and your department/campus experienced? </a:t>
            </a:r>
          </a:p>
          <a:p>
            <a:pPr marL="205740" lvl="1" indent="0">
              <a:buNone/>
            </a:pPr>
            <a:endParaRPr lang="en-US" sz="2000" dirty="0"/>
          </a:p>
          <a:p>
            <a:pPr lvl="1"/>
            <a:r>
              <a:rPr lang="en-US" sz="2000" dirty="0"/>
              <a:t>Consider the previous identified stressors in your department or on your campus, are they associated more with stress or burnout at this point? </a:t>
            </a:r>
          </a:p>
        </p:txBody>
      </p:sp>
    </p:spTree>
    <p:extLst>
      <p:ext uri="{BB962C8B-B14F-4D97-AF65-F5344CB8AC3E}">
        <p14:creationId xmlns:p14="http://schemas.microsoft.com/office/powerpoint/2010/main" val="1030968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EF01A-EF9E-4C7E-BF73-2F817091DC08}"/>
              </a:ext>
            </a:extLst>
          </p:cNvPr>
          <p:cNvSpPr>
            <a:spLocks noGrp="1"/>
          </p:cNvSpPr>
          <p:nvPr>
            <p:ph type="title"/>
          </p:nvPr>
        </p:nvSpPr>
        <p:spPr>
          <a:xfrm>
            <a:off x="800100" y="254255"/>
            <a:ext cx="7543800" cy="1028700"/>
          </a:xfrm>
        </p:spPr>
        <p:txBody>
          <a:bodyPr>
            <a:normAutofit/>
          </a:bodyPr>
          <a:lstStyle/>
          <a:p>
            <a:pPr algn="ctr"/>
            <a:r>
              <a:rPr lang="en-US" dirty="0">
                <a:solidFill>
                  <a:schemeClr val="accent4">
                    <a:lumMod val="75000"/>
                  </a:schemeClr>
                </a:solidFill>
              </a:rPr>
              <a:t>Unlocking the Stress Cycle</a:t>
            </a:r>
          </a:p>
        </p:txBody>
      </p:sp>
      <p:sp>
        <p:nvSpPr>
          <p:cNvPr id="3" name="Content Placeholder 2">
            <a:extLst>
              <a:ext uri="{FF2B5EF4-FFF2-40B4-BE49-F238E27FC236}">
                <a16:creationId xmlns:a16="http://schemas.microsoft.com/office/drawing/2014/main" id="{5B8F024C-826E-48C8-8629-3B0C7B083DDD}"/>
              </a:ext>
            </a:extLst>
          </p:cNvPr>
          <p:cNvSpPr>
            <a:spLocks noGrp="1"/>
          </p:cNvSpPr>
          <p:nvPr>
            <p:ph idx="1"/>
          </p:nvPr>
        </p:nvSpPr>
        <p:spPr>
          <a:xfrm>
            <a:off x="800100" y="1074294"/>
            <a:ext cx="7448975" cy="3664920"/>
          </a:xfrm>
          <a:solidFill>
            <a:schemeClr val="accent5">
              <a:lumMod val="20000"/>
              <a:lumOff val="80000"/>
            </a:schemeClr>
          </a:solidFill>
        </p:spPr>
        <p:txBody>
          <a:bodyPr>
            <a:normAutofit fontScale="77500" lnSpcReduction="20000"/>
          </a:bodyPr>
          <a:lstStyle/>
          <a:p>
            <a:pPr marL="0" indent="0">
              <a:buNone/>
            </a:pPr>
            <a:endParaRPr lang="en-US" sz="1500" b="1" i="1" dirty="0"/>
          </a:p>
          <a:p>
            <a:pPr marL="0" indent="0" algn="ctr">
              <a:buNone/>
            </a:pPr>
            <a:r>
              <a:rPr lang="en-US" sz="1800" b="1" i="1" dirty="0"/>
              <a:t>“The cure for burnout is </a:t>
            </a:r>
            <a:r>
              <a:rPr lang="en-US" sz="1800" b="1" i="1" u="sng" dirty="0"/>
              <a:t>not</a:t>
            </a:r>
            <a:r>
              <a:rPr lang="en-US" sz="1800" b="1" i="1" dirty="0"/>
              <a:t> self-care. </a:t>
            </a:r>
          </a:p>
          <a:p>
            <a:pPr marL="0" indent="0" algn="ctr">
              <a:buNone/>
            </a:pPr>
            <a:r>
              <a:rPr lang="en-US" sz="1800" b="1" i="1" dirty="0"/>
              <a:t>The cure for burnout is </a:t>
            </a:r>
            <a:r>
              <a:rPr lang="en-US" sz="1800" b="1" i="1" u="sng" dirty="0"/>
              <a:t>all of us caring for each other</a:t>
            </a:r>
            <a:r>
              <a:rPr lang="en-US" sz="1800" b="1" i="1" dirty="0"/>
              <a:t>.“ </a:t>
            </a:r>
          </a:p>
          <a:p>
            <a:pPr marL="0" indent="0">
              <a:buNone/>
            </a:pPr>
            <a:r>
              <a:rPr lang="en-US" sz="1500" i="1" dirty="0"/>
              <a:t>								</a:t>
            </a:r>
            <a:r>
              <a:rPr lang="en-US" sz="1300" i="1" dirty="0"/>
              <a:t>(</a:t>
            </a:r>
            <a:r>
              <a:rPr lang="en-US" sz="1300" i="1" dirty="0" err="1"/>
              <a:t>Nagoski</a:t>
            </a:r>
            <a:r>
              <a:rPr lang="en-US" sz="1300" i="1" dirty="0"/>
              <a:t> &amp; </a:t>
            </a:r>
            <a:r>
              <a:rPr lang="en-US" sz="1300" i="1" dirty="0" err="1"/>
              <a:t>Nagoski</a:t>
            </a:r>
            <a:r>
              <a:rPr lang="en-US" sz="1300" i="1" dirty="0"/>
              <a:t>, 2020)</a:t>
            </a:r>
            <a:endParaRPr lang="en-US" sz="1300" dirty="0"/>
          </a:p>
          <a:p>
            <a:pPr lvl="0"/>
            <a:r>
              <a:rPr lang="en-US" sz="1500" dirty="0"/>
              <a:t>Knowing and following a well-defined and shared </a:t>
            </a:r>
            <a:r>
              <a:rPr lang="en-US" sz="1500" b="1" dirty="0"/>
              <a:t>purpose</a:t>
            </a:r>
            <a:r>
              <a:rPr lang="en-US" sz="1500" dirty="0"/>
              <a:t> so we can more easily recommit ourselves, see </a:t>
            </a:r>
            <a:r>
              <a:rPr lang="en-US" sz="1500" b="1" dirty="0"/>
              <a:t>value</a:t>
            </a:r>
            <a:r>
              <a:rPr lang="en-US" sz="1500" dirty="0"/>
              <a:t> in our work, and toward change.</a:t>
            </a:r>
          </a:p>
          <a:p>
            <a:pPr lvl="0"/>
            <a:endParaRPr lang="en-US" sz="1500" dirty="0"/>
          </a:p>
          <a:p>
            <a:pPr lvl="0"/>
            <a:r>
              <a:rPr lang="en-US" sz="1500" b="1" dirty="0"/>
              <a:t>Practice Compassion </a:t>
            </a:r>
            <a:r>
              <a:rPr lang="en-US" sz="1500" dirty="0"/>
              <a:t>– giving grace to ourselves and others, our colleagues and students.  At the institutional level, offer flexibility, to build community and find connections across identity groups informally, provide and use mental health resources, etc.</a:t>
            </a:r>
          </a:p>
          <a:p>
            <a:pPr lvl="0"/>
            <a:endParaRPr lang="en-US" sz="1500" dirty="0"/>
          </a:p>
          <a:p>
            <a:pPr lvl="0"/>
            <a:r>
              <a:rPr lang="en-US" sz="1500" b="1" dirty="0"/>
              <a:t>Deepen connections </a:t>
            </a:r>
            <a:r>
              <a:rPr lang="en-US" sz="1500" dirty="0"/>
              <a:t>between you and others by reaching out. Use the Counseling Center, the Ombuds Office, and other resources to facilitate dialogue and workshops around these topics.  Feeling like you aren’t the only one; being seen and heard are critical.</a:t>
            </a:r>
          </a:p>
          <a:p>
            <a:pPr lvl="0"/>
            <a:endParaRPr lang="en-US" sz="1500" dirty="0"/>
          </a:p>
          <a:p>
            <a:pPr lvl="0"/>
            <a:r>
              <a:rPr lang="en-US" sz="1500" b="1" dirty="0"/>
              <a:t>Pursuing Realistic Balance</a:t>
            </a:r>
            <a:r>
              <a:rPr lang="en-US" sz="1500" dirty="0"/>
              <a:t>.  Leaders can model work-life balance by committing to exercise, hobbies, free time, and avoiding weekend and evening email. Ensuring equity in workloads in departments and colleges.  </a:t>
            </a:r>
          </a:p>
          <a:p>
            <a:endParaRPr lang="en-US" dirty="0"/>
          </a:p>
        </p:txBody>
      </p:sp>
      <p:sp>
        <p:nvSpPr>
          <p:cNvPr id="4" name="TextBox 3">
            <a:extLst>
              <a:ext uri="{FF2B5EF4-FFF2-40B4-BE49-F238E27FC236}">
                <a16:creationId xmlns:a16="http://schemas.microsoft.com/office/drawing/2014/main" id="{9CD77736-5569-770B-CD6B-5BF10BD434BF}"/>
              </a:ext>
            </a:extLst>
          </p:cNvPr>
          <p:cNvSpPr txBox="1"/>
          <p:nvPr/>
        </p:nvSpPr>
        <p:spPr>
          <a:xfrm>
            <a:off x="5946345" y="4739214"/>
            <a:ext cx="3114955" cy="246221"/>
          </a:xfrm>
          <a:prstGeom prst="rect">
            <a:avLst/>
          </a:prstGeom>
          <a:noFill/>
        </p:spPr>
        <p:txBody>
          <a:bodyPr wrap="none" rtlCol="0">
            <a:spAutoFit/>
          </a:bodyPr>
          <a:lstStyle/>
          <a:p>
            <a:r>
              <a:rPr lang="en-US" sz="1000" dirty="0">
                <a:solidFill>
                  <a:schemeClr val="bg2">
                    <a:lumMod val="25000"/>
                  </a:schemeClr>
                </a:solidFill>
              </a:rPr>
              <a:t>(Pope-</a:t>
            </a:r>
            <a:r>
              <a:rPr lang="en-US" sz="1000" dirty="0" err="1">
                <a:solidFill>
                  <a:schemeClr val="bg2">
                    <a:lumMod val="25000"/>
                  </a:schemeClr>
                </a:solidFill>
              </a:rPr>
              <a:t>Ruark</a:t>
            </a:r>
            <a:r>
              <a:rPr lang="en-US" sz="1000" dirty="0">
                <a:solidFill>
                  <a:schemeClr val="bg2">
                    <a:lumMod val="25000"/>
                  </a:schemeClr>
                </a:solidFill>
              </a:rPr>
              <a:t>, R., 2022; </a:t>
            </a:r>
            <a:r>
              <a:rPr lang="en-US" sz="1000" dirty="0" err="1">
                <a:solidFill>
                  <a:schemeClr val="bg2">
                    <a:lumMod val="25000"/>
                  </a:schemeClr>
                </a:solidFill>
              </a:rPr>
              <a:t>Nagoski</a:t>
            </a:r>
            <a:r>
              <a:rPr lang="en-US" sz="1000" dirty="0">
                <a:solidFill>
                  <a:schemeClr val="bg2">
                    <a:lumMod val="25000"/>
                  </a:schemeClr>
                </a:solidFill>
              </a:rPr>
              <a:t> &amp; </a:t>
            </a:r>
            <a:r>
              <a:rPr lang="en-US" sz="1000" dirty="0" err="1">
                <a:solidFill>
                  <a:schemeClr val="bg2">
                    <a:lumMod val="25000"/>
                  </a:schemeClr>
                </a:solidFill>
              </a:rPr>
              <a:t>Nagoski</a:t>
            </a:r>
            <a:r>
              <a:rPr lang="en-US" sz="1000" dirty="0">
                <a:solidFill>
                  <a:schemeClr val="bg2">
                    <a:lumMod val="25000"/>
                  </a:schemeClr>
                </a:solidFill>
              </a:rPr>
              <a:t>, 2020)</a:t>
            </a:r>
          </a:p>
        </p:txBody>
      </p:sp>
    </p:spTree>
    <p:extLst>
      <p:ext uri="{BB962C8B-B14F-4D97-AF65-F5344CB8AC3E}">
        <p14:creationId xmlns:p14="http://schemas.microsoft.com/office/powerpoint/2010/main" val="420618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 calcmode="lin" valueType="num">
                                      <p:cBhvr additive="base">
                                        <p:cTn id="2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D66F5-149D-1D36-D8B1-319BAF8155FA}"/>
              </a:ext>
            </a:extLst>
          </p:cNvPr>
          <p:cNvSpPr>
            <a:spLocks noGrp="1"/>
          </p:cNvSpPr>
          <p:nvPr>
            <p:ph type="title"/>
          </p:nvPr>
        </p:nvSpPr>
        <p:spPr/>
        <p:txBody>
          <a:bodyPr>
            <a:normAutofit fontScale="90000"/>
          </a:bodyPr>
          <a:lstStyle/>
          <a:p>
            <a:r>
              <a:rPr lang="en-US" dirty="0"/>
              <a:t>Activity: Exploring Burnout Strategies</a:t>
            </a:r>
          </a:p>
        </p:txBody>
      </p:sp>
      <p:sp>
        <p:nvSpPr>
          <p:cNvPr id="3" name="Content Placeholder 2">
            <a:extLst>
              <a:ext uri="{FF2B5EF4-FFF2-40B4-BE49-F238E27FC236}">
                <a16:creationId xmlns:a16="http://schemas.microsoft.com/office/drawing/2014/main" id="{775DB43F-CC82-0625-15CE-005B4244DB94}"/>
              </a:ext>
            </a:extLst>
          </p:cNvPr>
          <p:cNvSpPr>
            <a:spLocks noGrp="1"/>
          </p:cNvSpPr>
          <p:nvPr>
            <p:ph idx="1"/>
          </p:nvPr>
        </p:nvSpPr>
        <p:spPr>
          <a:xfrm>
            <a:off x="907080" y="1350110"/>
            <a:ext cx="7143565" cy="3344113"/>
          </a:xfrm>
          <a:solidFill>
            <a:schemeClr val="bg1"/>
          </a:solidFill>
        </p:spPr>
        <p:txBody>
          <a:bodyPr/>
          <a:lstStyle/>
          <a:p>
            <a:pPr lvl="1"/>
            <a:r>
              <a:rPr lang="en-US" sz="2000" dirty="0">
                <a:solidFill>
                  <a:schemeClr val="bg2">
                    <a:lumMod val="50000"/>
                  </a:schemeClr>
                </a:solidFill>
              </a:rPr>
              <a:t>What has worked for you? How have you managed burnout? </a:t>
            </a:r>
          </a:p>
          <a:p>
            <a:pPr marL="205740" lvl="1" indent="0">
              <a:buNone/>
            </a:pPr>
            <a:endParaRPr lang="en-US" sz="2000" dirty="0">
              <a:solidFill>
                <a:schemeClr val="bg2">
                  <a:lumMod val="50000"/>
                </a:schemeClr>
              </a:solidFill>
            </a:endParaRPr>
          </a:p>
          <a:p>
            <a:pPr lvl="1"/>
            <a:r>
              <a:rPr lang="en-US" sz="2000" dirty="0">
                <a:solidFill>
                  <a:schemeClr val="bg2">
                    <a:lumMod val="50000"/>
                  </a:schemeClr>
                </a:solidFill>
              </a:rPr>
              <a:t>How do (or can) you help others managing burnout? What can you department do as a whole to promote wellness? </a:t>
            </a:r>
          </a:p>
          <a:p>
            <a:pPr marL="205740" lvl="1" indent="0">
              <a:buNone/>
            </a:pPr>
            <a:endParaRPr lang="en-US" sz="2000" dirty="0">
              <a:solidFill>
                <a:schemeClr val="bg2">
                  <a:lumMod val="50000"/>
                </a:schemeClr>
              </a:solidFill>
            </a:endParaRPr>
          </a:p>
          <a:p>
            <a:pPr lvl="1"/>
            <a:r>
              <a:rPr lang="en-US" sz="2000" dirty="0">
                <a:solidFill>
                  <a:schemeClr val="bg2">
                    <a:lumMod val="50000"/>
                  </a:schemeClr>
                </a:solidFill>
              </a:rPr>
              <a:t>What do you need from your workplace to promote wellness? </a:t>
            </a:r>
          </a:p>
          <a:p>
            <a:endParaRPr lang="en-US" b="1" dirty="0"/>
          </a:p>
        </p:txBody>
      </p:sp>
    </p:spTree>
    <p:extLst>
      <p:ext uri="{BB962C8B-B14F-4D97-AF65-F5344CB8AC3E}">
        <p14:creationId xmlns:p14="http://schemas.microsoft.com/office/powerpoint/2010/main" val="1977602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F48D3-5FEB-322D-AD07-90005572CCEE}"/>
              </a:ext>
            </a:extLst>
          </p:cNvPr>
          <p:cNvSpPr>
            <a:spLocks noGrp="1"/>
          </p:cNvSpPr>
          <p:nvPr>
            <p:ph type="title"/>
          </p:nvPr>
        </p:nvSpPr>
        <p:spPr/>
        <p:txBody>
          <a:bodyPr/>
          <a:lstStyle/>
          <a:p>
            <a:r>
              <a:rPr lang="en-US" dirty="0"/>
              <a:t>What is wellness? </a:t>
            </a:r>
          </a:p>
        </p:txBody>
      </p:sp>
      <p:sp>
        <p:nvSpPr>
          <p:cNvPr id="3" name="Content Placeholder 2">
            <a:extLst>
              <a:ext uri="{FF2B5EF4-FFF2-40B4-BE49-F238E27FC236}">
                <a16:creationId xmlns:a16="http://schemas.microsoft.com/office/drawing/2014/main" id="{CDA19843-93FB-A35E-EB90-192B4E2C8AB1}"/>
              </a:ext>
            </a:extLst>
          </p:cNvPr>
          <p:cNvSpPr>
            <a:spLocks noGrp="1"/>
          </p:cNvSpPr>
          <p:nvPr>
            <p:ph idx="1"/>
          </p:nvPr>
        </p:nvSpPr>
        <p:spPr>
          <a:xfrm>
            <a:off x="1212491" y="1554871"/>
            <a:ext cx="7024430" cy="3106683"/>
          </a:xfrm>
          <a:solidFill>
            <a:schemeClr val="bg1"/>
          </a:solidFill>
        </p:spPr>
        <p:txBody>
          <a:bodyPr>
            <a:normAutofit/>
          </a:bodyPr>
          <a:lstStyle/>
          <a:p>
            <a:r>
              <a:rPr lang="en-US" sz="2000" i="1" dirty="0"/>
              <a:t>The Global Wellness Institute defines wellness as “the active pursuit of activities, choices, and lifestyles that lead to a state of holistic health.” </a:t>
            </a:r>
          </a:p>
          <a:p>
            <a:endParaRPr lang="en-US" dirty="0"/>
          </a:p>
          <a:p>
            <a:r>
              <a:rPr lang="en-US" sz="2000" dirty="0"/>
              <a:t>Wellness is...</a:t>
            </a:r>
          </a:p>
          <a:p>
            <a:pPr lvl="1"/>
            <a:r>
              <a:rPr lang="en-US" sz="1600" dirty="0"/>
              <a:t>NOT passive or static </a:t>
            </a:r>
          </a:p>
          <a:p>
            <a:pPr lvl="1"/>
            <a:r>
              <a:rPr lang="en-US" sz="1600" dirty="0"/>
              <a:t>About active intentions</a:t>
            </a:r>
          </a:p>
          <a:p>
            <a:pPr lvl="1"/>
            <a:r>
              <a:rPr lang="en-US" sz="1600" dirty="0"/>
              <a:t>Holistic – in encompasses multiple dimensions of life </a:t>
            </a:r>
          </a:p>
          <a:p>
            <a:pPr lvl="1"/>
            <a:r>
              <a:rPr lang="en-US" sz="1600" dirty="0"/>
              <a:t>An individual journey </a:t>
            </a:r>
          </a:p>
        </p:txBody>
      </p:sp>
    </p:spTree>
    <p:extLst>
      <p:ext uri="{BB962C8B-B14F-4D97-AF65-F5344CB8AC3E}">
        <p14:creationId xmlns:p14="http://schemas.microsoft.com/office/powerpoint/2010/main" val="3773968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89857-F6B1-1C89-2166-C908A93DFAD9}"/>
              </a:ext>
            </a:extLst>
          </p:cNvPr>
          <p:cNvSpPr>
            <a:spLocks noGrp="1"/>
          </p:cNvSpPr>
          <p:nvPr>
            <p:ph type="title"/>
          </p:nvPr>
        </p:nvSpPr>
        <p:spPr>
          <a:xfrm>
            <a:off x="847513" y="281176"/>
            <a:ext cx="7448974" cy="610820"/>
          </a:xfrm>
        </p:spPr>
        <p:txBody>
          <a:bodyPr>
            <a:normAutofit/>
          </a:bodyPr>
          <a:lstStyle/>
          <a:p>
            <a:r>
              <a:rPr lang="en-US" sz="3200" dirty="0"/>
              <a:t>Closing Activity:  Wellness Plan </a:t>
            </a:r>
          </a:p>
        </p:txBody>
      </p:sp>
      <p:pic>
        <p:nvPicPr>
          <p:cNvPr id="7" name="Picture 6">
            <a:extLst>
              <a:ext uri="{FF2B5EF4-FFF2-40B4-BE49-F238E27FC236}">
                <a16:creationId xmlns:a16="http://schemas.microsoft.com/office/drawing/2014/main" id="{DDB3D7AD-95C9-3031-D72F-8E7C83170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2489" y="937283"/>
            <a:ext cx="6260905" cy="3925042"/>
          </a:xfrm>
          <a:prstGeom prst="rect">
            <a:avLst/>
          </a:prstGeom>
        </p:spPr>
      </p:pic>
    </p:spTree>
    <p:extLst>
      <p:ext uri="{BB962C8B-B14F-4D97-AF65-F5344CB8AC3E}">
        <p14:creationId xmlns:p14="http://schemas.microsoft.com/office/powerpoint/2010/main" val="3418886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00100" y="481946"/>
            <a:ext cx="7543800" cy="562754"/>
          </a:xfrm>
        </p:spPr>
        <p:txBody>
          <a:bodyPr>
            <a:normAutofit fontScale="90000"/>
          </a:bodyPr>
          <a:lstStyle/>
          <a:p>
            <a:r>
              <a:rPr lang="en-US" dirty="0"/>
              <a:t>References</a:t>
            </a:r>
          </a:p>
        </p:txBody>
      </p:sp>
      <p:sp>
        <p:nvSpPr>
          <p:cNvPr id="5" name="Content Placeholder 4"/>
          <p:cNvSpPr>
            <a:spLocks noGrp="1"/>
          </p:cNvSpPr>
          <p:nvPr>
            <p:ph idx="1"/>
          </p:nvPr>
        </p:nvSpPr>
        <p:spPr>
          <a:xfrm>
            <a:off x="1059785" y="1197405"/>
            <a:ext cx="7448974" cy="3664920"/>
          </a:xfrm>
        </p:spPr>
        <p:txBody>
          <a:bodyPr>
            <a:noAutofit/>
          </a:bodyPr>
          <a:lstStyle/>
          <a:p>
            <a:pPr marL="0" indent="0">
              <a:buNone/>
            </a:pPr>
            <a:r>
              <a:rPr lang="en-US" sz="1200" dirty="0"/>
              <a:t>Block, S. H., &amp; Block, C. B. (2012).  </a:t>
            </a:r>
            <a:r>
              <a:rPr lang="en-US" sz="1200" i="1" dirty="0"/>
              <a:t>Mind-body workbook for stress: Effective tools for lifelong stress reduction and crisis management.  </a:t>
            </a:r>
            <a:r>
              <a:rPr lang="en-US" sz="1200" dirty="0"/>
              <a:t>Oakland, CA: New Harbinger Publications.</a:t>
            </a:r>
          </a:p>
          <a:p>
            <a:pPr marL="0" indent="0">
              <a:buNone/>
            </a:pPr>
            <a:r>
              <a:rPr lang="en-US" sz="1200" dirty="0"/>
              <a:t>Global Wellness Institute (2021). What is wellness? Retrieved from: https://</a:t>
            </a:r>
            <a:r>
              <a:rPr lang="en-US" sz="1200" dirty="0" err="1"/>
              <a:t>globalwellnessinstitute.org</a:t>
            </a:r>
            <a:r>
              <a:rPr lang="en-US" sz="1200" dirty="0"/>
              <a:t>/what-is-wellness</a:t>
            </a:r>
          </a:p>
          <a:p>
            <a:pPr marL="0" indent="0">
              <a:buNone/>
            </a:pPr>
            <a:r>
              <a:rPr lang="en-US" sz="1200" dirty="0"/>
              <a:t>Mental Health America (2022</a:t>
            </a:r>
            <a:r>
              <a:rPr lang="en-US" sz="1200" i="1" dirty="0"/>
              <a:t>).  Mind the workplace: Employer responsibility to employee mental health. Retrieved from: </a:t>
            </a:r>
            <a:r>
              <a:rPr lang="en-US" sz="1200" i="1" dirty="0">
                <a:hlinkClick r:id="rId2"/>
              </a:rPr>
              <a:t>https://mhanational.org/sites/default/files/MTW_Report_2022.pdf</a:t>
            </a:r>
            <a:r>
              <a:rPr lang="en-US" sz="1200" i="1" dirty="0"/>
              <a:t> </a:t>
            </a:r>
            <a:endParaRPr lang="en-US" sz="1200" dirty="0"/>
          </a:p>
          <a:p>
            <a:pPr marL="0" indent="0">
              <a:buNone/>
            </a:pPr>
            <a:r>
              <a:rPr lang="en-US" sz="1200" dirty="0" err="1"/>
              <a:t>Nagoski</a:t>
            </a:r>
            <a:r>
              <a:rPr lang="en-US" sz="1200" dirty="0"/>
              <a:t>, E. &amp; </a:t>
            </a:r>
            <a:r>
              <a:rPr lang="en-US" sz="1200" dirty="0" err="1"/>
              <a:t>Nagoski</a:t>
            </a:r>
            <a:r>
              <a:rPr lang="en-US" sz="1200" dirty="0"/>
              <a:t>, A. (2020). </a:t>
            </a:r>
            <a:r>
              <a:rPr lang="en-US" sz="1200" i="1" dirty="0"/>
              <a:t>Burnout: The secret to unlocking the stress cycle.</a:t>
            </a:r>
            <a:r>
              <a:rPr lang="en-US" sz="1200" dirty="0"/>
              <a:t> Ballantine Books Trade: New York, NY.</a:t>
            </a:r>
          </a:p>
          <a:p>
            <a:pPr marL="0" indent="0">
              <a:buNone/>
            </a:pPr>
            <a:r>
              <a:rPr lang="en-US" sz="1200" dirty="0"/>
              <a:t>Pope-</a:t>
            </a:r>
            <a:r>
              <a:rPr lang="en-US" sz="1200" dirty="0" err="1"/>
              <a:t>Ruark</a:t>
            </a:r>
            <a:r>
              <a:rPr lang="en-US" sz="1200" dirty="0"/>
              <a:t>, R. (2022). You’ve Burned Out. Now what? The Chronicle. Retrieved from: </a:t>
            </a:r>
            <a:r>
              <a:rPr lang="en-US" sz="1200" u="sng" dirty="0">
                <a:hlinkClick r:id="rId3"/>
              </a:rPr>
              <a:t>https://www.chronicle.com/article/youve-burned-out-now-what</a:t>
            </a:r>
            <a:endParaRPr lang="en-US" sz="1200" u="sng" dirty="0"/>
          </a:p>
          <a:p>
            <a:pPr marL="0" indent="0">
              <a:buNone/>
            </a:pPr>
            <a:r>
              <a:rPr lang="en-US" sz="1200" dirty="0"/>
              <a:t>Pope-</a:t>
            </a:r>
            <a:r>
              <a:rPr lang="en-US" sz="1200" dirty="0" err="1"/>
              <a:t>Ruark</a:t>
            </a:r>
            <a:r>
              <a:rPr lang="en-US" sz="1200" dirty="0"/>
              <a:t>, R. (2022). </a:t>
            </a:r>
            <a:r>
              <a:rPr lang="en-US" sz="1200" i="1" dirty="0"/>
              <a:t>Unraveling Faculty Burnout: Pathways to Reckoning and Renewal. </a:t>
            </a:r>
            <a:r>
              <a:rPr lang="en-US" sz="1200" dirty="0"/>
              <a:t>Johns Hopkins University Press: Baltimore, MA. </a:t>
            </a:r>
          </a:p>
          <a:p>
            <a:pPr marL="0" indent="0">
              <a:buNone/>
            </a:pPr>
            <a:r>
              <a:rPr lang="en-US" sz="1200" dirty="0"/>
              <a:t>World Health Organization (2019). </a:t>
            </a:r>
            <a:r>
              <a:rPr lang="en-US" sz="1200" i="1" dirty="0"/>
              <a:t>Burn-out an ”occupational phenomenon”: International classification of diseases</a:t>
            </a:r>
            <a:r>
              <a:rPr lang="en-US" sz="1200" dirty="0"/>
              <a:t>. Retrieved from: </a:t>
            </a:r>
            <a:r>
              <a:rPr lang="en-US" sz="1200" dirty="0">
                <a:hlinkClick r:id="rId4"/>
              </a:rPr>
              <a:t>https://www.who.int/news/item/28-05-2019-burn-out-an-occupational-phenomenon-international-classification-of-diseases</a:t>
            </a:r>
            <a:r>
              <a:rPr lang="en-US" sz="1200" dirty="0"/>
              <a:t> </a:t>
            </a:r>
          </a:p>
          <a:p>
            <a:pPr marL="0" indent="0">
              <a:buNone/>
            </a:pPr>
            <a:r>
              <a:rPr lang="en-US" sz="1200" dirty="0"/>
              <a:t>PowerPoint Template from: </a:t>
            </a:r>
            <a:r>
              <a:rPr lang="en-US" sz="1200" dirty="0">
                <a:hlinkClick r:id="rId5"/>
              </a:rPr>
              <a:t>www.fppt.com</a:t>
            </a:r>
            <a:r>
              <a:rPr lang="en-US" sz="1200" dirty="0"/>
              <a:t>  </a:t>
            </a:r>
          </a:p>
        </p:txBody>
      </p:sp>
    </p:spTree>
    <p:extLst>
      <p:ext uri="{BB962C8B-B14F-4D97-AF65-F5344CB8AC3E}">
        <p14:creationId xmlns:p14="http://schemas.microsoft.com/office/powerpoint/2010/main" val="38490108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0</TotalTime>
  <Words>1396</Words>
  <Application>Microsoft Office PowerPoint</Application>
  <PresentationFormat>On-screen Show (16:9)</PresentationFormat>
  <Paragraphs>139</Paragraphs>
  <Slides>14</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Abadi</vt:lpstr>
      <vt:lpstr>Calibri</vt:lpstr>
      <vt:lpstr>Century Gothic</vt:lpstr>
      <vt:lpstr>Garamond</vt:lpstr>
      <vt:lpstr>-webkit-standard</vt:lpstr>
      <vt:lpstr>Wingdings</vt:lpstr>
      <vt:lpstr>Savon</vt:lpstr>
      <vt:lpstr>Burnout and  Self-Preservation:  Finding Balance</vt:lpstr>
      <vt:lpstr>Objectives</vt:lpstr>
      <vt:lpstr>Defining Stress</vt:lpstr>
      <vt:lpstr>Stress Vs. Anxiety</vt:lpstr>
      <vt:lpstr>Activity: Small Group Check-in</vt:lpstr>
      <vt:lpstr>Activity: Burnout Fact or Myth</vt:lpstr>
      <vt:lpstr>Burnout by the Numbers</vt:lpstr>
      <vt:lpstr>PowerPoint Presentation</vt:lpstr>
      <vt:lpstr>Activity: Small Group Check-in</vt:lpstr>
      <vt:lpstr>Unlocking the Stress Cycle</vt:lpstr>
      <vt:lpstr>Activity: Exploring Burnout Strategies</vt:lpstr>
      <vt:lpstr>What is wellness? </vt:lpstr>
      <vt:lpstr>Closing Activity:  Wellness Plan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2017-08-01T15:40:51Z</dcterms:created>
  <dcterms:modified xsi:type="dcterms:W3CDTF">2024-04-09T22:04:11Z</dcterms:modified>
</cp:coreProperties>
</file>