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sldIdLst>
    <p:sldId id="256" r:id="rId2"/>
    <p:sldId id="259" r:id="rId3"/>
    <p:sldId id="258" r:id="rId4"/>
    <p:sldId id="261" r:id="rId5"/>
    <p:sldId id="262" r:id="rId6"/>
    <p:sldId id="263" r:id="rId7"/>
    <p:sldId id="264" r:id="rId8"/>
    <p:sldId id="266" r:id="rId9"/>
    <p:sldId id="267" r:id="rId10"/>
    <p:sldId id="268" r:id="rId11"/>
    <p:sldId id="269" r:id="rId12"/>
    <p:sldId id="27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2CC4E2-0282-42BC-815E-F02C9BE3A08D}" v="13" dt="2023-12-12T02:31:55.6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0" d="100"/>
          <a:sy n="80" d="100"/>
        </p:scale>
        <p:origin x="120" y="6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4/2/2024</a:t>
            </a:fld>
            <a:endParaRPr lang="en-US" dirty="0"/>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366764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4/2/2024</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809493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4/2/2024</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181410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4/2/2024</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087437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4/2/2024</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609288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4/2/2024</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196120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4/2/2024</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931540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4/2/2024</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4823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4/2/2024</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8934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4/2/2024</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466966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4/2/2024</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75916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4/2/2024</a:t>
            </a:fld>
            <a:endParaRPr lang="en-US" dirty="0"/>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dirty="0"/>
          </a:p>
        </p:txBody>
      </p:sp>
    </p:spTree>
    <p:extLst>
      <p:ext uri="{BB962C8B-B14F-4D97-AF65-F5344CB8AC3E}">
        <p14:creationId xmlns:p14="http://schemas.microsoft.com/office/powerpoint/2010/main" val="3253205163"/>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1" r:id="rId6"/>
    <p:sldLayoutId id="2147483817" r:id="rId7"/>
    <p:sldLayoutId id="2147483818" r:id="rId8"/>
    <p:sldLayoutId id="2147483819" r:id="rId9"/>
    <p:sldLayoutId id="2147483820" r:id="rId10"/>
    <p:sldLayoutId id="2147483822" r:id="rId11"/>
  </p:sldLayoutIdLst>
  <p:txStyles>
    <p:title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5" name="Rectangle 84">
            <a:extLst>
              <a:ext uri="{FF2B5EF4-FFF2-40B4-BE49-F238E27FC236}">
                <a16:creationId xmlns:a16="http://schemas.microsoft.com/office/drawing/2014/main" id="{AD35AE2F-5E3A-49D9-8DE1-8A333BA40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2EA671AB-3677-1933-9892-810EF6560098}"/>
              </a:ext>
            </a:extLst>
          </p:cNvPr>
          <p:cNvPicPr>
            <a:picLocks noChangeAspect="1"/>
          </p:cNvPicPr>
          <p:nvPr/>
        </p:nvPicPr>
        <p:blipFill rotWithShape="1">
          <a:blip r:embed="rId2">
            <a:alphaModFix amt="50000"/>
          </a:blip>
          <a:srcRect l="7556" t="4849" r="7577"/>
          <a:stretch/>
        </p:blipFill>
        <p:spPr>
          <a:xfrm>
            <a:off x="20" y="0"/>
            <a:ext cx="12188930" cy="6857999"/>
          </a:xfrm>
          <a:prstGeom prst="rect">
            <a:avLst/>
          </a:prstGeom>
        </p:spPr>
      </p:pic>
      <p:sp>
        <p:nvSpPr>
          <p:cNvPr id="2" name="Title 1">
            <a:extLst>
              <a:ext uri="{FF2B5EF4-FFF2-40B4-BE49-F238E27FC236}">
                <a16:creationId xmlns:a16="http://schemas.microsoft.com/office/drawing/2014/main" id="{CE0E9AEB-A5F3-CA2E-8254-A33BA470F067}"/>
              </a:ext>
            </a:extLst>
          </p:cNvPr>
          <p:cNvSpPr>
            <a:spLocks noGrp="1"/>
          </p:cNvSpPr>
          <p:nvPr>
            <p:ph type="ctrTitle"/>
          </p:nvPr>
        </p:nvSpPr>
        <p:spPr>
          <a:xfrm>
            <a:off x="1524000" y="1122363"/>
            <a:ext cx="9144000" cy="3063240"/>
          </a:xfrm>
        </p:spPr>
        <p:txBody>
          <a:bodyPr>
            <a:normAutofit/>
          </a:bodyPr>
          <a:lstStyle/>
          <a:p>
            <a:pPr algn="ctr"/>
            <a:r>
              <a:rPr lang="en-US" b="1">
                <a:ln w="22225">
                  <a:solidFill>
                    <a:schemeClr val="tx1"/>
                  </a:solidFill>
                  <a:miter lim="800000"/>
                </a:ln>
                <a:latin typeface="Modern Love" panose="04090805081005020601" pitchFamily="82" charset="0"/>
                <a:cs typeface="Dreaming Outloud Script Pro" panose="020F0502020204030204" pitchFamily="66" charset="0"/>
              </a:rPr>
              <a:t>‘Twas the Night Before FAFSA</a:t>
            </a:r>
          </a:p>
        </p:txBody>
      </p:sp>
      <p:sp>
        <p:nvSpPr>
          <p:cNvPr id="3" name="Subtitle 2">
            <a:extLst>
              <a:ext uri="{FF2B5EF4-FFF2-40B4-BE49-F238E27FC236}">
                <a16:creationId xmlns:a16="http://schemas.microsoft.com/office/drawing/2014/main" id="{1658BE38-51D8-3A54-9C11-13393E48A72F}"/>
              </a:ext>
            </a:extLst>
          </p:cNvPr>
          <p:cNvSpPr>
            <a:spLocks noGrp="1"/>
          </p:cNvSpPr>
          <p:nvPr>
            <p:ph type="subTitle" idx="1"/>
          </p:nvPr>
        </p:nvSpPr>
        <p:spPr>
          <a:xfrm>
            <a:off x="1524000" y="4599432"/>
            <a:ext cx="9144000" cy="1225296"/>
          </a:xfrm>
        </p:spPr>
        <p:txBody>
          <a:bodyPr>
            <a:normAutofit/>
          </a:bodyPr>
          <a:lstStyle/>
          <a:p>
            <a:pPr algn="ctr"/>
            <a:r>
              <a:rPr lang="en-US" sz="5400" dirty="0"/>
              <a:t>An overview of 2024-25 FAFSA Changes</a:t>
            </a:r>
          </a:p>
        </p:txBody>
      </p:sp>
      <p:sp>
        <p:nvSpPr>
          <p:cNvPr id="87" name="Rectangle 6">
            <a:extLst>
              <a:ext uri="{FF2B5EF4-FFF2-40B4-BE49-F238E27FC236}">
                <a16:creationId xmlns:a16="http://schemas.microsoft.com/office/drawing/2014/main" id="{04D8AD8F-EF7F-481F-B99A-B85138970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41942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6">
            <a:extLst>
              <a:ext uri="{FF2B5EF4-FFF2-40B4-BE49-F238E27FC236}">
                <a16:creationId xmlns:a16="http://schemas.microsoft.com/office/drawing/2014/main" id="{79EB4626-023C-436D-9F57-9EB460809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onnsiteX0" fmla="*/ 0 w 10515600"/>
              <a:gd name="connsiteY0" fmla="*/ 902700 h 5416094"/>
              <a:gd name="connsiteX1" fmla="*/ 902700 w 10515600"/>
              <a:gd name="connsiteY1" fmla="*/ 0 h 5416094"/>
              <a:gd name="connsiteX2" fmla="*/ 1746919 w 10515600"/>
              <a:gd name="connsiteY2" fmla="*/ 0 h 5416094"/>
              <a:gd name="connsiteX3" fmla="*/ 2329833 w 10515600"/>
              <a:gd name="connsiteY3" fmla="*/ 0 h 5416094"/>
              <a:gd name="connsiteX4" fmla="*/ 2825644 w 10515600"/>
              <a:gd name="connsiteY4" fmla="*/ 0 h 5416094"/>
              <a:gd name="connsiteX5" fmla="*/ 3582762 w 10515600"/>
              <a:gd name="connsiteY5" fmla="*/ 0 h 5416094"/>
              <a:gd name="connsiteX6" fmla="*/ 4165675 w 10515600"/>
              <a:gd name="connsiteY6" fmla="*/ 0 h 5416094"/>
              <a:gd name="connsiteX7" fmla="*/ 5009894 w 10515600"/>
              <a:gd name="connsiteY7" fmla="*/ 0 h 5416094"/>
              <a:gd name="connsiteX8" fmla="*/ 5505706 w 10515600"/>
              <a:gd name="connsiteY8" fmla="*/ 0 h 5416094"/>
              <a:gd name="connsiteX9" fmla="*/ 6349925 w 10515600"/>
              <a:gd name="connsiteY9" fmla="*/ 0 h 5416094"/>
              <a:gd name="connsiteX10" fmla="*/ 6758634 w 10515600"/>
              <a:gd name="connsiteY10" fmla="*/ 0 h 5416094"/>
              <a:gd name="connsiteX11" fmla="*/ 7428650 w 10515600"/>
              <a:gd name="connsiteY11" fmla="*/ 0 h 5416094"/>
              <a:gd name="connsiteX12" fmla="*/ 8098665 w 10515600"/>
              <a:gd name="connsiteY12" fmla="*/ 0 h 5416094"/>
              <a:gd name="connsiteX13" fmla="*/ 8681579 w 10515600"/>
              <a:gd name="connsiteY13" fmla="*/ 0 h 5416094"/>
              <a:gd name="connsiteX14" fmla="*/ 9612900 w 10515600"/>
              <a:gd name="connsiteY14" fmla="*/ 0 h 5416094"/>
              <a:gd name="connsiteX15" fmla="*/ 10515600 w 10515600"/>
              <a:gd name="connsiteY15" fmla="*/ 902700 h 5416094"/>
              <a:gd name="connsiteX16" fmla="*/ 10515600 w 10515600"/>
              <a:gd name="connsiteY16" fmla="*/ 1504482 h 5416094"/>
              <a:gd name="connsiteX17" fmla="*/ 10515600 w 10515600"/>
              <a:gd name="connsiteY17" fmla="*/ 2178479 h 5416094"/>
              <a:gd name="connsiteX18" fmla="*/ 10515600 w 10515600"/>
              <a:gd name="connsiteY18" fmla="*/ 2780261 h 5416094"/>
              <a:gd name="connsiteX19" fmla="*/ 10515600 w 10515600"/>
              <a:gd name="connsiteY19" fmla="*/ 3273722 h 5416094"/>
              <a:gd name="connsiteX20" fmla="*/ 10515600 w 10515600"/>
              <a:gd name="connsiteY20" fmla="*/ 3803291 h 5416094"/>
              <a:gd name="connsiteX21" fmla="*/ 10515600 w 10515600"/>
              <a:gd name="connsiteY21" fmla="*/ 4513394 h 5416094"/>
              <a:gd name="connsiteX22" fmla="*/ 9612900 w 10515600"/>
              <a:gd name="connsiteY22" fmla="*/ 5416094 h 5416094"/>
              <a:gd name="connsiteX23" fmla="*/ 9117089 w 10515600"/>
              <a:gd name="connsiteY23" fmla="*/ 5416094 h 5416094"/>
              <a:gd name="connsiteX24" fmla="*/ 8708379 w 10515600"/>
              <a:gd name="connsiteY24" fmla="*/ 5416094 h 5416094"/>
              <a:gd name="connsiteX25" fmla="*/ 8299670 w 10515600"/>
              <a:gd name="connsiteY25" fmla="*/ 5416094 h 5416094"/>
              <a:gd name="connsiteX26" fmla="*/ 7629654 w 10515600"/>
              <a:gd name="connsiteY26" fmla="*/ 5416094 h 5416094"/>
              <a:gd name="connsiteX27" fmla="*/ 7133843 w 10515600"/>
              <a:gd name="connsiteY27" fmla="*/ 5416094 h 5416094"/>
              <a:gd name="connsiteX28" fmla="*/ 6376726 w 10515600"/>
              <a:gd name="connsiteY28" fmla="*/ 5416094 h 5416094"/>
              <a:gd name="connsiteX29" fmla="*/ 5880914 w 10515600"/>
              <a:gd name="connsiteY29" fmla="*/ 5416094 h 5416094"/>
              <a:gd name="connsiteX30" fmla="*/ 5123797 w 10515600"/>
              <a:gd name="connsiteY30" fmla="*/ 5416094 h 5416094"/>
              <a:gd name="connsiteX31" fmla="*/ 4715088 w 10515600"/>
              <a:gd name="connsiteY31" fmla="*/ 5416094 h 5416094"/>
              <a:gd name="connsiteX32" fmla="*/ 3957970 w 10515600"/>
              <a:gd name="connsiteY32" fmla="*/ 5416094 h 5416094"/>
              <a:gd name="connsiteX33" fmla="*/ 3462159 w 10515600"/>
              <a:gd name="connsiteY33" fmla="*/ 5416094 h 5416094"/>
              <a:gd name="connsiteX34" fmla="*/ 3053449 w 10515600"/>
              <a:gd name="connsiteY34" fmla="*/ 5416094 h 5416094"/>
              <a:gd name="connsiteX35" fmla="*/ 2557638 w 10515600"/>
              <a:gd name="connsiteY35" fmla="*/ 5416094 h 5416094"/>
              <a:gd name="connsiteX36" fmla="*/ 1800521 w 10515600"/>
              <a:gd name="connsiteY36" fmla="*/ 5416094 h 5416094"/>
              <a:gd name="connsiteX37" fmla="*/ 902700 w 10515600"/>
              <a:gd name="connsiteY37" fmla="*/ 5416094 h 5416094"/>
              <a:gd name="connsiteX38" fmla="*/ 0 w 10515600"/>
              <a:gd name="connsiteY38" fmla="*/ 4513394 h 5416094"/>
              <a:gd name="connsiteX39" fmla="*/ 0 w 10515600"/>
              <a:gd name="connsiteY39" fmla="*/ 3911612 h 5416094"/>
              <a:gd name="connsiteX40" fmla="*/ 0 w 10515600"/>
              <a:gd name="connsiteY40" fmla="*/ 3309829 h 5416094"/>
              <a:gd name="connsiteX41" fmla="*/ 0 w 10515600"/>
              <a:gd name="connsiteY41" fmla="*/ 2780261 h 5416094"/>
              <a:gd name="connsiteX42" fmla="*/ 0 w 10515600"/>
              <a:gd name="connsiteY42" fmla="*/ 2106265 h 5416094"/>
              <a:gd name="connsiteX43" fmla="*/ 0 w 10515600"/>
              <a:gd name="connsiteY43" fmla="*/ 1504482 h 5416094"/>
              <a:gd name="connsiteX44" fmla="*/ 0 w 10515600"/>
              <a:gd name="connsiteY44" fmla="*/ 902700 h 541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515600" h="5416094" extrusionOk="0">
                <a:moveTo>
                  <a:pt x="0" y="902700"/>
                </a:moveTo>
                <a:cubicBezTo>
                  <a:pt x="-57306" y="368805"/>
                  <a:pt x="305054" y="37193"/>
                  <a:pt x="902700" y="0"/>
                </a:cubicBezTo>
                <a:cubicBezTo>
                  <a:pt x="1280419" y="-35006"/>
                  <a:pt x="1407743" y="-35339"/>
                  <a:pt x="1746919" y="0"/>
                </a:cubicBezTo>
                <a:cubicBezTo>
                  <a:pt x="2086095" y="35339"/>
                  <a:pt x="2146539" y="-12333"/>
                  <a:pt x="2329833" y="0"/>
                </a:cubicBezTo>
                <a:cubicBezTo>
                  <a:pt x="2513127" y="12333"/>
                  <a:pt x="2706706" y="12952"/>
                  <a:pt x="2825644" y="0"/>
                </a:cubicBezTo>
                <a:cubicBezTo>
                  <a:pt x="2944582" y="-12952"/>
                  <a:pt x="3420817" y="-27100"/>
                  <a:pt x="3582762" y="0"/>
                </a:cubicBezTo>
                <a:cubicBezTo>
                  <a:pt x="3744707" y="27100"/>
                  <a:pt x="4023584" y="-9167"/>
                  <a:pt x="4165675" y="0"/>
                </a:cubicBezTo>
                <a:cubicBezTo>
                  <a:pt x="4307766" y="9167"/>
                  <a:pt x="4770188" y="27031"/>
                  <a:pt x="5009894" y="0"/>
                </a:cubicBezTo>
                <a:cubicBezTo>
                  <a:pt x="5249600" y="-27031"/>
                  <a:pt x="5349881" y="-194"/>
                  <a:pt x="5505706" y="0"/>
                </a:cubicBezTo>
                <a:cubicBezTo>
                  <a:pt x="5661531" y="194"/>
                  <a:pt x="6129254" y="-29363"/>
                  <a:pt x="6349925" y="0"/>
                </a:cubicBezTo>
                <a:cubicBezTo>
                  <a:pt x="6570596" y="29363"/>
                  <a:pt x="6581199" y="-14617"/>
                  <a:pt x="6758634" y="0"/>
                </a:cubicBezTo>
                <a:cubicBezTo>
                  <a:pt x="6936069" y="14617"/>
                  <a:pt x="7246491" y="25675"/>
                  <a:pt x="7428650" y="0"/>
                </a:cubicBezTo>
                <a:cubicBezTo>
                  <a:pt x="7610809" y="-25675"/>
                  <a:pt x="7825190" y="-17078"/>
                  <a:pt x="8098665" y="0"/>
                </a:cubicBezTo>
                <a:cubicBezTo>
                  <a:pt x="8372141" y="17078"/>
                  <a:pt x="8559625" y="-21568"/>
                  <a:pt x="8681579" y="0"/>
                </a:cubicBezTo>
                <a:cubicBezTo>
                  <a:pt x="8803533" y="21568"/>
                  <a:pt x="9307226" y="-46066"/>
                  <a:pt x="9612900" y="0"/>
                </a:cubicBezTo>
                <a:cubicBezTo>
                  <a:pt x="10119954" y="-10560"/>
                  <a:pt x="10418674" y="366684"/>
                  <a:pt x="10515600" y="902700"/>
                </a:cubicBezTo>
                <a:cubicBezTo>
                  <a:pt x="10494548" y="1140809"/>
                  <a:pt x="10524881" y="1252168"/>
                  <a:pt x="10515600" y="1504482"/>
                </a:cubicBezTo>
                <a:cubicBezTo>
                  <a:pt x="10506319" y="1756796"/>
                  <a:pt x="10494309" y="1995078"/>
                  <a:pt x="10515600" y="2178479"/>
                </a:cubicBezTo>
                <a:cubicBezTo>
                  <a:pt x="10536891" y="2361880"/>
                  <a:pt x="10522845" y="2487483"/>
                  <a:pt x="10515600" y="2780261"/>
                </a:cubicBezTo>
                <a:cubicBezTo>
                  <a:pt x="10508355" y="3073039"/>
                  <a:pt x="10533694" y="3138252"/>
                  <a:pt x="10515600" y="3273722"/>
                </a:cubicBezTo>
                <a:cubicBezTo>
                  <a:pt x="10497506" y="3409192"/>
                  <a:pt x="10514952" y="3569910"/>
                  <a:pt x="10515600" y="3803291"/>
                </a:cubicBezTo>
                <a:cubicBezTo>
                  <a:pt x="10516248" y="4036672"/>
                  <a:pt x="10499126" y="4317688"/>
                  <a:pt x="10515600" y="4513394"/>
                </a:cubicBezTo>
                <a:cubicBezTo>
                  <a:pt x="10585499" y="4997151"/>
                  <a:pt x="10115437" y="5453981"/>
                  <a:pt x="9612900" y="5416094"/>
                </a:cubicBezTo>
                <a:cubicBezTo>
                  <a:pt x="9473271" y="5418358"/>
                  <a:pt x="9316384" y="5423764"/>
                  <a:pt x="9117089" y="5416094"/>
                </a:cubicBezTo>
                <a:cubicBezTo>
                  <a:pt x="8917794" y="5408424"/>
                  <a:pt x="8902141" y="5433256"/>
                  <a:pt x="8708379" y="5416094"/>
                </a:cubicBezTo>
                <a:cubicBezTo>
                  <a:pt x="8514617" y="5398933"/>
                  <a:pt x="8454700" y="5422387"/>
                  <a:pt x="8299670" y="5416094"/>
                </a:cubicBezTo>
                <a:cubicBezTo>
                  <a:pt x="8144640" y="5409801"/>
                  <a:pt x="7907022" y="5398388"/>
                  <a:pt x="7629654" y="5416094"/>
                </a:cubicBezTo>
                <a:cubicBezTo>
                  <a:pt x="7352286" y="5433800"/>
                  <a:pt x="7244777" y="5409877"/>
                  <a:pt x="7133843" y="5416094"/>
                </a:cubicBezTo>
                <a:cubicBezTo>
                  <a:pt x="7022909" y="5422311"/>
                  <a:pt x="6748865" y="5379753"/>
                  <a:pt x="6376726" y="5416094"/>
                </a:cubicBezTo>
                <a:cubicBezTo>
                  <a:pt x="6004587" y="5452435"/>
                  <a:pt x="5991442" y="5438860"/>
                  <a:pt x="5880914" y="5416094"/>
                </a:cubicBezTo>
                <a:cubicBezTo>
                  <a:pt x="5770386" y="5393328"/>
                  <a:pt x="5294303" y="5440618"/>
                  <a:pt x="5123797" y="5416094"/>
                </a:cubicBezTo>
                <a:cubicBezTo>
                  <a:pt x="4953291" y="5391570"/>
                  <a:pt x="4828705" y="5430421"/>
                  <a:pt x="4715088" y="5416094"/>
                </a:cubicBezTo>
                <a:cubicBezTo>
                  <a:pt x="4601471" y="5401767"/>
                  <a:pt x="4227806" y="5381491"/>
                  <a:pt x="3957970" y="5416094"/>
                </a:cubicBezTo>
                <a:cubicBezTo>
                  <a:pt x="3688134" y="5450697"/>
                  <a:pt x="3670638" y="5425309"/>
                  <a:pt x="3462159" y="5416094"/>
                </a:cubicBezTo>
                <a:cubicBezTo>
                  <a:pt x="3253680" y="5406879"/>
                  <a:pt x="3167443" y="5432031"/>
                  <a:pt x="3053449" y="5416094"/>
                </a:cubicBezTo>
                <a:cubicBezTo>
                  <a:pt x="2939455" y="5400158"/>
                  <a:pt x="2701485" y="5433995"/>
                  <a:pt x="2557638" y="5416094"/>
                </a:cubicBezTo>
                <a:cubicBezTo>
                  <a:pt x="2413791" y="5398193"/>
                  <a:pt x="2168647" y="5424510"/>
                  <a:pt x="1800521" y="5416094"/>
                </a:cubicBezTo>
                <a:cubicBezTo>
                  <a:pt x="1432395" y="5407678"/>
                  <a:pt x="1261364" y="5454497"/>
                  <a:pt x="902700" y="5416094"/>
                </a:cubicBezTo>
                <a:cubicBezTo>
                  <a:pt x="519468" y="5419760"/>
                  <a:pt x="63003" y="5077223"/>
                  <a:pt x="0" y="4513394"/>
                </a:cubicBezTo>
                <a:cubicBezTo>
                  <a:pt x="-20265" y="4243495"/>
                  <a:pt x="27650" y="4053844"/>
                  <a:pt x="0" y="3911612"/>
                </a:cubicBezTo>
                <a:cubicBezTo>
                  <a:pt x="-27650" y="3769380"/>
                  <a:pt x="24988" y="3469350"/>
                  <a:pt x="0" y="3309829"/>
                </a:cubicBezTo>
                <a:cubicBezTo>
                  <a:pt x="-24988" y="3150308"/>
                  <a:pt x="-16973" y="2933511"/>
                  <a:pt x="0" y="2780261"/>
                </a:cubicBezTo>
                <a:cubicBezTo>
                  <a:pt x="16973" y="2627011"/>
                  <a:pt x="-11552" y="2315258"/>
                  <a:pt x="0" y="2106265"/>
                </a:cubicBezTo>
                <a:cubicBezTo>
                  <a:pt x="11552" y="1897272"/>
                  <a:pt x="-9167" y="1726905"/>
                  <a:pt x="0" y="1504482"/>
                </a:cubicBezTo>
                <a:cubicBezTo>
                  <a:pt x="9167" y="1282059"/>
                  <a:pt x="10972" y="1160784"/>
                  <a:pt x="0" y="902700"/>
                </a:cubicBezTo>
                <a:close/>
              </a:path>
            </a:pathLst>
          </a:custGeom>
          <a:noFill/>
          <a:ln w="60325" cap="rnd">
            <a:solidFill>
              <a:schemeClr val="tx1"/>
            </a:solidFill>
            <a:round/>
            <a:extLst>
              <a:ext uri="{C807C97D-BFC1-408E-A445-0C87EB9F89A2}">
                <ask:lineSketchStyleProps xmlns:ask="http://schemas.microsoft.com/office/drawing/2018/sketchyshapes" sd="1219033472">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5900441"/>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6">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1" name="Rectangle 10">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C944F48E-DCCF-5274-4E53-73366A4CAC53}"/>
              </a:ext>
            </a:extLst>
          </p:cNvPr>
          <p:cNvPicPr>
            <a:picLocks noChangeAspect="1"/>
          </p:cNvPicPr>
          <p:nvPr/>
        </p:nvPicPr>
        <p:blipFill rotWithShape="1">
          <a:blip r:embed="rId2">
            <a:alphaModFix amt="50000"/>
          </a:blip>
          <a:srcRect t="14978" r="-1" b="3479"/>
          <a:stretch/>
        </p:blipFill>
        <p:spPr>
          <a:xfrm>
            <a:off x="20" y="10"/>
            <a:ext cx="12188930" cy="6857990"/>
          </a:xfrm>
          <a:prstGeom prst="rect">
            <a:avLst/>
          </a:prstGeom>
        </p:spPr>
      </p:pic>
      <p:sp>
        <p:nvSpPr>
          <p:cNvPr id="2" name="Title 1">
            <a:extLst>
              <a:ext uri="{FF2B5EF4-FFF2-40B4-BE49-F238E27FC236}">
                <a16:creationId xmlns:a16="http://schemas.microsoft.com/office/drawing/2014/main" id="{BB62CA71-D218-8626-FB2B-B7A269AC12B4}"/>
              </a:ext>
            </a:extLst>
          </p:cNvPr>
          <p:cNvSpPr>
            <a:spLocks noGrp="1"/>
          </p:cNvSpPr>
          <p:nvPr>
            <p:ph type="title"/>
          </p:nvPr>
        </p:nvSpPr>
        <p:spPr>
          <a:xfrm>
            <a:off x="1524000" y="1122363"/>
            <a:ext cx="9144000" cy="3063240"/>
          </a:xfrm>
        </p:spPr>
        <p:txBody>
          <a:bodyPr vert="horz" lIns="91440" tIns="45720" rIns="91440" bIns="45720" rtlCol="0" anchor="b">
            <a:normAutofit/>
          </a:bodyPr>
          <a:lstStyle/>
          <a:p>
            <a:r>
              <a:rPr lang="en-US" sz="10800"/>
              <a:t>Chapter 1: Terminology</a:t>
            </a:r>
          </a:p>
        </p:txBody>
      </p:sp>
      <p:sp>
        <p:nvSpPr>
          <p:cNvPr id="13" name="Rectangle 6">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5155760"/>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6">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1" name="Rectangle 10">
            <a:extLst>
              <a:ext uri="{FF2B5EF4-FFF2-40B4-BE49-F238E27FC236}">
                <a16:creationId xmlns:a16="http://schemas.microsoft.com/office/drawing/2014/main" id="{93245F62-CCC4-49E4-B95B-EA6C1E790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44C862-EC1A-E162-861B-14661D7411C6}"/>
              </a:ext>
            </a:extLst>
          </p:cNvPr>
          <p:cNvSpPr>
            <a:spLocks noGrp="1"/>
          </p:cNvSpPr>
          <p:nvPr>
            <p:ph type="title"/>
          </p:nvPr>
        </p:nvSpPr>
        <p:spPr>
          <a:xfrm>
            <a:off x="638882" y="3577456"/>
            <a:ext cx="10909640" cy="1687814"/>
          </a:xfrm>
        </p:spPr>
        <p:txBody>
          <a:bodyPr vert="horz" lIns="91440" tIns="45720" rIns="91440" bIns="45720" rtlCol="0" anchor="b">
            <a:normAutofit/>
          </a:bodyPr>
          <a:lstStyle/>
          <a:p>
            <a:pPr>
              <a:lnSpc>
                <a:spcPct val="90000"/>
              </a:lnSpc>
            </a:pPr>
            <a:r>
              <a:rPr lang="en-US" sz="3300" dirty="0">
                <a:effectLst/>
              </a:rPr>
              <a:t>'Twas days before the launch of the Better FAFSA, and the counselor realized there were new terms to learn. The Free Application for Federal Student Aid has chang</a:t>
            </a:r>
            <a:r>
              <a:rPr lang="en-US" sz="3300" dirty="0"/>
              <a:t>ed</a:t>
            </a:r>
            <a:r>
              <a:rPr lang="en-US" sz="3300" dirty="0">
                <a:effectLst/>
              </a:rPr>
              <a:t>, bringing with it a wave of updated terminology.</a:t>
            </a:r>
            <a:endParaRPr lang="en-US" sz="3300" dirty="0"/>
          </a:p>
        </p:txBody>
      </p:sp>
      <p:pic>
        <p:nvPicPr>
          <p:cNvPr id="4" name="Picture 3">
            <a:extLst>
              <a:ext uri="{FF2B5EF4-FFF2-40B4-BE49-F238E27FC236}">
                <a16:creationId xmlns:a16="http://schemas.microsoft.com/office/drawing/2014/main" id="{4151A738-3B7D-B529-CC27-1F9C69E57ABB}"/>
              </a:ext>
            </a:extLst>
          </p:cNvPr>
          <p:cNvPicPr>
            <a:picLocks noChangeAspect="1"/>
          </p:cNvPicPr>
          <p:nvPr/>
        </p:nvPicPr>
        <p:blipFill>
          <a:blip r:embed="rId2"/>
          <a:stretch>
            <a:fillRect/>
          </a:stretch>
        </p:blipFill>
        <p:spPr>
          <a:xfrm>
            <a:off x="2873908" y="946019"/>
            <a:ext cx="6439588" cy="1980174"/>
          </a:xfrm>
          <a:prstGeom prst="rect">
            <a:avLst/>
          </a:prstGeom>
        </p:spPr>
      </p:pic>
      <p:sp>
        <p:nvSpPr>
          <p:cNvPr id="13" name="Rectangle 6">
            <a:extLst>
              <a:ext uri="{FF2B5EF4-FFF2-40B4-BE49-F238E27FC236}">
                <a16:creationId xmlns:a16="http://schemas.microsoft.com/office/drawing/2014/main" id="{E6C0DD6B-6AA3-448F-9B99-8386295BC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5509052"/>
            <a:ext cx="4572000" cy="27432"/>
          </a:xfrm>
          <a:custGeom>
            <a:avLst/>
            <a:gdLst>
              <a:gd name="connsiteX0" fmla="*/ 0 w 4572000"/>
              <a:gd name="connsiteY0" fmla="*/ 0 h 27432"/>
              <a:gd name="connsiteX1" fmla="*/ 607423 w 4572000"/>
              <a:gd name="connsiteY1" fmla="*/ 0 h 27432"/>
              <a:gd name="connsiteX2" fmla="*/ 1123406 w 4572000"/>
              <a:gd name="connsiteY2" fmla="*/ 0 h 27432"/>
              <a:gd name="connsiteX3" fmla="*/ 1685109 w 4572000"/>
              <a:gd name="connsiteY3" fmla="*/ 0 h 27432"/>
              <a:gd name="connsiteX4" fmla="*/ 2383971 w 4572000"/>
              <a:gd name="connsiteY4" fmla="*/ 0 h 27432"/>
              <a:gd name="connsiteX5" fmla="*/ 2991394 w 4572000"/>
              <a:gd name="connsiteY5" fmla="*/ 0 h 27432"/>
              <a:gd name="connsiteX6" fmla="*/ 3553097 w 4572000"/>
              <a:gd name="connsiteY6" fmla="*/ 0 h 27432"/>
              <a:gd name="connsiteX7" fmla="*/ 4572000 w 4572000"/>
              <a:gd name="connsiteY7" fmla="*/ 0 h 27432"/>
              <a:gd name="connsiteX8" fmla="*/ 4572000 w 4572000"/>
              <a:gd name="connsiteY8" fmla="*/ 27432 h 27432"/>
              <a:gd name="connsiteX9" fmla="*/ 3918857 w 4572000"/>
              <a:gd name="connsiteY9" fmla="*/ 27432 h 27432"/>
              <a:gd name="connsiteX10" fmla="*/ 3357154 w 4572000"/>
              <a:gd name="connsiteY10" fmla="*/ 27432 h 27432"/>
              <a:gd name="connsiteX11" fmla="*/ 2612571 w 4572000"/>
              <a:gd name="connsiteY11" fmla="*/ 27432 h 27432"/>
              <a:gd name="connsiteX12" fmla="*/ 2005149 w 4572000"/>
              <a:gd name="connsiteY12" fmla="*/ 27432 h 27432"/>
              <a:gd name="connsiteX13" fmla="*/ 1489166 w 4572000"/>
              <a:gd name="connsiteY13" fmla="*/ 27432 h 27432"/>
              <a:gd name="connsiteX14" fmla="*/ 790303 w 4572000"/>
              <a:gd name="connsiteY14" fmla="*/ 27432 h 27432"/>
              <a:gd name="connsiteX15" fmla="*/ 0 w 4572000"/>
              <a:gd name="connsiteY15" fmla="*/ 27432 h 27432"/>
              <a:gd name="connsiteX16" fmla="*/ 0 w 457200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27432" fill="none" extrusionOk="0">
                <a:moveTo>
                  <a:pt x="0" y="0"/>
                </a:moveTo>
                <a:cubicBezTo>
                  <a:pt x="150397" y="-23421"/>
                  <a:pt x="474161" y="9174"/>
                  <a:pt x="607423" y="0"/>
                </a:cubicBezTo>
                <a:cubicBezTo>
                  <a:pt x="740685" y="-9174"/>
                  <a:pt x="868821" y="-4258"/>
                  <a:pt x="1123406" y="0"/>
                </a:cubicBezTo>
                <a:cubicBezTo>
                  <a:pt x="1377991" y="4258"/>
                  <a:pt x="1567664" y="-12410"/>
                  <a:pt x="1685109" y="0"/>
                </a:cubicBezTo>
                <a:cubicBezTo>
                  <a:pt x="1802554" y="12410"/>
                  <a:pt x="2193086" y="-14353"/>
                  <a:pt x="2383971" y="0"/>
                </a:cubicBezTo>
                <a:cubicBezTo>
                  <a:pt x="2574856" y="14353"/>
                  <a:pt x="2697477" y="-26142"/>
                  <a:pt x="2991394" y="0"/>
                </a:cubicBezTo>
                <a:cubicBezTo>
                  <a:pt x="3285311" y="26142"/>
                  <a:pt x="3423667" y="26544"/>
                  <a:pt x="3553097" y="0"/>
                </a:cubicBezTo>
                <a:cubicBezTo>
                  <a:pt x="3682527" y="-26544"/>
                  <a:pt x="4344147" y="50350"/>
                  <a:pt x="4572000" y="0"/>
                </a:cubicBezTo>
                <a:cubicBezTo>
                  <a:pt x="4571027" y="8304"/>
                  <a:pt x="4571522" y="21512"/>
                  <a:pt x="4572000" y="27432"/>
                </a:cubicBezTo>
                <a:cubicBezTo>
                  <a:pt x="4438349" y="5490"/>
                  <a:pt x="4090129" y="31231"/>
                  <a:pt x="3918857" y="27432"/>
                </a:cubicBezTo>
                <a:cubicBezTo>
                  <a:pt x="3747585" y="23633"/>
                  <a:pt x="3498826" y="6883"/>
                  <a:pt x="3357154" y="27432"/>
                </a:cubicBezTo>
                <a:cubicBezTo>
                  <a:pt x="3215482" y="47981"/>
                  <a:pt x="2784289" y="56849"/>
                  <a:pt x="2612571" y="27432"/>
                </a:cubicBezTo>
                <a:cubicBezTo>
                  <a:pt x="2440853" y="-1985"/>
                  <a:pt x="2261292" y="25951"/>
                  <a:pt x="2005149" y="27432"/>
                </a:cubicBezTo>
                <a:cubicBezTo>
                  <a:pt x="1749006" y="28913"/>
                  <a:pt x="1700078" y="34342"/>
                  <a:pt x="1489166" y="27432"/>
                </a:cubicBezTo>
                <a:cubicBezTo>
                  <a:pt x="1278254" y="20522"/>
                  <a:pt x="1077188" y="56916"/>
                  <a:pt x="790303" y="27432"/>
                </a:cubicBezTo>
                <a:cubicBezTo>
                  <a:pt x="503418" y="-2052"/>
                  <a:pt x="359168" y="57044"/>
                  <a:pt x="0" y="27432"/>
                </a:cubicBezTo>
                <a:cubicBezTo>
                  <a:pt x="-1048" y="14992"/>
                  <a:pt x="-1120" y="7447"/>
                  <a:pt x="0" y="0"/>
                </a:cubicBezTo>
                <a:close/>
              </a:path>
              <a:path w="4572000" h="27432" stroke="0" extrusionOk="0">
                <a:moveTo>
                  <a:pt x="0" y="0"/>
                </a:moveTo>
                <a:cubicBezTo>
                  <a:pt x="155698" y="6780"/>
                  <a:pt x="465972" y="13197"/>
                  <a:pt x="607423" y="0"/>
                </a:cubicBezTo>
                <a:cubicBezTo>
                  <a:pt x="748874" y="-13197"/>
                  <a:pt x="1014133" y="22994"/>
                  <a:pt x="1123406" y="0"/>
                </a:cubicBezTo>
                <a:cubicBezTo>
                  <a:pt x="1232679" y="-22994"/>
                  <a:pt x="1639431" y="-2997"/>
                  <a:pt x="1867989" y="0"/>
                </a:cubicBezTo>
                <a:cubicBezTo>
                  <a:pt x="2096547" y="2997"/>
                  <a:pt x="2265668" y="29557"/>
                  <a:pt x="2475411" y="0"/>
                </a:cubicBezTo>
                <a:cubicBezTo>
                  <a:pt x="2685154" y="-29557"/>
                  <a:pt x="2951491" y="73"/>
                  <a:pt x="3082834" y="0"/>
                </a:cubicBezTo>
                <a:cubicBezTo>
                  <a:pt x="3214177" y="-73"/>
                  <a:pt x="3641000" y="-33478"/>
                  <a:pt x="3827417" y="0"/>
                </a:cubicBezTo>
                <a:cubicBezTo>
                  <a:pt x="4013834" y="33478"/>
                  <a:pt x="4345917" y="14255"/>
                  <a:pt x="4572000" y="0"/>
                </a:cubicBezTo>
                <a:cubicBezTo>
                  <a:pt x="4572485" y="9333"/>
                  <a:pt x="4573278" y="19699"/>
                  <a:pt x="4572000" y="27432"/>
                </a:cubicBezTo>
                <a:cubicBezTo>
                  <a:pt x="4318030" y="43025"/>
                  <a:pt x="4161104" y="34314"/>
                  <a:pt x="4010297" y="27432"/>
                </a:cubicBezTo>
                <a:cubicBezTo>
                  <a:pt x="3859490" y="20550"/>
                  <a:pt x="3592529" y="6613"/>
                  <a:pt x="3357154" y="27432"/>
                </a:cubicBezTo>
                <a:cubicBezTo>
                  <a:pt x="3121779" y="48251"/>
                  <a:pt x="2884285" y="3780"/>
                  <a:pt x="2704011" y="27432"/>
                </a:cubicBezTo>
                <a:cubicBezTo>
                  <a:pt x="2523737" y="51084"/>
                  <a:pt x="2295944" y="32081"/>
                  <a:pt x="2096589" y="27432"/>
                </a:cubicBezTo>
                <a:cubicBezTo>
                  <a:pt x="1897234" y="22783"/>
                  <a:pt x="1623782" y="52518"/>
                  <a:pt x="1352006" y="27432"/>
                </a:cubicBezTo>
                <a:cubicBezTo>
                  <a:pt x="1080230" y="2346"/>
                  <a:pt x="869959" y="12864"/>
                  <a:pt x="607423" y="27432"/>
                </a:cubicBezTo>
                <a:cubicBezTo>
                  <a:pt x="344887" y="42000"/>
                  <a:pt x="188100" y="40051"/>
                  <a:pt x="0" y="27432"/>
                </a:cubicBezTo>
                <a:cubicBezTo>
                  <a:pt x="211" y="18145"/>
                  <a:pt x="120" y="6480"/>
                  <a:pt x="0" y="0"/>
                </a:cubicBezTo>
                <a:close/>
              </a:path>
            </a:pathLst>
          </a:custGeom>
          <a:solidFill>
            <a:srgbClr val="DB725B"/>
          </a:solidFill>
          <a:ln w="38100" cap="rnd">
            <a:solidFill>
              <a:srgbClr val="DB725B"/>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Date Placeholder 26">
            <a:extLst>
              <a:ext uri="{FF2B5EF4-FFF2-40B4-BE49-F238E27FC236}">
                <a16:creationId xmlns:a16="http://schemas.microsoft.com/office/drawing/2014/main" id="{F28B82B1-E269-4325-A665-6CFE5DEE5DE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17" name="Footer Placeholder 27">
            <a:extLst>
              <a:ext uri="{FF2B5EF4-FFF2-40B4-BE49-F238E27FC236}">
                <a16:creationId xmlns:a16="http://schemas.microsoft.com/office/drawing/2014/main" id="{7C700527-76FD-4DF4-A597-6F5E089CA0C2}"/>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19" name="Slide Number Placeholder 28">
            <a:extLst>
              <a:ext uri="{FF2B5EF4-FFF2-40B4-BE49-F238E27FC236}">
                <a16:creationId xmlns:a16="http://schemas.microsoft.com/office/drawing/2014/main" id="{B5EA49A9-01EB-4D60-A392-7DC9B625D67D}"/>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2551368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CB86D-D067-2288-4415-20BEADD5FE0F}"/>
              </a:ext>
            </a:extLst>
          </p:cNvPr>
          <p:cNvSpPr>
            <a:spLocks noGrp="1"/>
          </p:cNvSpPr>
          <p:nvPr>
            <p:ph type="title"/>
          </p:nvPr>
        </p:nvSpPr>
        <p:spPr/>
        <p:txBody>
          <a:bodyPr/>
          <a:lstStyle/>
          <a:p>
            <a:r>
              <a:rPr lang="en-US" dirty="0"/>
              <a:t>Terminology: FAFSA Processing</a:t>
            </a:r>
          </a:p>
        </p:txBody>
      </p:sp>
      <p:sp>
        <p:nvSpPr>
          <p:cNvPr id="3" name="Content Placeholder 2">
            <a:extLst>
              <a:ext uri="{FF2B5EF4-FFF2-40B4-BE49-F238E27FC236}">
                <a16:creationId xmlns:a16="http://schemas.microsoft.com/office/drawing/2014/main" id="{FA616885-C1D4-4638-BDC5-F2CBA2CA41D9}"/>
              </a:ext>
            </a:extLst>
          </p:cNvPr>
          <p:cNvSpPr>
            <a:spLocks noGrp="1"/>
          </p:cNvSpPr>
          <p:nvPr>
            <p:ph idx="1"/>
          </p:nvPr>
        </p:nvSpPr>
        <p:spPr>
          <a:xfrm>
            <a:off x="838200" y="1929383"/>
            <a:ext cx="10515600" cy="4563491"/>
          </a:xfrm>
        </p:spPr>
        <p:txBody>
          <a:bodyPr>
            <a:normAutofit/>
          </a:bodyPr>
          <a:lstStyle/>
          <a:p>
            <a:r>
              <a:rPr lang="en-US" dirty="0"/>
              <a:t>StudentAid.gov Login – Also known as the FSA ID, this is the username and password combination used to login to StudentAid.gov. This username and password login is used for FAFSA completion as well as completing other important processes like loan entrance counseling and the master promissory note. This login also allows an aid applicant to see their dashboard detailing their federal aid history.</a:t>
            </a:r>
          </a:p>
          <a:p>
            <a:r>
              <a:rPr lang="en-US" dirty="0"/>
              <a:t>Contributor – Any individual required to provide consent and approval for federal tax information (FTI) along with their signature on the FAFSA form.</a:t>
            </a:r>
          </a:p>
          <a:p>
            <a:r>
              <a:rPr lang="en-US" dirty="0"/>
              <a:t>FAFSA Submission Summary – Replaces the Student Aid Report (SAR) as the student’s output document providing a summer of data input on the FAFSA form. </a:t>
            </a:r>
          </a:p>
        </p:txBody>
      </p:sp>
    </p:spTree>
    <p:extLst>
      <p:ext uri="{BB962C8B-B14F-4D97-AF65-F5344CB8AC3E}">
        <p14:creationId xmlns:p14="http://schemas.microsoft.com/office/powerpoint/2010/main" val="11769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CB86D-D067-2288-4415-20BEADD5FE0F}"/>
              </a:ext>
            </a:extLst>
          </p:cNvPr>
          <p:cNvSpPr>
            <a:spLocks noGrp="1"/>
          </p:cNvSpPr>
          <p:nvPr>
            <p:ph type="title"/>
          </p:nvPr>
        </p:nvSpPr>
        <p:spPr/>
        <p:txBody>
          <a:bodyPr/>
          <a:lstStyle/>
          <a:p>
            <a:r>
              <a:rPr lang="en-US" dirty="0"/>
              <a:t>Terminology: FAFSA Processing</a:t>
            </a:r>
          </a:p>
        </p:txBody>
      </p:sp>
      <p:sp>
        <p:nvSpPr>
          <p:cNvPr id="3" name="Content Placeholder 2">
            <a:extLst>
              <a:ext uri="{FF2B5EF4-FFF2-40B4-BE49-F238E27FC236}">
                <a16:creationId xmlns:a16="http://schemas.microsoft.com/office/drawing/2014/main" id="{FA616885-C1D4-4638-BDC5-F2CBA2CA41D9}"/>
              </a:ext>
            </a:extLst>
          </p:cNvPr>
          <p:cNvSpPr>
            <a:spLocks noGrp="1"/>
          </p:cNvSpPr>
          <p:nvPr>
            <p:ph idx="1"/>
          </p:nvPr>
        </p:nvSpPr>
        <p:spPr>
          <a:xfrm>
            <a:off x="838200" y="1929383"/>
            <a:ext cx="10515600" cy="4563491"/>
          </a:xfrm>
        </p:spPr>
        <p:txBody>
          <a:bodyPr>
            <a:noAutofit/>
          </a:bodyPr>
          <a:lstStyle/>
          <a:p>
            <a:r>
              <a:rPr lang="en-US" sz="3000" dirty="0"/>
              <a:t>Family Size – Replaces the term “household size” on the FAFSA. It captures the number of family members and dependent in the applicant’s household as reported on federal income taxes.</a:t>
            </a:r>
          </a:p>
          <a:p>
            <a:r>
              <a:rPr lang="en-US" sz="3000" dirty="0"/>
              <a:t>Federal Tax Information (FTI) – Is the data and information related to federal tax paying. This data is intended to be sourced from an applicant and contributor’s federal income taxes. This information can include taxpayer’s name; social security number; and any data extracted from the return, including names of dependents </a:t>
            </a:r>
          </a:p>
          <a:p>
            <a:r>
              <a:rPr lang="en-US" sz="3000" dirty="0"/>
              <a:t>Student Aid Index (SAI) – replaces the Expected Family Contribution (EFC) as a formal evaluation of a student’s approximate financial resources to contribute toward their postsecondary education for specific award year.</a:t>
            </a:r>
          </a:p>
        </p:txBody>
      </p:sp>
    </p:spTree>
    <p:extLst>
      <p:ext uri="{BB962C8B-B14F-4D97-AF65-F5344CB8AC3E}">
        <p14:creationId xmlns:p14="http://schemas.microsoft.com/office/powerpoint/2010/main" val="3117596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CB86D-D067-2288-4415-20BEADD5FE0F}"/>
              </a:ext>
            </a:extLst>
          </p:cNvPr>
          <p:cNvSpPr>
            <a:spLocks noGrp="1"/>
          </p:cNvSpPr>
          <p:nvPr>
            <p:ph type="title"/>
          </p:nvPr>
        </p:nvSpPr>
        <p:spPr/>
        <p:txBody>
          <a:bodyPr/>
          <a:lstStyle/>
          <a:p>
            <a:r>
              <a:rPr lang="en-US" dirty="0"/>
              <a:t>Terminology: Packaging aid</a:t>
            </a:r>
          </a:p>
        </p:txBody>
      </p:sp>
      <p:sp>
        <p:nvSpPr>
          <p:cNvPr id="3" name="Content Placeholder 2">
            <a:extLst>
              <a:ext uri="{FF2B5EF4-FFF2-40B4-BE49-F238E27FC236}">
                <a16:creationId xmlns:a16="http://schemas.microsoft.com/office/drawing/2014/main" id="{FA616885-C1D4-4638-BDC5-F2CBA2CA41D9}"/>
              </a:ext>
            </a:extLst>
          </p:cNvPr>
          <p:cNvSpPr>
            <a:spLocks noGrp="1"/>
          </p:cNvSpPr>
          <p:nvPr>
            <p:ph idx="1"/>
          </p:nvPr>
        </p:nvSpPr>
        <p:spPr>
          <a:xfrm>
            <a:off x="838200" y="1929383"/>
            <a:ext cx="10515600" cy="4563491"/>
          </a:xfrm>
        </p:spPr>
        <p:txBody>
          <a:bodyPr>
            <a:normAutofit fontScale="92500" lnSpcReduction="10000"/>
          </a:bodyPr>
          <a:lstStyle/>
          <a:p>
            <a:pPr algn="l">
              <a:buFont typeface="Arial" panose="020B0604020202020204" pitchFamily="34" charset="0"/>
              <a:buChar char="•"/>
            </a:pPr>
            <a:r>
              <a:rPr lang="en-US" sz="3600" b="0" dirty="0">
                <a:solidFill>
                  <a:srgbClr val="17232E"/>
                </a:solidFill>
                <a:effectLst/>
              </a:rPr>
              <a:t>Food and Housing -  replaces the terms “room and board” as a component within a student’s Cost of Attendance (COA).</a:t>
            </a:r>
          </a:p>
          <a:p>
            <a:pPr algn="l">
              <a:buFont typeface="Arial" panose="020B0604020202020204" pitchFamily="34" charset="0"/>
              <a:buChar char="•"/>
            </a:pPr>
            <a:r>
              <a:rPr lang="en-US" sz="3600" b="0" dirty="0">
                <a:solidFill>
                  <a:srgbClr val="17232E"/>
                </a:solidFill>
                <a:effectLst/>
              </a:rPr>
              <a:t>Other Financial Assistance (OFA):</a:t>
            </a:r>
            <a:r>
              <a:rPr lang="en-US" sz="3600" dirty="0">
                <a:solidFill>
                  <a:srgbClr val="17232E"/>
                </a:solidFill>
              </a:rPr>
              <a:t> - te</a:t>
            </a:r>
            <a:r>
              <a:rPr lang="en-US" sz="3600" b="0" dirty="0">
                <a:solidFill>
                  <a:srgbClr val="17232E"/>
                </a:solidFill>
                <a:effectLst/>
              </a:rPr>
              <a:t>rm used in lieu of Estimated Financial Assistance (EFA) when factoring in other aid to determine the amount of a student’s need- and non-need-based financial aid.</a:t>
            </a:r>
          </a:p>
          <a:p>
            <a:pPr algn="l">
              <a:buFont typeface="Arial" panose="020B0604020202020204" pitchFamily="34" charset="0"/>
              <a:buChar char="•"/>
            </a:pPr>
            <a:r>
              <a:rPr lang="en-US" sz="3600" b="0" dirty="0">
                <a:solidFill>
                  <a:srgbClr val="17232E"/>
                </a:solidFill>
                <a:effectLst/>
              </a:rPr>
              <a:t>Packaging Formulas: need-based formula includes the following new terms (COA minus SAI minus OFA = Need); while the non-need-based formula now includes the following (COA minus OFA = Non-Need Eligibility).</a:t>
            </a:r>
          </a:p>
          <a:p>
            <a:endParaRPr lang="en-US" dirty="0"/>
          </a:p>
          <a:p>
            <a:endParaRPr lang="en-US" dirty="0"/>
          </a:p>
        </p:txBody>
      </p:sp>
    </p:spTree>
    <p:extLst>
      <p:ext uri="{BB962C8B-B14F-4D97-AF65-F5344CB8AC3E}">
        <p14:creationId xmlns:p14="http://schemas.microsoft.com/office/powerpoint/2010/main" val="3937559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CB86D-D067-2288-4415-20BEADD5FE0F}"/>
              </a:ext>
            </a:extLst>
          </p:cNvPr>
          <p:cNvSpPr>
            <a:spLocks noGrp="1"/>
          </p:cNvSpPr>
          <p:nvPr>
            <p:ph type="title"/>
          </p:nvPr>
        </p:nvSpPr>
        <p:spPr/>
        <p:txBody>
          <a:bodyPr/>
          <a:lstStyle/>
          <a:p>
            <a:r>
              <a:rPr lang="en-US" dirty="0"/>
              <a:t>Terminology: Federal Pell Grant Eligibility</a:t>
            </a:r>
          </a:p>
        </p:txBody>
      </p:sp>
      <p:sp>
        <p:nvSpPr>
          <p:cNvPr id="3" name="Content Placeholder 2">
            <a:extLst>
              <a:ext uri="{FF2B5EF4-FFF2-40B4-BE49-F238E27FC236}">
                <a16:creationId xmlns:a16="http://schemas.microsoft.com/office/drawing/2014/main" id="{FA616885-C1D4-4638-BDC5-F2CBA2CA41D9}"/>
              </a:ext>
            </a:extLst>
          </p:cNvPr>
          <p:cNvSpPr>
            <a:spLocks noGrp="1"/>
          </p:cNvSpPr>
          <p:nvPr>
            <p:ph idx="1"/>
          </p:nvPr>
        </p:nvSpPr>
        <p:spPr>
          <a:xfrm>
            <a:off x="838200" y="1929383"/>
            <a:ext cx="10515600" cy="4563491"/>
          </a:xfrm>
        </p:spPr>
        <p:txBody>
          <a:bodyPr>
            <a:normAutofit/>
          </a:bodyPr>
          <a:lstStyle/>
          <a:p>
            <a:pPr algn="l">
              <a:buFont typeface="Arial" panose="020B0604020202020204" pitchFamily="34" charset="0"/>
              <a:buChar char="•"/>
            </a:pPr>
            <a:r>
              <a:rPr lang="en-US" b="0" dirty="0">
                <a:solidFill>
                  <a:srgbClr val="17232E"/>
                </a:solidFill>
                <a:effectLst/>
              </a:rPr>
              <a:t>Enrollment Intensity - The percentage of full-time enrollment at which a student is enrolled, rounded to the nearest whole percent used to determine a student’s annual Pell Grant award. For example, if full-time enrollment is 12 or more credit hours and the student is enrolled in 7 hours, the enrollment intensity would be (7 ÷ 12) × 100% = 58%.</a:t>
            </a:r>
          </a:p>
          <a:p>
            <a:pPr algn="l">
              <a:buFont typeface="Arial" panose="020B0604020202020204" pitchFamily="34" charset="0"/>
              <a:buChar char="•"/>
            </a:pPr>
            <a:r>
              <a:rPr lang="en-US" b="0" dirty="0">
                <a:solidFill>
                  <a:srgbClr val="17232E"/>
                </a:solidFill>
                <a:effectLst/>
              </a:rPr>
              <a:t>Maximum Pell Grant Eligibility – Ability of a student to receive a maximum Pell Grant (amount determined annually by Congress) which depends on annually published federal poverty guidelines; the U.S. tax return adjusted gross income (or the equivalent for foreign tax filers); state of legal residence; family size; and tax filing status.</a:t>
            </a:r>
          </a:p>
          <a:p>
            <a:pPr algn="l">
              <a:buFont typeface="Arial" panose="020B0604020202020204" pitchFamily="34" charset="0"/>
              <a:buChar char="•"/>
            </a:pPr>
            <a:r>
              <a:rPr lang="en-US" b="0" dirty="0">
                <a:solidFill>
                  <a:srgbClr val="17232E"/>
                </a:solidFill>
                <a:effectLst/>
              </a:rPr>
              <a:t>Minimum Pell Grant Eligibility - Ability of a student to receive a minimum Pell Grant depending on annual published federal poverty guidelines, Adjusted Gross Income (or the equivalent for foreign tax filers), state of legal residence, and family size.</a:t>
            </a:r>
            <a:endParaRPr lang="en-US" dirty="0"/>
          </a:p>
        </p:txBody>
      </p:sp>
    </p:spTree>
    <p:extLst>
      <p:ext uri="{BB962C8B-B14F-4D97-AF65-F5344CB8AC3E}">
        <p14:creationId xmlns:p14="http://schemas.microsoft.com/office/powerpoint/2010/main" val="869581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CB86D-D067-2288-4415-20BEADD5FE0F}"/>
              </a:ext>
            </a:extLst>
          </p:cNvPr>
          <p:cNvSpPr>
            <a:spLocks noGrp="1"/>
          </p:cNvSpPr>
          <p:nvPr>
            <p:ph type="title"/>
          </p:nvPr>
        </p:nvSpPr>
        <p:spPr/>
        <p:txBody>
          <a:bodyPr/>
          <a:lstStyle/>
          <a:p>
            <a:r>
              <a:rPr lang="en-US" dirty="0"/>
              <a:t>Terminology: Professional Judgement</a:t>
            </a:r>
          </a:p>
        </p:txBody>
      </p:sp>
      <p:sp>
        <p:nvSpPr>
          <p:cNvPr id="3" name="Content Placeholder 2">
            <a:extLst>
              <a:ext uri="{FF2B5EF4-FFF2-40B4-BE49-F238E27FC236}">
                <a16:creationId xmlns:a16="http://schemas.microsoft.com/office/drawing/2014/main" id="{FA616885-C1D4-4638-BDC5-F2CBA2CA41D9}"/>
              </a:ext>
            </a:extLst>
          </p:cNvPr>
          <p:cNvSpPr>
            <a:spLocks noGrp="1"/>
          </p:cNvSpPr>
          <p:nvPr>
            <p:ph idx="1"/>
          </p:nvPr>
        </p:nvSpPr>
        <p:spPr>
          <a:xfrm>
            <a:off x="838200" y="1929383"/>
            <a:ext cx="10515600" cy="4563491"/>
          </a:xfrm>
        </p:spPr>
        <p:txBody>
          <a:bodyPr>
            <a:normAutofit/>
          </a:bodyPr>
          <a:lstStyle/>
          <a:p>
            <a:pPr algn="l">
              <a:buFont typeface="Arial" panose="020B0604020202020204" pitchFamily="34" charset="0"/>
              <a:buChar char="•"/>
            </a:pPr>
            <a:r>
              <a:rPr lang="en-US" sz="3600" b="0" dirty="0">
                <a:solidFill>
                  <a:srgbClr val="17232E"/>
                </a:solidFill>
                <a:effectLst/>
              </a:rPr>
              <a:t>Special Circumstances -Special or extenuating situations (such as the loss of a job) that impact a student’s financial condition and support a financial aid administrator adjusting data elements in the COA or in the SAI calculation on a case-by-case basis.</a:t>
            </a:r>
          </a:p>
          <a:p>
            <a:pPr algn="l">
              <a:buFont typeface="Arial" panose="020B0604020202020204" pitchFamily="34" charset="0"/>
              <a:buChar char="•"/>
            </a:pPr>
            <a:r>
              <a:rPr lang="en-US" sz="3600" b="0" dirty="0">
                <a:solidFill>
                  <a:srgbClr val="17232E"/>
                </a:solidFill>
                <a:effectLst/>
              </a:rPr>
              <a:t>Unusual Circumstances -Conditions that justify a financial aid administrator making an adjustment to a student’s dependency status, commonly referred to as a dependency override, based on an unusual situation (e.g., human trafficking or parental abandonment).</a:t>
            </a:r>
          </a:p>
        </p:txBody>
      </p:sp>
    </p:spTree>
    <p:extLst>
      <p:ext uri="{BB962C8B-B14F-4D97-AF65-F5344CB8AC3E}">
        <p14:creationId xmlns:p14="http://schemas.microsoft.com/office/powerpoint/2010/main" val="41271748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6">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9" name="Rectangle 18">
            <a:extLst>
              <a:ext uri="{FF2B5EF4-FFF2-40B4-BE49-F238E27FC236}">
                <a16:creationId xmlns:a16="http://schemas.microsoft.com/office/drawing/2014/main" id="{798FE0E0-D95D-46EF-A375-475D4DB0E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28313F7-3EEE-D55C-3D90-9FA5E1BA367F}"/>
              </a:ext>
            </a:extLst>
          </p:cNvPr>
          <p:cNvPicPr>
            <a:picLocks noChangeAspect="1"/>
          </p:cNvPicPr>
          <p:nvPr/>
        </p:nvPicPr>
        <p:blipFill rotWithShape="1">
          <a:blip r:embed="rId2"/>
          <a:srcRect r="-1" b="17561"/>
          <a:stretch/>
        </p:blipFill>
        <p:spPr>
          <a:xfrm>
            <a:off x="20" y="10"/>
            <a:ext cx="12188931" cy="6857989"/>
          </a:xfrm>
          <a:prstGeom prst="rect">
            <a:avLst/>
          </a:prstGeom>
        </p:spPr>
      </p:pic>
      <p:sp>
        <p:nvSpPr>
          <p:cNvPr id="20" name="Rectangle 19">
            <a:extLst>
              <a:ext uri="{FF2B5EF4-FFF2-40B4-BE49-F238E27FC236}">
                <a16:creationId xmlns:a16="http://schemas.microsoft.com/office/drawing/2014/main" id="{D503E11D-D7FB-44ED-80F1-8CDAD7A9A4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alpha val="30000"/>
                </a:schemeClr>
              </a:gs>
              <a:gs pos="33000">
                <a:schemeClr val="tx1">
                  <a:alpha val="20000"/>
                </a:schemeClr>
              </a:gs>
              <a:gs pos="0">
                <a:schemeClr val="tx1">
                  <a:alpha val="0"/>
                </a:schemeClr>
              </a:gs>
              <a:gs pos="100000">
                <a:schemeClr val="tx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B62CA71-D218-8626-FB2B-B7A269AC12B4}"/>
              </a:ext>
            </a:extLst>
          </p:cNvPr>
          <p:cNvSpPr>
            <a:spLocks noGrp="1"/>
          </p:cNvSpPr>
          <p:nvPr>
            <p:ph type="title"/>
          </p:nvPr>
        </p:nvSpPr>
        <p:spPr>
          <a:xfrm>
            <a:off x="640080" y="640080"/>
            <a:ext cx="6894575" cy="3566160"/>
          </a:xfrm>
        </p:spPr>
        <p:txBody>
          <a:bodyPr vert="horz" lIns="91440" tIns="45720" rIns="91440" bIns="45720" rtlCol="0" anchor="b">
            <a:normAutofit/>
          </a:bodyPr>
          <a:lstStyle/>
          <a:p>
            <a:pPr algn="l"/>
            <a:r>
              <a:rPr lang="en-US" sz="9600" dirty="0">
                <a:solidFill>
                  <a:schemeClr val="bg1"/>
                </a:solidFill>
              </a:rPr>
              <a:t>Chapter 2: contributor</a:t>
            </a:r>
          </a:p>
        </p:txBody>
      </p:sp>
      <p:sp>
        <p:nvSpPr>
          <p:cNvPr id="21" name="Rectangle 6">
            <a:extLst>
              <a:ext uri="{FF2B5EF4-FFF2-40B4-BE49-F238E27FC236}">
                <a16:creationId xmlns:a16="http://schemas.microsoft.com/office/drawing/2014/main" id="{2D82A42F-AEBE-4065-9792-036A904D85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9646" y="4409267"/>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BDC15D"/>
          </a:solidFill>
          <a:ln w="38100" cap="rnd">
            <a:solidFill>
              <a:srgbClr val="BDC15D"/>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52530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6">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27" name="Rectangle 26">
            <a:extLst>
              <a:ext uri="{FF2B5EF4-FFF2-40B4-BE49-F238E27FC236}">
                <a16:creationId xmlns:a16="http://schemas.microsoft.com/office/drawing/2014/main" id="{93245F62-CCC4-49E4-B95B-EA6C1E790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44C862-EC1A-E162-861B-14661D7411C6}"/>
              </a:ext>
            </a:extLst>
          </p:cNvPr>
          <p:cNvSpPr>
            <a:spLocks noGrp="1"/>
          </p:cNvSpPr>
          <p:nvPr>
            <p:ph type="title"/>
          </p:nvPr>
        </p:nvSpPr>
        <p:spPr>
          <a:xfrm>
            <a:off x="638882" y="3429000"/>
            <a:ext cx="10909640" cy="1836270"/>
          </a:xfrm>
        </p:spPr>
        <p:txBody>
          <a:bodyPr vert="horz" lIns="91440" tIns="45720" rIns="91440" bIns="45720" rtlCol="0" anchor="b">
            <a:normAutofit/>
          </a:bodyPr>
          <a:lstStyle/>
          <a:p>
            <a:pPr>
              <a:lnSpc>
                <a:spcPct val="90000"/>
              </a:lnSpc>
            </a:pPr>
            <a:r>
              <a:rPr lang="en-US" sz="3300" b="0" i="0" dirty="0">
                <a:effectLst/>
              </a:rPr>
              <a:t>As the days counted down to the FAFSA launch, a new term emerged – "contributor." The counselor, already immersed in preparing </a:t>
            </a:r>
            <a:r>
              <a:rPr lang="en-US" sz="3300" b="0" i="0">
                <a:effectLst/>
              </a:rPr>
              <a:t>for Better FAFSA </a:t>
            </a:r>
            <a:r>
              <a:rPr lang="en-US" sz="3300" b="0" i="0" dirty="0">
                <a:effectLst/>
              </a:rPr>
              <a:t>changes, now turned their attention to understanding this addition to the financial aid lexicon.</a:t>
            </a:r>
            <a:endParaRPr lang="en-US" sz="3300" dirty="0"/>
          </a:p>
        </p:txBody>
      </p:sp>
      <p:pic>
        <p:nvPicPr>
          <p:cNvPr id="5" name="Picture 4">
            <a:extLst>
              <a:ext uri="{FF2B5EF4-FFF2-40B4-BE49-F238E27FC236}">
                <a16:creationId xmlns:a16="http://schemas.microsoft.com/office/drawing/2014/main" id="{61446DDF-9173-A2ED-1E49-AAFEA07F8FB7}"/>
              </a:ext>
            </a:extLst>
          </p:cNvPr>
          <p:cNvPicPr>
            <a:picLocks noChangeAspect="1"/>
          </p:cNvPicPr>
          <p:nvPr/>
        </p:nvPicPr>
        <p:blipFill>
          <a:blip r:embed="rId2"/>
          <a:stretch>
            <a:fillRect/>
          </a:stretch>
        </p:blipFill>
        <p:spPr>
          <a:xfrm>
            <a:off x="4679965" y="591670"/>
            <a:ext cx="2827474" cy="2688873"/>
          </a:xfrm>
          <a:prstGeom prst="rect">
            <a:avLst/>
          </a:prstGeom>
        </p:spPr>
      </p:pic>
      <p:sp>
        <p:nvSpPr>
          <p:cNvPr id="29" name="Rectangle 6">
            <a:extLst>
              <a:ext uri="{FF2B5EF4-FFF2-40B4-BE49-F238E27FC236}">
                <a16:creationId xmlns:a16="http://schemas.microsoft.com/office/drawing/2014/main" id="{E6C0DD6B-6AA3-448F-9B99-8386295BC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5509052"/>
            <a:ext cx="4572000" cy="27432"/>
          </a:xfrm>
          <a:custGeom>
            <a:avLst/>
            <a:gdLst>
              <a:gd name="connsiteX0" fmla="*/ 0 w 4572000"/>
              <a:gd name="connsiteY0" fmla="*/ 0 h 27432"/>
              <a:gd name="connsiteX1" fmla="*/ 607423 w 4572000"/>
              <a:gd name="connsiteY1" fmla="*/ 0 h 27432"/>
              <a:gd name="connsiteX2" fmla="*/ 1123406 w 4572000"/>
              <a:gd name="connsiteY2" fmla="*/ 0 h 27432"/>
              <a:gd name="connsiteX3" fmla="*/ 1685109 w 4572000"/>
              <a:gd name="connsiteY3" fmla="*/ 0 h 27432"/>
              <a:gd name="connsiteX4" fmla="*/ 2383971 w 4572000"/>
              <a:gd name="connsiteY4" fmla="*/ 0 h 27432"/>
              <a:gd name="connsiteX5" fmla="*/ 2991394 w 4572000"/>
              <a:gd name="connsiteY5" fmla="*/ 0 h 27432"/>
              <a:gd name="connsiteX6" fmla="*/ 3553097 w 4572000"/>
              <a:gd name="connsiteY6" fmla="*/ 0 h 27432"/>
              <a:gd name="connsiteX7" fmla="*/ 4572000 w 4572000"/>
              <a:gd name="connsiteY7" fmla="*/ 0 h 27432"/>
              <a:gd name="connsiteX8" fmla="*/ 4572000 w 4572000"/>
              <a:gd name="connsiteY8" fmla="*/ 27432 h 27432"/>
              <a:gd name="connsiteX9" fmla="*/ 3918857 w 4572000"/>
              <a:gd name="connsiteY9" fmla="*/ 27432 h 27432"/>
              <a:gd name="connsiteX10" fmla="*/ 3357154 w 4572000"/>
              <a:gd name="connsiteY10" fmla="*/ 27432 h 27432"/>
              <a:gd name="connsiteX11" fmla="*/ 2612571 w 4572000"/>
              <a:gd name="connsiteY11" fmla="*/ 27432 h 27432"/>
              <a:gd name="connsiteX12" fmla="*/ 2005149 w 4572000"/>
              <a:gd name="connsiteY12" fmla="*/ 27432 h 27432"/>
              <a:gd name="connsiteX13" fmla="*/ 1489166 w 4572000"/>
              <a:gd name="connsiteY13" fmla="*/ 27432 h 27432"/>
              <a:gd name="connsiteX14" fmla="*/ 790303 w 4572000"/>
              <a:gd name="connsiteY14" fmla="*/ 27432 h 27432"/>
              <a:gd name="connsiteX15" fmla="*/ 0 w 4572000"/>
              <a:gd name="connsiteY15" fmla="*/ 27432 h 27432"/>
              <a:gd name="connsiteX16" fmla="*/ 0 w 457200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27432" fill="none" extrusionOk="0">
                <a:moveTo>
                  <a:pt x="0" y="0"/>
                </a:moveTo>
                <a:cubicBezTo>
                  <a:pt x="150397" y="-23421"/>
                  <a:pt x="474161" y="9174"/>
                  <a:pt x="607423" y="0"/>
                </a:cubicBezTo>
                <a:cubicBezTo>
                  <a:pt x="740685" y="-9174"/>
                  <a:pt x="868821" y="-4258"/>
                  <a:pt x="1123406" y="0"/>
                </a:cubicBezTo>
                <a:cubicBezTo>
                  <a:pt x="1377991" y="4258"/>
                  <a:pt x="1567664" y="-12410"/>
                  <a:pt x="1685109" y="0"/>
                </a:cubicBezTo>
                <a:cubicBezTo>
                  <a:pt x="1802554" y="12410"/>
                  <a:pt x="2193086" y="-14353"/>
                  <a:pt x="2383971" y="0"/>
                </a:cubicBezTo>
                <a:cubicBezTo>
                  <a:pt x="2574856" y="14353"/>
                  <a:pt x="2697477" y="-26142"/>
                  <a:pt x="2991394" y="0"/>
                </a:cubicBezTo>
                <a:cubicBezTo>
                  <a:pt x="3285311" y="26142"/>
                  <a:pt x="3423667" y="26544"/>
                  <a:pt x="3553097" y="0"/>
                </a:cubicBezTo>
                <a:cubicBezTo>
                  <a:pt x="3682527" y="-26544"/>
                  <a:pt x="4344147" y="50350"/>
                  <a:pt x="4572000" y="0"/>
                </a:cubicBezTo>
                <a:cubicBezTo>
                  <a:pt x="4571027" y="8304"/>
                  <a:pt x="4571522" y="21512"/>
                  <a:pt x="4572000" y="27432"/>
                </a:cubicBezTo>
                <a:cubicBezTo>
                  <a:pt x="4438349" y="5490"/>
                  <a:pt x="4090129" y="31231"/>
                  <a:pt x="3918857" y="27432"/>
                </a:cubicBezTo>
                <a:cubicBezTo>
                  <a:pt x="3747585" y="23633"/>
                  <a:pt x="3498826" y="6883"/>
                  <a:pt x="3357154" y="27432"/>
                </a:cubicBezTo>
                <a:cubicBezTo>
                  <a:pt x="3215482" y="47981"/>
                  <a:pt x="2784289" y="56849"/>
                  <a:pt x="2612571" y="27432"/>
                </a:cubicBezTo>
                <a:cubicBezTo>
                  <a:pt x="2440853" y="-1985"/>
                  <a:pt x="2261292" y="25951"/>
                  <a:pt x="2005149" y="27432"/>
                </a:cubicBezTo>
                <a:cubicBezTo>
                  <a:pt x="1749006" y="28913"/>
                  <a:pt x="1700078" y="34342"/>
                  <a:pt x="1489166" y="27432"/>
                </a:cubicBezTo>
                <a:cubicBezTo>
                  <a:pt x="1278254" y="20522"/>
                  <a:pt x="1077188" y="56916"/>
                  <a:pt x="790303" y="27432"/>
                </a:cubicBezTo>
                <a:cubicBezTo>
                  <a:pt x="503418" y="-2052"/>
                  <a:pt x="359168" y="57044"/>
                  <a:pt x="0" y="27432"/>
                </a:cubicBezTo>
                <a:cubicBezTo>
                  <a:pt x="-1048" y="14992"/>
                  <a:pt x="-1120" y="7447"/>
                  <a:pt x="0" y="0"/>
                </a:cubicBezTo>
                <a:close/>
              </a:path>
              <a:path w="4572000" h="27432" stroke="0" extrusionOk="0">
                <a:moveTo>
                  <a:pt x="0" y="0"/>
                </a:moveTo>
                <a:cubicBezTo>
                  <a:pt x="155698" y="6780"/>
                  <a:pt x="465972" y="13197"/>
                  <a:pt x="607423" y="0"/>
                </a:cubicBezTo>
                <a:cubicBezTo>
                  <a:pt x="748874" y="-13197"/>
                  <a:pt x="1014133" y="22994"/>
                  <a:pt x="1123406" y="0"/>
                </a:cubicBezTo>
                <a:cubicBezTo>
                  <a:pt x="1232679" y="-22994"/>
                  <a:pt x="1639431" y="-2997"/>
                  <a:pt x="1867989" y="0"/>
                </a:cubicBezTo>
                <a:cubicBezTo>
                  <a:pt x="2096547" y="2997"/>
                  <a:pt x="2265668" y="29557"/>
                  <a:pt x="2475411" y="0"/>
                </a:cubicBezTo>
                <a:cubicBezTo>
                  <a:pt x="2685154" y="-29557"/>
                  <a:pt x="2951491" y="73"/>
                  <a:pt x="3082834" y="0"/>
                </a:cubicBezTo>
                <a:cubicBezTo>
                  <a:pt x="3214177" y="-73"/>
                  <a:pt x="3641000" y="-33478"/>
                  <a:pt x="3827417" y="0"/>
                </a:cubicBezTo>
                <a:cubicBezTo>
                  <a:pt x="4013834" y="33478"/>
                  <a:pt x="4345917" y="14255"/>
                  <a:pt x="4572000" y="0"/>
                </a:cubicBezTo>
                <a:cubicBezTo>
                  <a:pt x="4572485" y="9333"/>
                  <a:pt x="4573278" y="19699"/>
                  <a:pt x="4572000" y="27432"/>
                </a:cubicBezTo>
                <a:cubicBezTo>
                  <a:pt x="4318030" y="43025"/>
                  <a:pt x="4161104" y="34314"/>
                  <a:pt x="4010297" y="27432"/>
                </a:cubicBezTo>
                <a:cubicBezTo>
                  <a:pt x="3859490" y="20550"/>
                  <a:pt x="3592529" y="6613"/>
                  <a:pt x="3357154" y="27432"/>
                </a:cubicBezTo>
                <a:cubicBezTo>
                  <a:pt x="3121779" y="48251"/>
                  <a:pt x="2884285" y="3780"/>
                  <a:pt x="2704011" y="27432"/>
                </a:cubicBezTo>
                <a:cubicBezTo>
                  <a:pt x="2523737" y="51084"/>
                  <a:pt x="2295944" y="32081"/>
                  <a:pt x="2096589" y="27432"/>
                </a:cubicBezTo>
                <a:cubicBezTo>
                  <a:pt x="1897234" y="22783"/>
                  <a:pt x="1623782" y="52518"/>
                  <a:pt x="1352006" y="27432"/>
                </a:cubicBezTo>
                <a:cubicBezTo>
                  <a:pt x="1080230" y="2346"/>
                  <a:pt x="869959" y="12864"/>
                  <a:pt x="607423" y="27432"/>
                </a:cubicBezTo>
                <a:cubicBezTo>
                  <a:pt x="344887" y="42000"/>
                  <a:pt x="188100" y="40051"/>
                  <a:pt x="0" y="27432"/>
                </a:cubicBezTo>
                <a:cubicBezTo>
                  <a:pt x="211" y="18145"/>
                  <a:pt x="120" y="6480"/>
                  <a:pt x="0" y="0"/>
                </a:cubicBezTo>
                <a:close/>
              </a:path>
            </a:pathLst>
          </a:custGeom>
          <a:solidFill>
            <a:srgbClr val="D15C4C"/>
          </a:solidFill>
          <a:ln w="38100" cap="rnd">
            <a:solidFill>
              <a:srgbClr val="D15C4C"/>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Date Placeholder 26">
            <a:extLst>
              <a:ext uri="{FF2B5EF4-FFF2-40B4-BE49-F238E27FC236}">
                <a16:creationId xmlns:a16="http://schemas.microsoft.com/office/drawing/2014/main" id="{F28B82B1-E269-4325-A665-6CFE5DEE5DE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33" name="Footer Placeholder 27">
            <a:extLst>
              <a:ext uri="{FF2B5EF4-FFF2-40B4-BE49-F238E27FC236}">
                <a16:creationId xmlns:a16="http://schemas.microsoft.com/office/drawing/2014/main" id="{7C700527-76FD-4DF4-A597-6F5E089CA0C2}"/>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35" name="Slide Number Placeholder 28">
            <a:extLst>
              <a:ext uri="{FF2B5EF4-FFF2-40B4-BE49-F238E27FC236}">
                <a16:creationId xmlns:a16="http://schemas.microsoft.com/office/drawing/2014/main" id="{B5EA49A9-01EB-4D60-A392-7DC9B625D67D}"/>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16363543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8106B-5ADC-3E1C-7644-E02AB9B27EA3}"/>
              </a:ext>
            </a:extLst>
          </p:cNvPr>
          <p:cNvSpPr>
            <a:spLocks noGrp="1"/>
          </p:cNvSpPr>
          <p:nvPr>
            <p:ph type="title"/>
          </p:nvPr>
        </p:nvSpPr>
        <p:spPr/>
        <p:txBody>
          <a:bodyPr/>
          <a:lstStyle/>
          <a:p>
            <a:r>
              <a:rPr lang="en-US" dirty="0"/>
              <a:t>FAFSA Contributor</a:t>
            </a:r>
          </a:p>
        </p:txBody>
      </p:sp>
      <p:sp>
        <p:nvSpPr>
          <p:cNvPr id="3" name="Content Placeholder 2">
            <a:extLst>
              <a:ext uri="{FF2B5EF4-FFF2-40B4-BE49-F238E27FC236}">
                <a16:creationId xmlns:a16="http://schemas.microsoft.com/office/drawing/2014/main" id="{B33892FE-324F-75FB-4A1A-7AFD3216F2F0}"/>
              </a:ext>
            </a:extLst>
          </p:cNvPr>
          <p:cNvSpPr>
            <a:spLocks noGrp="1"/>
          </p:cNvSpPr>
          <p:nvPr>
            <p:ph idx="1"/>
          </p:nvPr>
        </p:nvSpPr>
        <p:spPr/>
        <p:txBody>
          <a:bodyPr/>
          <a:lstStyle/>
          <a:p>
            <a:pPr algn="l"/>
            <a:r>
              <a:rPr lang="en-US" sz="4000" b="0" i="0" dirty="0">
                <a:solidFill>
                  <a:srgbClr val="444444"/>
                </a:solidFill>
                <a:effectLst/>
              </a:rPr>
              <a:t>A contributor is anyone who is asked to provide information on an applicant’s FAFSA including:</a:t>
            </a:r>
          </a:p>
          <a:p>
            <a:pPr lvl="1"/>
            <a:r>
              <a:rPr lang="en-US" sz="3600" b="0" i="0" dirty="0">
                <a:solidFill>
                  <a:srgbClr val="444444"/>
                </a:solidFill>
                <a:effectLst/>
              </a:rPr>
              <a:t>The student;</a:t>
            </a:r>
          </a:p>
          <a:p>
            <a:pPr lvl="1"/>
            <a:r>
              <a:rPr lang="en-US" sz="3600" b="0" i="0" dirty="0">
                <a:solidFill>
                  <a:srgbClr val="444444"/>
                </a:solidFill>
                <a:effectLst/>
              </a:rPr>
              <a:t>The student's spouse (if applicable);</a:t>
            </a:r>
          </a:p>
          <a:p>
            <a:pPr lvl="1"/>
            <a:r>
              <a:rPr lang="en-US" sz="3600" b="0" i="0" dirty="0">
                <a:solidFill>
                  <a:srgbClr val="444444"/>
                </a:solidFill>
                <a:effectLst/>
              </a:rPr>
              <a:t>A biological or adoptive parent; or</a:t>
            </a:r>
          </a:p>
          <a:p>
            <a:pPr lvl="1"/>
            <a:r>
              <a:rPr lang="en-US" sz="3600" b="0" i="0" dirty="0">
                <a:solidFill>
                  <a:srgbClr val="444444"/>
                </a:solidFill>
                <a:effectLst/>
              </a:rPr>
              <a:t>The spouse of the remarried parent who is on the FAFSA--the stepparent.</a:t>
            </a:r>
          </a:p>
          <a:p>
            <a:endParaRPr lang="en-US" dirty="0"/>
          </a:p>
        </p:txBody>
      </p:sp>
    </p:spTree>
    <p:extLst>
      <p:ext uri="{BB962C8B-B14F-4D97-AF65-F5344CB8AC3E}">
        <p14:creationId xmlns:p14="http://schemas.microsoft.com/office/powerpoint/2010/main" val="2782803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C38CF-8143-1397-62F9-57974B6EF0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E02DC3A-FA73-093E-0E73-7E5969AC98F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28088401"/>
      </p:ext>
    </p:extLst>
  </p:cSld>
  <p:clrMapOvr>
    <a:masterClrMapping/>
  </p:clrMapOvr>
</p:sld>
</file>

<file path=ppt/theme/theme1.xml><?xml version="1.0" encoding="utf-8"?>
<a:theme xmlns:a="http://schemas.openxmlformats.org/drawingml/2006/main" name="SketchyVTI">
  <a:themeElements>
    <a:clrScheme name="SketchyVTI">
      <a:dk1>
        <a:sysClr val="windowText" lastClr="000000"/>
      </a:dk1>
      <a:lt1>
        <a:sysClr val="window" lastClr="FFFFFF"/>
      </a:lt1>
      <a:dk2>
        <a:srgbClr val="39302A"/>
      </a:dk2>
      <a:lt2>
        <a:srgbClr val="E5DEDB"/>
      </a:lt2>
      <a:accent1>
        <a:srgbClr val="E4650E"/>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Custom 2">
      <a:majorFont>
        <a:latin typeface="The Serif Hand Black"/>
        <a:ea typeface=""/>
        <a:cs typeface=""/>
      </a:majorFont>
      <a:minorFont>
        <a:latin typeface="The Hand Bol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docProps/app.xml><?xml version="1.0" encoding="utf-8"?>
<Properties xmlns="http://schemas.openxmlformats.org/officeDocument/2006/extended-properties" xmlns:vt="http://schemas.openxmlformats.org/officeDocument/2006/docPropsVTypes">
  <TotalTime>136</TotalTime>
  <Words>785</Words>
  <Application>Microsoft Office PowerPoint</Application>
  <PresentationFormat>Widescreen</PresentationFormat>
  <Paragraphs>31</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Modern Love</vt:lpstr>
      <vt:lpstr>The Hand Bold</vt:lpstr>
      <vt:lpstr>The Serif Hand Black</vt:lpstr>
      <vt:lpstr>SketchyVTI</vt:lpstr>
      <vt:lpstr>‘Twas the Night Before FAFSA</vt:lpstr>
      <vt:lpstr>Chapter 1: Terminology</vt:lpstr>
      <vt:lpstr>'Twas days before the launch of the Better FAFSA, and the counselor realized there were new terms to learn. The Free Application for Federal Student Aid has changed, bringing with it a wave of updated terminology.</vt:lpstr>
      <vt:lpstr>Terminology: FAFSA Processing</vt:lpstr>
      <vt:lpstr>Terminology: FAFSA Processing</vt:lpstr>
      <vt:lpstr>Terminology: Packaging aid</vt:lpstr>
      <vt:lpstr>Terminology: Federal Pell Grant Eligibility</vt:lpstr>
      <vt:lpstr>Terminology: Professional Judgement</vt:lpstr>
      <vt:lpstr>Chapter 2: contributor</vt:lpstr>
      <vt:lpstr>As the days counted down to the FAFSA launch, a new term emerged – "contributor." The counselor, already immersed in preparing for Better FAFSA changes, now turned their attention to understanding this addition to the financial aid lexicon.</vt:lpstr>
      <vt:lpstr>FAFSA Contributor</vt:lpstr>
      <vt:lpstr>PowerPoint Presentation</vt:lpstr>
    </vt:vector>
  </TitlesOfParts>
  <Company>University of Mary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‘Twas the Night Before FAFSA</dc:title>
  <dc:creator>Karrie K. Huber</dc:creator>
  <cp:lastModifiedBy>Hager, Judy</cp:lastModifiedBy>
  <cp:revision>2</cp:revision>
  <dcterms:created xsi:type="dcterms:W3CDTF">2023-12-12T00:28:40Z</dcterms:created>
  <dcterms:modified xsi:type="dcterms:W3CDTF">2024-04-02T21:21:16Z</dcterms:modified>
</cp:coreProperties>
</file>