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5" r:id="rId2"/>
  </p:sldMasterIdLst>
  <p:notesMasterIdLst>
    <p:notesMasterId r:id="rId12"/>
  </p:notesMasterIdLst>
  <p:sldIdLst>
    <p:sldId id="2566" r:id="rId3"/>
    <p:sldId id="2563" r:id="rId4"/>
    <p:sldId id="2558" r:id="rId5"/>
    <p:sldId id="2564" r:id="rId6"/>
    <p:sldId id="2560" r:id="rId7"/>
    <p:sldId id="281" r:id="rId8"/>
    <p:sldId id="2559" r:id="rId9"/>
    <p:sldId id="2561" r:id="rId10"/>
    <p:sldId id="255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2"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A484B9-EB40-4EF3-A3EE-ECC597E9452D}" type="datetimeFigureOut">
              <a:rPr lang="en-US" smtClean="0"/>
              <a:t>4/4/2025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B2DFD4-10D4-4603-BAEC-BED06F6AD54C}" type="slidenum">
              <a:rPr lang="en-US" smtClean="0"/>
              <a:t>‹#›</a:t>
            </a:fld>
            <a:endParaRPr lang="en-US"/>
          </a:p>
        </p:txBody>
      </p:sp>
    </p:spTree>
    <p:extLst>
      <p:ext uri="{BB962C8B-B14F-4D97-AF65-F5344CB8AC3E}">
        <p14:creationId xmlns:p14="http://schemas.microsoft.com/office/powerpoint/2010/main" val="2640394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B5EAEC-C73F-47A0-ABCC-D3AECABF54C8}" type="slidenum">
              <a:rPr lang="en-US" smtClean="0"/>
              <a:t>1</a:t>
            </a:fld>
            <a:endParaRPr lang="en-US"/>
          </a:p>
        </p:txBody>
      </p:sp>
    </p:spTree>
    <p:extLst>
      <p:ext uri="{BB962C8B-B14F-4D97-AF65-F5344CB8AC3E}">
        <p14:creationId xmlns:p14="http://schemas.microsoft.com/office/powerpoint/2010/main" val="29184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0CB5EAEC-C73F-47A0-ABCC-D3AECABF54C8}" type="slidenum">
              <a:rPr lang="en-US" smtClean="0"/>
              <a:t>6</a:t>
            </a:fld>
            <a:endParaRPr lang="en-US"/>
          </a:p>
        </p:txBody>
      </p:sp>
    </p:spTree>
    <p:extLst>
      <p:ext uri="{BB962C8B-B14F-4D97-AF65-F5344CB8AC3E}">
        <p14:creationId xmlns:p14="http://schemas.microsoft.com/office/powerpoint/2010/main" val="3606253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Speaker: </a:t>
            </a:r>
            <a:r>
              <a:rPr lang="en-US"/>
              <a:t>Dustin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cs typeface="Times New Roman" panose="02020603050405020304" pitchFamily="18" charset="0"/>
              </a:rPr>
              <a:t>Before I turn the presentation back over, I want to thank you in advance for the survey responses and our entire team is looking forward to the exciting future in commercial real estate services!  Should there be any questions regarding the survey, to have the survey link sent to you, or if you have collateral valuation questions in general, we encourage you to reach out to us with the contact information above!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cs typeface="Times New Roman" panose="02020603050405020304" pitchFamily="18" charset="0"/>
              </a:rPr>
              <a:t>Back to you Todd!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009C5-AD7C-49AD-89B3-874DB23F1C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116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310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3B9A243-668F-47C4-88A2-DEE28E1D8D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FBF0964-483E-47C7-8A32-E47A411D3CD4}"/>
              </a:ext>
            </a:extLst>
          </p:cNvPr>
          <p:cNvSpPr>
            <a:spLocks noGrp="1"/>
          </p:cNvSpPr>
          <p:nvPr>
            <p:ph type="title"/>
          </p:nvPr>
        </p:nvSpPr>
        <p:spPr/>
        <p:txBody>
          <a:bodyPr>
            <a:normAutofit/>
          </a:bodyPr>
          <a:lstStyle>
            <a:lvl1pPr>
              <a:defRPr sz="4000" b="1"/>
            </a:lvl1pPr>
          </a:lstStyle>
          <a:p>
            <a:r>
              <a:rPr lang="en-US" dirty="0"/>
              <a:t>Click to edit Master title style</a:t>
            </a:r>
          </a:p>
        </p:txBody>
      </p:sp>
      <p:sp>
        <p:nvSpPr>
          <p:cNvPr id="3" name="Content Placeholder 2">
            <a:extLst>
              <a:ext uri="{FF2B5EF4-FFF2-40B4-BE49-F238E27FC236}">
                <a16:creationId xmlns:a16="http://schemas.microsoft.com/office/drawing/2014/main" id="{8EA836C3-A172-4C33-B6B2-F162046BE3C2}"/>
              </a:ext>
            </a:extLst>
          </p:cNvPr>
          <p:cNvSpPr>
            <a:spLocks noGrp="1"/>
          </p:cNvSpPr>
          <p:nvPr>
            <p:ph idx="1"/>
          </p:nvPr>
        </p:nvSpPr>
        <p:spPr>
          <a:xfrm>
            <a:off x="838200" y="1816293"/>
            <a:ext cx="10515600" cy="39593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115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E7C55-85E9-4A96-89B8-91A59418B15A}"/>
              </a:ext>
            </a:extLst>
          </p:cNvPr>
          <p:cNvSpPr>
            <a:spLocks noGrp="1"/>
          </p:cNvSpPr>
          <p:nvPr>
            <p:ph type="title"/>
          </p:nvPr>
        </p:nvSpPr>
        <p:spPr/>
        <p:txBody>
          <a:bodyPr>
            <a:normAutofit/>
          </a:bodyPr>
          <a:lstStyle>
            <a:lvl1pPr>
              <a:defRPr sz="4000" b="1"/>
            </a:lvl1pPr>
          </a:lstStyle>
          <a:p>
            <a:r>
              <a:rPr lang="en-US" dirty="0"/>
              <a:t>Click to edit Master title style</a:t>
            </a:r>
          </a:p>
        </p:txBody>
      </p:sp>
    </p:spTree>
    <p:extLst>
      <p:ext uri="{BB962C8B-B14F-4D97-AF65-F5344CB8AC3E}">
        <p14:creationId xmlns:p14="http://schemas.microsoft.com/office/powerpoint/2010/main" val="2851856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11200" y="609600"/>
            <a:ext cx="10363200" cy="1524000"/>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096926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8787B-4213-40A5-8965-61CC460BF3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6129F6-648D-4950-B7AF-C0F649D6BF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DC0C47-B2F7-4716-873C-B457417C88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E6ABAE-76AC-4C0B-9969-D70D8A863D2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E1BCC7D-4046-443E-9FEA-FCE22CEEF1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0BA7C3-7000-4656-8E57-F57CC1574468}"/>
              </a:ext>
            </a:extLst>
          </p:cNvPr>
          <p:cNvSpPr>
            <a:spLocks noGrp="1"/>
          </p:cNvSpPr>
          <p:nvPr>
            <p:ph type="sldNum" sz="quarter" idx="12"/>
          </p:nvPr>
        </p:nvSpPr>
        <p:spPr/>
        <p:txBody>
          <a:bodyPr/>
          <a:lstStyle/>
          <a:p>
            <a:fld id="{B6E64C47-9B43-41D6-BF30-B5F6D67E2383}" type="slidenum">
              <a:rPr lang="en-US" smtClean="0"/>
              <a:t>‹#›</a:t>
            </a:fld>
            <a:endParaRPr lang="en-US"/>
          </a:p>
        </p:txBody>
      </p:sp>
    </p:spTree>
    <p:extLst>
      <p:ext uri="{BB962C8B-B14F-4D97-AF65-F5344CB8AC3E}">
        <p14:creationId xmlns:p14="http://schemas.microsoft.com/office/powerpoint/2010/main" val="2791637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D205-0A0B-4277-9CB7-7D953797DC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21913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BEDD78-A4B4-4AA8-8732-855745FA2C31}" type="slidenum">
              <a:rPr lang="en-US" smtClean="0"/>
              <a:t>‹#›</a:t>
            </a:fld>
            <a:endParaRPr lang="en-US"/>
          </a:p>
        </p:txBody>
      </p:sp>
    </p:spTree>
    <p:extLst>
      <p:ext uri="{BB962C8B-B14F-4D97-AF65-F5344CB8AC3E}">
        <p14:creationId xmlns:p14="http://schemas.microsoft.com/office/powerpoint/2010/main" val="7822664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06A513-BA23-4FCB-80FB-B8A1B9D9C6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14E9AE-3176-4D23-B63E-FF2507E205D3}"/>
              </a:ext>
            </a:extLst>
          </p:cNvPr>
          <p:cNvSpPr>
            <a:spLocks noGrp="1"/>
          </p:cNvSpPr>
          <p:nvPr>
            <p:ph type="body" idx="1"/>
          </p:nvPr>
        </p:nvSpPr>
        <p:spPr>
          <a:xfrm>
            <a:off x="838200" y="1825624"/>
            <a:ext cx="10515600" cy="39593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8516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9949BBD7-0662-4BA6-82CB-57308A321FD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73896545"/>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mailto:awoidyla@nd.gov" TargetMode="External"/><Relationship Id="rId3" Type="http://schemas.openxmlformats.org/officeDocument/2006/relationships/image" Target="../media/image8.jpeg"/><Relationship Id="rId7" Type="http://schemas.openxmlformats.org/officeDocument/2006/relationships/hyperlink" Target="mailto:lhill@nd.gov"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mailto:kcolby@nd.gov" TargetMode="External"/><Relationship Id="rId5" Type="http://schemas.openxmlformats.org/officeDocument/2006/relationships/hyperlink" Target="mailto:roxyjacobson@nd.gov" TargetMode="External"/><Relationship Id="rId10" Type="http://schemas.openxmlformats.org/officeDocument/2006/relationships/hyperlink" Target="mailto:jenbickel@nd.gov" TargetMode="External"/><Relationship Id="rId4" Type="http://schemas.openxmlformats.org/officeDocument/2006/relationships/hyperlink" Target="mailto:jrauser@nd.gov" TargetMode="External"/><Relationship Id="rId9" Type="http://schemas.openxmlformats.org/officeDocument/2006/relationships/hyperlink" Target="mailto:jdschneider@nd.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25BBF8-ECE5-4AAC-9350-92758F7802D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4971F129-9FFE-4D90-ABB3-1F46A0A273A5}"/>
              </a:ext>
            </a:extLst>
          </p:cNvPr>
          <p:cNvSpPr>
            <a:spLocks noGrp="1"/>
          </p:cNvSpPr>
          <p:nvPr>
            <p:ph type="ctrTitle" idx="4294967295"/>
          </p:nvPr>
        </p:nvSpPr>
        <p:spPr>
          <a:xfrm>
            <a:off x="3102708" y="2888642"/>
            <a:ext cx="8967371" cy="936738"/>
          </a:xfrm>
          <a:prstGeom prst="rect">
            <a:avLst/>
          </a:prstGeom>
        </p:spPr>
        <p:txBody>
          <a:bodyPr>
            <a:normAutofit fontScale="90000"/>
          </a:bodyPr>
          <a:lstStyle/>
          <a:p>
            <a:r>
              <a:rPr lang="en-US" sz="3600" b="1" dirty="0">
                <a:solidFill>
                  <a:schemeClr val="bg1"/>
                </a:solidFill>
              </a:rPr>
              <a:t>2025 NDASFAA Bank of North Dakota Update</a:t>
            </a:r>
            <a:br>
              <a:rPr lang="en-US" sz="4000" b="1" dirty="0">
                <a:solidFill>
                  <a:schemeClr val="bg1"/>
                </a:solidFill>
              </a:rPr>
            </a:br>
            <a:r>
              <a:rPr lang="en-US" sz="1800" dirty="0">
                <a:solidFill>
                  <a:schemeClr val="bg1"/>
                </a:solidFill>
              </a:rPr>
              <a:t>Jennifer Bickel, Education Market Manager</a:t>
            </a:r>
          </a:p>
        </p:txBody>
      </p:sp>
    </p:spTree>
    <p:extLst>
      <p:ext uri="{BB962C8B-B14F-4D97-AF65-F5344CB8AC3E}">
        <p14:creationId xmlns:p14="http://schemas.microsoft.com/office/powerpoint/2010/main" val="2071164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B034E-BF91-C888-64D0-2BD5B8473312}"/>
              </a:ext>
            </a:extLst>
          </p:cNvPr>
          <p:cNvSpPr>
            <a:spLocks noGrp="1"/>
          </p:cNvSpPr>
          <p:nvPr>
            <p:ph type="title"/>
          </p:nvPr>
        </p:nvSpPr>
        <p:spPr>
          <a:xfrm>
            <a:off x="838200" y="365125"/>
            <a:ext cx="10515600" cy="717227"/>
          </a:xfrm>
        </p:spPr>
        <p:txBody>
          <a:bodyPr>
            <a:normAutofit/>
          </a:bodyPr>
          <a:lstStyle/>
          <a:p>
            <a:r>
              <a:rPr lang="en-US" sz="2800" dirty="0"/>
              <a:t>Agenda</a:t>
            </a:r>
          </a:p>
        </p:txBody>
      </p:sp>
      <p:sp>
        <p:nvSpPr>
          <p:cNvPr id="3" name="Content Placeholder 2">
            <a:extLst>
              <a:ext uri="{FF2B5EF4-FFF2-40B4-BE49-F238E27FC236}">
                <a16:creationId xmlns:a16="http://schemas.microsoft.com/office/drawing/2014/main" id="{06DB6568-759D-FDBB-5275-C8EBF61573C2}"/>
              </a:ext>
            </a:extLst>
          </p:cNvPr>
          <p:cNvSpPr>
            <a:spLocks noGrp="1"/>
          </p:cNvSpPr>
          <p:nvPr>
            <p:ph idx="1"/>
          </p:nvPr>
        </p:nvSpPr>
        <p:spPr>
          <a:xfrm>
            <a:off x="838200" y="1378626"/>
            <a:ext cx="10515600" cy="3959355"/>
          </a:xfrm>
        </p:spPr>
        <p:txBody>
          <a:bodyPr/>
          <a:lstStyle/>
          <a:p>
            <a:r>
              <a:rPr lang="en-US" dirty="0"/>
              <a:t>2024-2025 Recap</a:t>
            </a:r>
          </a:p>
          <a:p>
            <a:r>
              <a:rPr lang="en-US" dirty="0"/>
              <a:t>What’s new at BND?</a:t>
            </a:r>
          </a:p>
          <a:p>
            <a:r>
              <a:rPr lang="en-US" dirty="0"/>
              <a:t>Items on our radar</a:t>
            </a:r>
          </a:p>
          <a:p>
            <a:r>
              <a:rPr lang="en-US" dirty="0"/>
              <a:t>Questions</a:t>
            </a:r>
          </a:p>
        </p:txBody>
      </p:sp>
      <p:cxnSp>
        <p:nvCxnSpPr>
          <p:cNvPr id="4" name="Straight Connector 3">
            <a:extLst>
              <a:ext uri="{FF2B5EF4-FFF2-40B4-BE49-F238E27FC236}">
                <a16:creationId xmlns:a16="http://schemas.microsoft.com/office/drawing/2014/main" id="{715388B1-1ECA-C9D6-4E23-B9430FB01FAB}"/>
              </a:ext>
            </a:extLst>
          </p:cNvPr>
          <p:cNvCxnSpPr>
            <a:cxnSpLocks/>
          </p:cNvCxnSpPr>
          <p:nvPr/>
        </p:nvCxnSpPr>
        <p:spPr>
          <a:xfrm>
            <a:off x="908539" y="1161309"/>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337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7" name="Oval 16">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7" name="Straight Connector 26">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1CCBAB7D-1724-D818-FFB0-6FAD8BE3C57D}"/>
              </a:ext>
            </a:extLst>
          </p:cNvPr>
          <p:cNvPicPr>
            <a:picLocks noChangeAspect="1"/>
          </p:cNvPicPr>
          <p:nvPr/>
        </p:nvPicPr>
        <p:blipFill>
          <a:blip r:embed="rId2"/>
          <a:srcRect r="13399" b="-1"/>
          <a:stretch/>
        </p:blipFill>
        <p:spPr>
          <a:xfrm>
            <a:off x="626590" y="317578"/>
            <a:ext cx="10851111" cy="3508437"/>
          </a:xfrm>
          <a:prstGeom prst="rect">
            <a:avLst/>
          </a:prstGeom>
        </p:spPr>
      </p:pic>
      <p:grpSp>
        <p:nvGrpSpPr>
          <p:cNvPr id="32" name="Group 31">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33" name="Straight Connector 32">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8" name="Rectangle 37">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1" name="Straight Connector 40">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630936" y="4018137"/>
            <a:ext cx="4569060" cy="2129586"/>
          </a:xfrm>
          <a:noFill/>
        </p:spPr>
        <p:txBody>
          <a:bodyPr vert="horz" lIns="91440" tIns="45720" rIns="91440" bIns="45720" rtlCol="0" anchor="t">
            <a:normAutofit/>
          </a:bodyPr>
          <a:lstStyle/>
          <a:p>
            <a:r>
              <a:rPr lang="en-US" sz="4400">
                <a:solidFill>
                  <a:schemeClr val="bg1"/>
                </a:solidFill>
              </a:rPr>
              <a:t>2024-2025 BND Education Market Recap</a:t>
            </a:r>
          </a:p>
        </p:txBody>
      </p:sp>
      <p:sp>
        <p:nvSpPr>
          <p:cNvPr id="3" name="TextBox 2">
            <a:extLst>
              <a:ext uri="{FF2B5EF4-FFF2-40B4-BE49-F238E27FC236}">
                <a16:creationId xmlns:a16="http://schemas.microsoft.com/office/drawing/2014/main" id="{D476FBA5-A9B5-B97E-15EE-2B9260B39398}"/>
              </a:ext>
            </a:extLst>
          </p:cNvPr>
          <p:cNvSpPr txBox="1"/>
          <p:nvPr/>
        </p:nvSpPr>
        <p:spPr>
          <a:xfrm>
            <a:off x="5486080" y="4018143"/>
            <a:ext cx="5674105" cy="2129599"/>
          </a:xfrm>
          <a:prstGeom prst="rect">
            <a:avLst/>
          </a:prstGeom>
          <a:noFill/>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400" dirty="0">
                <a:solidFill>
                  <a:schemeClr val="bg1"/>
                </a:solidFill>
              </a:rPr>
              <a:t>July 1, 2024 through March 25, 2025</a:t>
            </a:r>
          </a:p>
          <a:p>
            <a:pPr marL="285750" indent="-228600">
              <a:lnSpc>
                <a:spcPct val="90000"/>
              </a:lnSpc>
              <a:spcAft>
                <a:spcPts val="600"/>
              </a:spcAft>
              <a:buFont typeface="Arial" panose="020B0604020202020204" pitchFamily="34" charset="0"/>
              <a:buChar char="•"/>
            </a:pPr>
            <a:r>
              <a:rPr lang="en-US" sz="1400" dirty="0">
                <a:solidFill>
                  <a:schemeClr val="bg1"/>
                </a:solidFill>
              </a:rPr>
              <a:t>BND approved 2,757 applications</a:t>
            </a:r>
          </a:p>
          <a:p>
            <a:pPr marL="742950" lvl="1" indent="-228600">
              <a:lnSpc>
                <a:spcPct val="90000"/>
              </a:lnSpc>
              <a:spcAft>
                <a:spcPts val="600"/>
              </a:spcAft>
              <a:buFont typeface="Arial" panose="020B0604020202020204" pitchFamily="34" charset="0"/>
              <a:buChar char="•"/>
            </a:pPr>
            <a:r>
              <a:rPr lang="en-US" sz="1400" dirty="0">
                <a:solidFill>
                  <a:schemeClr val="bg1"/>
                </a:solidFill>
              </a:rPr>
              <a:t>Total of 6,022 disbursements for a total of $ 40.87 Million</a:t>
            </a:r>
          </a:p>
          <a:p>
            <a:pPr lvl="1" indent="-228600">
              <a:lnSpc>
                <a:spcPct val="90000"/>
              </a:lnSpc>
              <a:spcAft>
                <a:spcPts val="600"/>
              </a:spcAft>
              <a:buFont typeface="Arial" panose="020B0604020202020204" pitchFamily="34" charset="0"/>
              <a:buChar char="•"/>
            </a:pPr>
            <a:endParaRPr lang="en-US" sz="1400" dirty="0">
              <a:solidFill>
                <a:schemeClr val="bg1"/>
              </a:solidFill>
            </a:endParaRPr>
          </a:p>
          <a:p>
            <a:pPr marL="285750" indent="-228600">
              <a:lnSpc>
                <a:spcPct val="90000"/>
              </a:lnSpc>
              <a:spcAft>
                <a:spcPts val="600"/>
              </a:spcAft>
              <a:buFont typeface="Arial" panose="020B0604020202020204" pitchFamily="34" charset="0"/>
              <a:buChar char="•"/>
            </a:pPr>
            <a:r>
              <a:rPr lang="en-US" sz="1400" dirty="0">
                <a:solidFill>
                  <a:schemeClr val="bg1"/>
                </a:solidFill>
              </a:rPr>
              <a:t>Over that same period our customer service teams</a:t>
            </a:r>
          </a:p>
          <a:p>
            <a:pPr marL="742950" lvl="1" indent="-228600">
              <a:lnSpc>
                <a:spcPct val="90000"/>
              </a:lnSpc>
              <a:spcAft>
                <a:spcPts val="600"/>
              </a:spcAft>
              <a:buFont typeface="Arial" panose="020B0604020202020204" pitchFamily="34" charset="0"/>
              <a:buChar char="•"/>
            </a:pPr>
            <a:r>
              <a:rPr lang="en-US" sz="1400" dirty="0">
                <a:solidFill>
                  <a:schemeClr val="bg1"/>
                </a:solidFill>
              </a:rPr>
              <a:t>Handled 12,479 phone calls</a:t>
            </a:r>
          </a:p>
          <a:p>
            <a:pPr marL="742950" lvl="1" indent="-228600">
              <a:lnSpc>
                <a:spcPct val="90000"/>
              </a:lnSpc>
              <a:spcAft>
                <a:spcPts val="600"/>
              </a:spcAft>
              <a:buFont typeface="Arial" panose="020B0604020202020204" pitchFamily="34" charset="0"/>
              <a:buChar char="•"/>
            </a:pPr>
            <a:r>
              <a:rPr lang="en-US" sz="1400" dirty="0">
                <a:solidFill>
                  <a:schemeClr val="bg1"/>
                </a:solidFill>
              </a:rPr>
              <a:t>Responded to 8,868 chats and emails</a:t>
            </a:r>
          </a:p>
          <a:p>
            <a:pPr marL="742950" lvl="1" indent="-228600">
              <a:lnSpc>
                <a:spcPct val="90000"/>
              </a:lnSpc>
              <a:spcAft>
                <a:spcPts val="600"/>
              </a:spcAft>
              <a:buFont typeface="Arial" panose="020B0604020202020204" pitchFamily="34" charset="0"/>
              <a:buChar char="•"/>
            </a:pPr>
            <a:endParaRPr lang="en-US" sz="1400" dirty="0">
              <a:solidFill>
                <a:schemeClr val="bg1"/>
              </a:solidFill>
            </a:endParaRPr>
          </a:p>
          <a:p>
            <a:pPr marL="742950" lvl="1" indent="-228600">
              <a:lnSpc>
                <a:spcPct val="90000"/>
              </a:lnSpc>
              <a:spcAft>
                <a:spcPts val="600"/>
              </a:spcAft>
              <a:buFont typeface="Arial" panose="020B0604020202020204" pitchFamily="34" charset="0"/>
              <a:buChar char="•"/>
            </a:pPr>
            <a:endParaRPr lang="en-US" sz="1400" dirty="0">
              <a:solidFill>
                <a:schemeClr val="bg1"/>
              </a:solidFill>
            </a:endParaRPr>
          </a:p>
          <a:p>
            <a:pPr marL="742950" lvl="1" indent="-228600">
              <a:lnSpc>
                <a:spcPct val="90000"/>
              </a:lnSpc>
              <a:spcAft>
                <a:spcPts val="600"/>
              </a:spcAft>
              <a:buFont typeface="Arial" panose="020B0604020202020204" pitchFamily="34" charset="0"/>
              <a:buChar char="•"/>
            </a:pPr>
            <a:endParaRPr lang="en-US" sz="1400" dirty="0">
              <a:solidFill>
                <a:schemeClr val="bg1"/>
              </a:solidFill>
            </a:endParaRPr>
          </a:p>
        </p:txBody>
      </p:sp>
    </p:spTree>
    <p:extLst>
      <p:ext uri="{BB962C8B-B14F-4D97-AF65-F5344CB8AC3E}">
        <p14:creationId xmlns:p14="http://schemas.microsoft.com/office/powerpoint/2010/main" val="998660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264218"/>
            <a:ext cx="10515600" cy="829932"/>
          </a:xfrm>
        </p:spPr>
        <p:txBody>
          <a:bodyPr>
            <a:normAutofit/>
          </a:bodyPr>
          <a:lstStyle/>
          <a:p>
            <a:r>
              <a:rPr lang="en-US" sz="3200" dirty="0"/>
              <a:t>2023-2024 BND Education Market Recap</a:t>
            </a:r>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122232"/>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476FBA5-A9B5-B97E-15EE-2B9260B39398}"/>
              </a:ext>
            </a:extLst>
          </p:cNvPr>
          <p:cNvSpPr txBox="1"/>
          <p:nvPr/>
        </p:nvSpPr>
        <p:spPr>
          <a:xfrm>
            <a:off x="403377" y="1268919"/>
            <a:ext cx="11163392"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July 1, 2024 through April 1, 2025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FAFSA Presentations</a:t>
            </a:r>
          </a:p>
          <a:p>
            <a:pPr marL="742950" lvl="1" indent="-285750">
              <a:buFont typeface="Arial" panose="020B0604020202020204" pitchFamily="34" charset="0"/>
              <a:buChar char="•"/>
            </a:pPr>
            <a:r>
              <a:rPr lang="en-US" dirty="0">
                <a:solidFill>
                  <a:prstClr val="black"/>
                </a:solidFill>
                <a:latin typeface="Arial" panose="020B0604020202020204"/>
              </a:rPr>
              <a:t>13 events – 230 attendees</a:t>
            </a:r>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lvl="1"/>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pPr>
            <a:r>
              <a:rPr lang="en-US" dirty="0">
                <a:solidFill>
                  <a:prstClr val="black"/>
                </a:solidFill>
                <a:latin typeface="Arial" panose="020B0604020202020204"/>
              </a:rPr>
              <a:t>College Application Month</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BND covered the cost for 2,110 applications to ND universities</a:t>
            </a:r>
          </a:p>
          <a:p>
            <a:pPr lvl="1"/>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pPr>
            <a:r>
              <a:rPr lang="en-US" dirty="0">
                <a:solidFill>
                  <a:prstClr val="black"/>
                </a:solidFill>
                <a:latin typeface="Arial" panose="020B0604020202020204"/>
              </a:rPr>
              <a:t>Dual Credit (2024)</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Covered 1187 courses for </a:t>
            </a:r>
            <a:r>
              <a:rPr lang="en-US" dirty="0">
                <a:solidFill>
                  <a:prstClr val="black"/>
                </a:solidFill>
                <a:latin typeface="Arial" panose="020B0604020202020204"/>
              </a:rPr>
              <a:t>863 </a:t>
            </a: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students</a:t>
            </a:r>
          </a:p>
          <a:p>
            <a:pPr marL="742950" lvl="1" indent="-285750">
              <a:buFont typeface="Arial" panose="020B0604020202020204" pitchFamily="34" charset="0"/>
              <a:buChar char="•"/>
            </a:pPr>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pPr>
            <a:r>
              <a:rPr lang="en-US" dirty="0">
                <a:solidFill>
                  <a:prstClr val="black"/>
                </a:solidFill>
                <a:latin typeface="Arial" panose="020B0604020202020204"/>
              </a:rPr>
              <a:t>ND Dollars for Scholars</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1,</a:t>
            </a:r>
            <a:r>
              <a:rPr lang="en-US" dirty="0">
                <a:solidFill>
                  <a:prstClr val="black"/>
                </a:solidFill>
                <a:latin typeface="Arial" panose="020B0604020202020204"/>
              </a:rPr>
              <a:t>125</a:t>
            </a: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 applicants and 165 awarded totaling $279,200.</a:t>
            </a:r>
          </a:p>
          <a:p>
            <a:pPr lvl="1"/>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pPr>
            <a:r>
              <a:rPr lang="en-US" dirty="0">
                <a:solidFill>
                  <a:prstClr val="black"/>
                </a:solidFill>
                <a:latin typeface="Arial" panose="020B0604020202020204"/>
              </a:rPr>
              <a:t>Financial Literacy</a:t>
            </a:r>
          </a:p>
          <a:p>
            <a:pPr marL="742950" lvl="1" indent="-285750">
              <a:buFont typeface="Arial" panose="020B0604020202020204" pitchFamily="34" charset="0"/>
              <a:buChar char="•"/>
            </a:pPr>
            <a:r>
              <a:rPr lang="en-US" dirty="0">
                <a:solidFill>
                  <a:prstClr val="black"/>
                </a:solidFill>
                <a:latin typeface="Arial" panose="020B0604020202020204"/>
              </a:rPr>
              <a:t>50</a:t>
            </a: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 events with a total of 4,195 participants</a:t>
            </a:r>
          </a:p>
          <a:p>
            <a:pPr marL="742950" lvl="1" indent="-285750">
              <a:buFont typeface="Arial" panose="020B0604020202020204" pitchFamily="34" charset="0"/>
              <a:buChar char="•"/>
            </a:pPr>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8109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561206"/>
            <a:ext cx="10515600" cy="663650"/>
          </a:xfrm>
        </p:spPr>
        <p:txBody>
          <a:bodyPr>
            <a:normAutofit/>
          </a:bodyPr>
          <a:lstStyle/>
          <a:p>
            <a:r>
              <a:rPr lang="en-US" sz="3200" dirty="0"/>
              <a:t>Origination Changes – Upcoming Activities</a:t>
            </a:r>
          </a:p>
        </p:txBody>
      </p:sp>
      <p:sp>
        <p:nvSpPr>
          <p:cNvPr id="5" name="Content Placeholder 2">
            <a:extLst>
              <a:ext uri="{FF2B5EF4-FFF2-40B4-BE49-F238E27FC236}">
                <a16:creationId xmlns:a16="http://schemas.microsoft.com/office/drawing/2014/main" id="{7DECB20B-886F-4E74-AF13-E2015AD32005}"/>
              </a:ext>
            </a:extLst>
          </p:cNvPr>
          <p:cNvSpPr txBox="1">
            <a:spLocks/>
          </p:cNvSpPr>
          <p:nvPr/>
        </p:nvSpPr>
        <p:spPr>
          <a:xfrm>
            <a:off x="403376" y="1676102"/>
            <a:ext cx="10577239" cy="233318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800" dirty="0"/>
              <a:t>Removed lookback loan process</a:t>
            </a:r>
          </a:p>
          <a:p>
            <a:pPr>
              <a:lnSpc>
                <a:spcPct val="110000"/>
              </a:lnSpc>
            </a:pPr>
            <a:r>
              <a:rPr lang="en-US" sz="1800" dirty="0"/>
              <a:t>Changes to U.S Citizenship requirements are in progress</a:t>
            </a:r>
          </a:p>
          <a:p>
            <a:pPr>
              <a:lnSpc>
                <a:spcPct val="110000"/>
              </a:lnSpc>
            </a:pPr>
            <a:r>
              <a:rPr lang="en-US" sz="1800" dirty="0"/>
              <a:t>Incorporating Smart With My Money</a:t>
            </a:r>
          </a:p>
          <a:p>
            <a:pPr>
              <a:lnSpc>
                <a:spcPct val="110000"/>
              </a:lnSpc>
            </a:pPr>
            <a:r>
              <a:rPr lang="en-US" sz="1800" dirty="0"/>
              <a:t>Disbursement Process Review</a:t>
            </a:r>
          </a:p>
          <a:p>
            <a:pPr>
              <a:lnSpc>
                <a:spcPct val="110000"/>
              </a:lnSpc>
            </a:pPr>
            <a:r>
              <a:rPr lang="en-US" sz="1800" dirty="0"/>
              <a:t>Incorporating Chat into CampusDoor School Portal</a:t>
            </a:r>
          </a:p>
          <a:p>
            <a:pPr>
              <a:lnSpc>
                <a:spcPct val="110000"/>
              </a:lnSpc>
            </a:pPr>
            <a:r>
              <a:rPr lang="en-US" sz="1800" dirty="0"/>
              <a:t>Team Updates</a:t>
            </a:r>
            <a:endParaRPr lang="en-US" sz="1400" dirty="0"/>
          </a:p>
          <a:p>
            <a:pPr lvl="1">
              <a:lnSpc>
                <a:spcPct val="110000"/>
              </a:lnSpc>
            </a:pPr>
            <a:endParaRPr lang="en-US" sz="1400" dirty="0"/>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450478"/>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3964FEF-920F-27F6-D00D-BF74A5E57CCE}"/>
              </a:ext>
            </a:extLst>
          </p:cNvPr>
          <p:cNvPicPr>
            <a:picLocks noChangeAspect="1"/>
          </p:cNvPicPr>
          <p:nvPr/>
        </p:nvPicPr>
        <p:blipFill>
          <a:blip r:embed="rId2"/>
          <a:stretch>
            <a:fillRect/>
          </a:stretch>
        </p:blipFill>
        <p:spPr>
          <a:xfrm>
            <a:off x="2394510" y="4133217"/>
            <a:ext cx="6533333" cy="2323809"/>
          </a:xfrm>
          <a:prstGeom prst="rect">
            <a:avLst/>
          </a:prstGeom>
        </p:spPr>
      </p:pic>
    </p:spTree>
    <p:extLst>
      <p:ext uri="{BB962C8B-B14F-4D97-AF65-F5344CB8AC3E}">
        <p14:creationId xmlns:p14="http://schemas.microsoft.com/office/powerpoint/2010/main" val="2260965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16720D-4E45-406B-8B16-8588FEF353E4}"/>
              </a:ext>
            </a:extLst>
          </p:cNvPr>
          <p:cNvSpPr txBox="1"/>
          <p:nvPr/>
        </p:nvSpPr>
        <p:spPr>
          <a:xfrm>
            <a:off x="364696" y="496201"/>
            <a:ext cx="6551924" cy="461665"/>
          </a:xfrm>
          <a:prstGeom prst="rect">
            <a:avLst/>
          </a:prstGeom>
          <a:noFill/>
        </p:spPr>
        <p:txBody>
          <a:bodyPr wrap="square" rtlCol="0">
            <a:spAutoFit/>
          </a:bodyPr>
          <a:lstStyle/>
          <a:p>
            <a:r>
              <a:rPr lang="en-US" sz="2400" b="1" dirty="0"/>
              <a:t>On the hunt for our next Be Confident story</a:t>
            </a:r>
            <a:endParaRPr lang="en-US" sz="2400" b="1"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49725ADA-55BF-4D8C-9B0E-3D8B37D35A47}"/>
              </a:ext>
            </a:extLst>
          </p:cNvPr>
          <p:cNvPicPr>
            <a:picLocks noChangeAspect="1"/>
          </p:cNvPicPr>
          <p:nvPr/>
        </p:nvPicPr>
        <p:blipFill>
          <a:blip r:embed="rId3">
            <a:extLst>
              <a:ext uri="{28A0092B-C50C-407E-A947-70E740481C1C}">
                <a14:useLocalDpi xmlns:a14="http://schemas.microsoft.com/office/drawing/2010/main" val="0"/>
              </a:ext>
            </a:extLst>
          </a:blip>
          <a:srcRect t="6042" b="6042"/>
          <a:stretch/>
        </p:blipFill>
        <p:spPr>
          <a:xfrm>
            <a:off x="6994768" y="1"/>
            <a:ext cx="5197232" cy="6858000"/>
          </a:xfrm>
          <a:prstGeom prst="rect">
            <a:avLst/>
          </a:prstGeom>
        </p:spPr>
      </p:pic>
      <p:cxnSp>
        <p:nvCxnSpPr>
          <p:cNvPr id="6" name="Straight Connector 5">
            <a:extLst>
              <a:ext uri="{FF2B5EF4-FFF2-40B4-BE49-F238E27FC236}">
                <a16:creationId xmlns:a16="http://schemas.microsoft.com/office/drawing/2014/main" id="{E183CDC8-8A84-4E64-B21F-FD693A8F57AB}"/>
              </a:ext>
            </a:extLst>
          </p:cNvPr>
          <p:cNvCxnSpPr>
            <a:cxnSpLocks/>
          </p:cNvCxnSpPr>
          <p:nvPr/>
        </p:nvCxnSpPr>
        <p:spPr>
          <a:xfrm>
            <a:off x="692782" y="1163223"/>
            <a:ext cx="926275"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180F3C53-E6DB-9CDF-6CD1-E53BE4804CCF}"/>
              </a:ext>
            </a:extLst>
          </p:cNvPr>
          <p:cNvSpPr txBox="1">
            <a:spLocks/>
          </p:cNvSpPr>
          <p:nvPr/>
        </p:nvSpPr>
        <p:spPr>
          <a:xfrm>
            <a:off x="403377" y="1676102"/>
            <a:ext cx="5614470" cy="358444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800" dirty="0"/>
              <a:t>Our Be Confident campaign is in it’s third year</a:t>
            </a:r>
          </a:p>
          <a:p>
            <a:pPr>
              <a:lnSpc>
                <a:spcPct val="110000"/>
              </a:lnSpc>
            </a:pPr>
            <a:r>
              <a:rPr lang="en-US" sz="1800" dirty="0"/>
              <a:t>Has focused on our high school ambassadors, looking for the next chapter </a:t>
            </a:r>
          </a:p>
          <a:p>
            <a:pPr>
              <a:lnSpc>
                <a:spcPct val="110000"/>
              </a:lnSpc>
            </a:pPr>
            <a:r>
              <a:rPr lang="en-US" sz="1800" dirty="0"/>
              <a:t>Refresh would tell the story of someone about to finish college/enter workforce</a:t>
            </a:r>
          </a:p>
          <a:p>
            <a:pPr>
              <a:lnSpc>
                <a:spcPct val="110000"/>
              </a:lnSpc>
            </a:pPr>
            <a:r>
              <a:rPr lang="en-US" sz="1800" dirty="0"/>
              <a:t>Do you know someone who fits?</a:t>
            </a:r>
          </a:p>
          <a:p>
            <a:pPr>
              <a:lnSpc>
                <a:spcPct val="110000"/>
              </a:lnSpc>
            </a:pPr>
            <a:endParaRPr lang="en-US" sz="1400" dirty="0"/>
          </a:p>
          <a:p>
            <a:pPr lvl="1">
              <a:lnSpc>
                <a:spcPct val="110000"/>
              </a:lnSpc>
            </a:pPr>
            <a:endParaRPr lang="en-US" sz="1400" dirty="0"/>
          </a:p>
        </p:txBody>
      </p:sp>
    </p:spTree>
    <p:extLst>
      <p:ext uri="{BB962C8B-B14F-4D97-AF65-F5344CB8AC3E}">
        <p14:creationId xmlns:p14="http://schemas.microsoft.com/office/powerpoint/2010/main" val="214070173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561206"/>
            <a:ext cx="10515600" cy="663650"/>
          </a:xfrm>
        </p:spPr>
        <p:txBody>
          <a:bodyPr>
            <a:normAutofit/>
          </a:bodyPr>
          <a:lstStyle/>
          <a:p>
            <a:r>
              <a:rPr lang="en-US" sz="3200" dirty="0"/>
              <a:t>Smart With My Money</a:t>
            </a:r>
          </a:p>
        </p:txBody>
      </p:sp>
      <p:sp>
        <p:nvSpPr>
          <p:cNvPr id="5" name="Content Placeholder 2">
            <a:extLst>
              <a:ext uri="{FF2B5EF4-FFF2-40B4-BE49-F238E27FC236}">
                <a16:creationId xmlns:a16="http://schemas.microsoft.com/office/drawing/2014/main" id="{7DECB20B-886F-4E74-AF13-E2015AD32005}"/>
              </a:ext>
            </a:extLst>
          </p:cNvPr>
          <p:cNvSpPr txBox="1">
            <a:spLocks/>
          </p:cNvSpPr>
          <p:nvPr/>
        </p:nvSpPr>
        <p:spPr>
          <a:xfrm>
            <a:off x="403376" y="1676102"/>
            <a:ext cx="5098655" cy="358444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800" dirty="0"/>
              <a:t>Helped launch the state-wide led financial literacy initiative in 2024</a:t>
            </a:r>
          </a:p>
          <a:p>
            <a:pPr>
              <a:lnSpc>
                <a:spcPct val="110000"/>
              </a:lnSpc>
            </a:pPr>
            <a:r>
              <a:rPr lang="en-US" sz="1800" dirty="0"/>
              <a:t>Online platform to help identify your money personality and tools to help navigate learning about financial concepts</a:t>
            </a:r>
          </a:p>
          <a:p>
            <a:pPr>
              <a:lnSpc>
                <a:spcPct val="110000"/>
              </a:lnSpc>
            </a:pPr>
            <a:r>
              <a:rPr lang="en-US" sz="1800" dirty="0"/>
              <a:t>Williston State incorporated the site into financial literacy offerings on campus</a:t>
            </a:r>
          </a:p>
          <a:p>
            <a:pPr>
              <a:lnSpc>
                <a:spcPct val="110000"/>
              </a:lnSpc>
            </a:pPr>
            <a:r>
              <a:rPr lang="en-US" sz="1800" dirty="0"/>
              <a:t>Dickinson State also examining how to leverage this tool with their students</a:t>
            </a:r>
            <a:endParaRPr lang="en-US" sz="1400" dirty="0"/>
          </a:p>
          <a:p>
            <a:pPr lvl="1">
              <a:lnSpc>
                <a:spcPct val="110000"/>
              </a:lnSpc>
            </a:pPr>
            <a:endParaRPr lang="en-US" sz="1400" dirty="0"/>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450478"/>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a:extLst>
              <a:ext uri="{FF2B5EF4-FFF2-40B4-BE49-F238E27FC236}">
                <a16:creationId xmlns:a16="http://schemas.microsoft.com/office/drawing/2014/main" id="{57357A2A-F95E-06E7-FFFA-5CCEB0E18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9971" y="717514"/>
            <a:ext cx="4767082" cy="4767082"/>
          </a:xfrm>
          <a:prstGeom prst="rect">
            <a:avLst/>
          </a:prstGeom>
        </p:spPr>
      </p:pic>
    </p:spTree>
    <p:extLst>
      <p:ext uri="{BB962C8B-B14F-4D97-AF65-F5344CB8AC3E}">
        <p14:creationId xmlns:p14="http://schemas.microsoft.com/office/powerpoint/2010/main" val="520015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E51B-8DD0-48FF-BA76-471F94E396EB}"/>
              </a:ext>
            </a:extLst>
          </p:cNvPr>
          <p:cNvSpPr>
            <a:spLocks noGrp="1"/>
          </p:cNvSpPr>
          <p:nvPr>
            <p:ph type="title"/>
          </p:nvPr>
        </p:nvSpPr>
        <p:spPr>
          <a:xfrm>
            <a:off x="403377" y="561206"/>
            <a:ext cx="10515600" cy="663650"/>
          </a:xfrm>
        </p:spPr>
        <p:txBody>
          <a:bodyPr>
            <a:normAutofit/>
          </a:bodyPr>
          <a:lstStyle/>
          <a:p>
            <a:r>
              <a:rPr lang="en-US" sz="3200" dirty="0"/>
              <a:t>On the Horizon </a:t>
            </a:r>
          </a:p>
        </p:txBody>
      </p:sp>
      <p:sp>
        <p:nvSpPr>
          <p:cNvPr id="5" name="Content Placeholder 2">
            <a:extLst>
              <a:ext uri="{FF2B5EF4-FFF2-40B4-BE49-F238E27FC236}">
                <a16:creationId xmlns:a16="http://schemas.microsoft.com/office/drawing/2014/main" id="{7DECB20B-886F-4E74-AF13-E2015AD32005}"/>
              </a:ext>
            </a:extLst>
          </p:cNvPr>
          <p:cNvSpPr txBox="1">
            <a:spLocks/>
          </p:cNvSpPr>
          <p:nvPr/>
        </p:nvSpPr>
        <p:spPr>
          <a:xfrm>
            <a:off x="403376" y="1676102"/>
            <a:ext cx="10577239" cy="358444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800" dirty="0"/>
              <a:t>Paying close attention to changes proposed by the Trump Administration</a:t>
            </a:r>
          </a:p>
          <a:p>
            <a:pPr lvl="1">
              <a:lnSpc>
                <a:spcPct val="110000"/>
              </a:lnSpc>
            </a:pPr>
            <a:r>
              <a:rPr lang="en-US" sz="1400" dirty="0"/>
              <a:t>Last year’s FAFSA challenges, BND response</a:t>
            </a:r>
          </a:p>
          <a:p>
            <a:pPr>
              <a:lnSpc>
                <a:spcPct val="110000"/>
              </a:lnSpc>
            </a:pPr>
            <a:r>
              <a:rPr lang="en-US" sz="1800" dirty="0"/>
              <a:t>BND launching a servicing platform RFP in April </a:t>
            </a:r>
          </a:p>
          <a:p>
            <a:pPr>
              <a:lnSpc>
                <a:spcPct val="110000"/>
              </a:lnSpc>
            </a:pPr>
            <a:endParaRPr lang="en-US" sz="1400" dirty="0"/>
          </a:p>
          <a:p>
            <a:pPr lvl="1">
              <a:lnSpc>
                <a:spcPct val="110000"/>
              </a:lnSpc>
            </a:pPr>
            <a:endParaRPr lang="en-US" sz="1400" dirty="0"/>
          </a:p>
        </p:txBody>
      </p:sp>
      <p:cxnSp>
        <p:nvCxnSpPr>
          <p:cNvPr id="7" name="Straight Connector 6">
            <a:extLst>
              <a:ext uri="{FF2B5EF4-FFF2-40B4-BE49-F238E27FC236}">
                <a16:creationId xmlns:a16="http://schemas.microsoft.com/office/drawing/2014/main" id="{64370F09-29D0-4F78-AE22-0A2C37584549}"/>
              </a:ext>
            </a:extLst>
          </p:cNvPr>
          <p:cNvCxnSpPr>
            <a:cxnSpLocks/>
          </p:cNvCxnSpPr>
          <p:nvPr/>
        </p:nvCxnSpPr>
        <p:spPr>
          <a:xfrm>
            <a:off x="508160" y="1450478"/>
            <a:ext cx="729462"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105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3AD97CC8-4BF4-468B-9E4F-734BA572D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BC7878B2-76D6-470D-80C9-B7BD0D6D3B8F}"/>
              </a:ext>
            </a:extLst>
          </p:cNvPr>
          <p:cNvSpPr txBox="1"/>
          <p:nvPr/>
        </p:nvSpPr>
        <p:spPr>
          <a:xfrm>
            <a:off x="263092" y="289679"/>
            <a:ext cx="7214140"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questions can we answer?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Education Market Attendees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Jerrett Grimes, Leader of Origination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701.328.5709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4"/>
              </a:rPr>
              <a:t>jgrimes@nd.gov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Roxy Jacobson, Student Loan Specialist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701.328.5785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rPr>
              <a:t>roxyjacobson@nd.gov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defRPr/>
            </a:pPr>
            <a:r>
              <a:rPr lang="en-US" sz="1600" dirty="0">
                <a:solidFill>
                  <a:prstClr val="black"/>
                </a:solidFill>
                <a:latin typeface="Arial" panose="020B0604020202020204" pitchFamily="34" charset="0"/>
                <a:cs typeface="Arial" panose="020B0604020202020204" pitchFamily="34" charset="0"/>
              </a:rPr>
              <a:t>Karley Colby, Origination Specialist</a:t>
            </a:r>
          </a:p>
          <a:p>
            <a:pPr marL="742950" lvl="1" indent="-285750">
              <a:buFont typeface="Arial" panose="020B0604020202020204" pitchFamily="34" charset="0"/>
              <a:buChar char="•"/>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701.328.5760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6"/>
              </a:rPr>
              <a:t>kcolby@nd.gov</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Lance Hill, Leader of Education Outreach &amp; Financial Literacy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701.328.5726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7"/>
              </a:rPr>
              <a:t>lhill@nd.gov</a:t>
            </a:r>
            <a:endParaRPr lang="en-US" sz="1600" dirty="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Amanda Woidyla, </a:t>
            </a:r>
            <a:r>
              <a:rPr lang="en-US" sz="1600" dirty="0">
                <a:solidFill>
                  <a:prstClr val="black"/>
                </a:solidFill>
                <a:latin typeface="Arial" panose="020B0604020202020204" pitchFamily="34" charset="0"/>
                <a:cs typeface="Arial" panose="020B0604020202020204" pitchFamily="34" charset="0"/>
              </a:rPr>
              <a:t>University &amp; Student Development Coordinator</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701.328.5655   </a:t>
            </a:r>
            <a:r>
              <a:rPr lang="en-US" sz="1600" dirty="0" err="1">
                <a:solidFill>
                  <a:prstClr val="black"/>
                </a:solidFill>
                <a:latin typeface="Arial" panose="020B0604020202020204" pitchFamily="34" charset="0"/>
                <a:cs typeface="Arial" panose="020B0604020202020204" pitchFamily="34" charset="0"/>
                <a:hlinkClick r:id="rId8"/>
              </a:rPr>
              <a:t>awoidyla</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hlinkClick r:id="rId8"/>
              </a:rPr>
              <a:t>@nd.gov</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defRPr/>
            </a:pPr>
            <a:r>
              <a:rPr lang="en-US" sz="1600" dirty="0">
                <a:solidFill>
                  <a:prstClr val="black"/>
                </a:solidFill>
                <a:latin typeface="Arial" panose="020B0604020202020204" pitchFamily="34" charset="0"/>
                <a:cs typeface="Arial" panose="020B0604020202020204" pitchFamily="34" charset="0"/>
              </a:rPr>
              <a:t>Jocelyn Schneider, Education Outreach Coordinator</a:t>
            </a:r>
          </a:p>
          <a:p>
            <a:pPr marL="742950" lvl="1" indent="-285750">
              <a:buFont typeface="Arial" panose="020B0604020202020204" pitchFamily="34" charset="0"/>
              <a:buChar char="•"/>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701.328.6080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9"/>
              </a:rPr>
              <a:t>jdschneider@nd.gov</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Jennifer Bickel, Education Market Manager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701.328.5726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0"/>
              </a:rPr>
              <a:t>jenbickel@nd.gov</a:t>
            </a:r>
            <a:endParaRPr lang="en-US" sz="1600"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Straight Connector 4">
            <a:extLst>
              <a:ext uri="{FF2B5EF4-FFF2-40B4-BE49-F238E27FC236}">
                <a16:creationId xmlns:a16="http://schemas.microsoft.com/office/drawing/2014/main" id="{6124CA8B-7218-4B6C-AFE8-A27D907358E7}"/>
              </a:ext>
            </a:extLst>
          </p:cNvPr>
          <p:cNvCxnSpPr>
            <a:cxnSpLocks/>
          </p:cNvCxnSpPr>
          <p:nvPr/>
        </p:nvCxnSpPr>
        <p:spPr>
          <a:xfrm>
            <a:off x="434875" y="1155407"/>
            <a:ext cx="926275" cy="0"/>
          </a:xfrm>
          <a:prstGeom prst="line">
            <a:avLst/>
          </a:prstGeom>
          <a:ln w="76200">
            <a:solidFill>
              <a:srgbClr val="56C0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4924957"/>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6596</TotalTime>
  <Words>501</Words>
  <Application>Microsoft Office PowerPoint</Application>
  <PresentationFormat>Widescreen</PresentationFormat>
  <Paragraphs>80</Paragraphs>
  <Slides>9</Slides>
  <Notes>3</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9</vt:i4>
      </vt:variant>
    </vt:vector>
  </HeadingPairs>
  <TitlesOfParts>
    <vt:vector size="13" baseType="lpstr">
      <vt:lpstr>Arial</vt:lpstr>
      <vt:lpstr>Calibri</vt:lpstr>
      <vt:lpstr>Office Theme</vt:lpstr>
      <vt:lpstr>3_Office Theme</vt:lpstr>
      <vt:lpstr>2025 NDASFAA Bank of North Dakota Update Jennifer Bickel, Education Market Manager</vt:lpstr>
      <vt:lpstr>Agenda</vt:lpstr>
      <vt:lpstr>2024-2025 BND Education Market Recap</vt:lpstr>
      <vt:lpstr>2023-2024 BND Education Market Recap</vt:lpstr>
      <vt:lpstr>Origination Changes – Upcoming Activities</vt:lpstr>
      <vt:lpstr>PowerPoint Presentation</vt:lpstr>
      <vt:lpstr>Smart With My Money</vt:lpstr>
      <vt:lpstr>On the Horizon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 Presenters Name or other Text</dc:title>
  <dc:creator>Hatzenbuhler, Chad</dc:creator>
  <cp:lastModifiedBy>Benson, Lindsey</cp:lastModifiedBy>
  <cp:revision>103</cp:revision>
  <dcterms:created xsi:type="dcterms:W3CDTF">2019-10-17T19:16:54Z</dcterms:created>
  <dcterms:modified xsi:type="dcterms:W3CDTF">2025-04-04T21:17:37Z</dcterms:modified>
</cp:coreProperties>
</file>