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78" r:id="rId3"/>
    <p:sldId id="258" r:id="rId4"/>
    <p:sldId id="260" r:id="rId5"/>
    <p:sldId id="259" r:id="rId6"/>
    <p:sldId id="261" r:id="rId7"/>
    <p:sldId id="262" r:id="rId8"/>
    <p:sldId id="263" r:id="rId9"/>
    <p:sldId id="264" r:id="rId10"/>
    <p:sldId id="267" r:id="rId11"/>
    <p:sldId id="266" r:id="rId12"/>
    <p:sldId id="269" r:id="rId13"/>
    <p:sldId id="270" r:id="rId14"/>
    <p:sldId id="271" r:id="rId15"/>
    <p:sldId id="272" r:id="rId16"/>
    <p:sldId id="268" r:id="rId17"/>
    <p:sldId id="277"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E6E6E6"/>
    <a:srgbClr val="3D3D3D"/>
    <a:srgbClr val="5C5C5C"/>
    <a:srgbClr val="646464"/>
    <a:srgbClr val="3697AE"/>
    <a:srgbClr val="11B663"/>
    <a:srgbClr val="C100EE"/>
    <a:srgbClr val="EBDB07"/>
    <a:srgbClr val="FFD5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1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B6B516-00BB-4724-B874-5617AC66A75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F226CF25-231F-44AD-92EA-DFD712D745A8}">
      <dgm:prSet phldrT="[Text]"/>
      <dgm:spPr>
        <a:solidFill>
          <a:srgbClr val="FF0000"/>
        </a:solidFill>
        <a:ln>
          <a:noFill/>
        </a:ln>
      </dgm:spPr>
      <dgm:t>
        <a:bodyPr/>
        <a:lstStyle/>
        <a:p>
          <a:r>
            <a:rPr lang="en-US" dirty="0">
              <a:solidFill>
                <a:schemeClr val="tx1"/>
              </a:solidFill>
            </a:rPr>
            <a:t>Traditionalists</a:t>
          </a:r>
        </a:p>
      </dgm:t>
    </dgm:pt>
    <dgm:pt modelId="{4319F5D9-8FA4-4B7D-83B2-AD32DEBAAB20}" type="parTrans" cxnId="{5D14B7D8-2271-427A-8771-5FA912B2B4DD}">
      <dgm:prSet/>
      <dgm:spPr/>
      <dgm:t>
        <a:bodyPr/>
        <a:lstStyle/>
        <a:p>
          <a:endParaRPr lang="en-US"/>
        </a:p>
      </dgm:t>
    </dgm:pt>
    <dgm:pt modelId="{3CC54B5D-913E-4834-9615-DD30B2CB9DD1}" type="sibTrans" cxnId="{5D14B7D8-2271-427A-8771-5FA912B2B4DD}">
      <dgm:prSet/>
      <dgm:spPr/>
      <dgm:t>
        <a:bodyPr/>
        <a:lstStyle/>
        <a:p>
          <a:endParaRPr lang="en-US"/>
        </a:p>
      </dgm:t>
    </dgm:pt>
    <dgm:pt modelId="{D473CF1D-BEDD-4F31-B2E9-B68F058921DD}">
      <dgm:prSet phldrT="[Text]" custT="1"/>
      <dgm:spPr>
        <a:solidFill>
          <a:srgbClr val="FF0000">
            <a:alpha val="15000"/>
          </a:srgbClr>
        </a:solidFill>
      </dgm:spPr>
      <dgm:t>
        <a:bodyPr/>
        <a:lstStyle/>
        <a:p>
          <a:r>
            <a:rPr lang="en-US" sz="1800" dirty="0"/>
            <a:t>1929 to 1945</a:t>
          </a:r>
        </a:p>
      </dgm:t>
    </dgm:pt>
    <dgm:pt modelId="{02CB3C74-6936-4D54-9F38-9383F4E59CAD}" type="parTrans" cxnId="{880F4FB2-0B20-46EB-9338-1403F7ECD55A}">
      <dgm:prSet/>
      <dgm:spPr/>
      <dgm:t>
        <a:bodyPr/>
        <a:lstStyle/>
        <a:p>
          <a:endParaRPr lang="en-US"/>
        </a:p>
      </dgm:t>
    </dgm:pt>
    <dgm:pt modelId="{EE38518F-7E45-4D67-8012-D5637961798F}" type="sibTrans" cxnId="{880F4FB2-0B20-46EB-9338-1403F7ECD55A}">
      <dgm:prSet/>
      <dgm:spPr/>
      <dgm:t>
        <a:bodyPr/>
        <a:lstStyle/>
        <a:p>
          <a:endParaRPr lang="en-US"/>
        </a:p>
      </dgm:t>
    </dgm:pt>
    <dgm:pt modelId="{10FA6752-D3C8-4D81-A7D4-3FB311E1F278}">
      <dgm:prSet phldrT="[Text]"/>
      <dgm:spPr>
        <a:solidFill>
          <a:srgbClr val="0070C0"/>
        </a:solidFill>
        <a:ln>
          <a:noFill/>
        </a:ln>
      </dgm:spPr>
      <dgm:t>
        <a:bodyPr/>
        <a:lstStyle/>
        <a:p>
          <a:r>
            <a:rPr lang="en-US" dirty="0">
              <a:solidFill>
                <a:schemeClr val="tx1"/>
              </a:solidFill>
            </a:rPr>
            <a:t>Boomers</a:t>
          </a:r>
        </a:p>
      </dgm:t>
    </dgm:pt>
    <dgm:pt modelId="{BE272ED6-2EC6-40AA-8DB5-D4DF2C996418}" type="parTrans" cxnId="{47012BBF-5681-44CB-8066-B31BB8DA209A}">
      <dgm:prSet/>
      <dgm:spPr/>
      <dgm:t>
        <a:bodyPr/>
        <a:lstStyle/>
        <a:p>
          <a:endParaRPr lang="en-US"/>
        </a:p>
      </dgm:t>
    </dgm:pt>
    <dgm:pt modelId="{32FBA8DC-F169-476A-AC04-F854C411F302}" type="sibTrans" cxnId="{47012BBF-5681-44CB-8066-B31BB8DA209A}">
      <dgm:prSet/>
      <dgm:spPr/>
      <dgm:t>
        <a:bodyPr/>
        <a:lstStyle/>
        <a:p>
          <a:endParaRPr lang="en-US"/>
        </a:p>
      </dgm:t>
    </dgm:pt>
    <dgm:pt modelId="{93AF2125-50E3-4496-A1A6-23D66B2D1F9A}">
      <dgm:prSet phldrT="[Text]" custT="1"/>
      <dgm:spPr>
        <a:solidFill>
          <a:srgbClr val="0070C0">
            <a:alpha val="15000"/>
          </a:srgbClr>
        </a:solidFill>
      </dgm:spPr>
      <dgm:t>
        <a:bodyPr/>
        <a:lstStyle/>
        <a:p>
          <a:r>
            <a:rPr lang="en-US" sz="1800" dirty="0"/>
            <a:t>1946 to 1964</a:t>
          </a:r>
        </a:p>
      </dgm:t>
    </dgm:pt>
    <dgm:pt modelId="{E1110795-1BF8-4E6D-9F95-906919C941C2}" type="parTrans" cxnId="{8B24A82F-B76F-4DA8-9045-1BC36194BAD9}">
      <dgm:prSet/>
      <dgm:spPr/>
      <dgm:t>
        <a:bodyPr/>
        <a:lstStyle/>
        <a:p>
          <a:endParaRPr lang="en-US"/>
        </a:p>
      </dgm:t>
    </dgm:pt>
    <dgm:pt modelId="{31CFC8E3-EAEE-4F66-8414-DF8D7FE69295}" type="sibTrans" cxnId="{8B24A82F-B76F-4DA8-9045-1BC36194BAD9}">
      <dgm:prSet/>
      <dgm:spPr/>
      <dgm:t>
        <a:bodyPr/>
        <a:lstStyle/>
        <a:p>
          <a:endParaRPr lang="en-US"/>
        </a:p>
      </dgm:t>
    </dgm:pt>
    <dgm:pt modelId="{E54DD119-F638-48A0-A083-FB9DA7D0E6D5}">
      <dgm:prSet phldrT="[Text]"/>
      <dgm:spPr>
        <a:solidFill>
          <a:srgbClr val="EBDB07"/>
        </a:solidFill>
        <a:ln>
          <a:noFill/>
        </a:ln>
      </dgm:spPr>
      <dgm:t>
        <a:bodyPr/>
        <a:lstStyle/>
        <a:p>
          <a:r>
            <a:rPr lang="en-US" dirty="0" err="1">
              <a:solidFill>
                <a:schemeClr val="tx1"/>
              </a:solidFill>
            </a:rPr>
            <a:t>GenXers</a:t>
          </a:r>
          <a:endParaRPr lang="en-US" dirty="0">
            <a:solidFill>
              <a:schemeClr val="tx1"/>
            </a:solidFill>
          </a:endParaRPr>
        </a:p>
      </dgm:t>
    </dgm:pt>
    <dgm:pt modelId="{064F5707-CAD2-4D7A-A479-CFFCB0667D2A}" type="parTrans" cxnId="{C3A1AAF0-2D77-4C63-8A6A-8E8D28D92D25}">
      <dgm:prSet/>
      <dgm:spPr/>
      <dgm:t>
        <a:bodyPr/>
        <a:lstStyle/>
        <a:p>
          <a:endParaRPr lang="en-US"/>
        </a:p>
      </dgm:t>
    </dgm:pt>
    <dgm:pt modelId="{68B7EBD7-6606-495F-9B4E-D3BD9C287101}" type="sibTrans" cxnId="{C3A1AAF0-2D77-4C63-8A6A-8E8D28D92D25}">
      <dgm:prSet/>
      <dgm:spPr/>
      <dgm:t>
        <a:bodyPr/>
        <a:lstStyle/>
        <a:p>
          <a:endParaRPr lang="en-US"/>
        </a:p>
      </dgm:t>
    </dgm:pt>
    <dgm:pt modelId="{6A2BD122-B598-4835-AE0A-5F97C8A7AAE1}">
      <dgm:prSet phldrT="[Text]" custT="1"/>
      <dgm:spPr>
        <a:solidFill>
          <a:srgbClr val="EBDB07">
            <a:alpha val="15000"/>
          </a:srgbClr>
        </a:solidFill>
      </dgm:spPr>
      <dgm:t>
        <a:bodyPr/>
        <a:lstStyle/>
        <a:p>
          <a:r>
            <a:rPr lang="en-US" sz="1800" dirty="0"/>
            <a:t>1965 to 1980</a:t>
          </a:r>
        </a:p>
      </dgm:t>
    </dgm:pt>
    <dgm:pt modelId="{2EDA002A-CAB9-4DC9-B7DC-D208AFF14A85}" type="parTrans" cxnId="{27909715-25F2-4A93-B6C8-9970D623C730}">
      <dgm:prSet/>
      <dgm:spPr/>
      <dgm:t>
        <a:bodyPr/>
        <a:lstStyle/>
        <a:p>
          <a:endParaRPr lang="en-US"/>
        </a:p>
      </dgm:t>
    </dgm:pt>
    <dgm:pt modelId="{C9DD97CA-1AF6-4E64-AA2B-5E760654A276}" type="sibTrans" cxnId="{27909715-25F2-4A93-B6C8-9970D623C730}">
      <dgm:prSet/>
      <dgm:spPr/>
      <dgm:t>
        <a:bodyPr/>
        <a:lstStyle/>
        <a:p>
          <a:endParaRPr lang="en-US"/>
        </a:p>
      </dgm:t>
    </dgm:pt>
    <dgm:pt modelId="{D716DA6C-DCBC-447C-B91A-3212C75E5A83}">
      <dgm:prSet phldrT="[Text]"/>
      <dgm:spPr>
        <a:solidFill>
          <a:srgbClr val="11B663"/>
        </a:solidFill>
        <a:ln>
          <a:noFill/>
        </a:ln>
      </dgm:spPr>
      <dgm:t>
        <a:bodyPr/>
        <a:lstStyle/>
        <a:p>
          <a:r>
            <a:rPr lang="en-US" dirty="0">
              <a:solidFill>
                <a:schemeClr val="tx1"/>
              </a:solidFill>
            </a:rPr>
            <a:t>Millennial</a:t>
          </a:r>
        </a:p>
      </dgm:t>
    </dgm:pt>
    <dgm:pt modelId="{40ADE75F-0DC7-4D66-ADE5-A0BDD4810312}" type="parTrans" cxnId="{1DD7DFB1-2C91-4C6D-9D32-9DEF19761243}">
      <dgm:prSet/>
      <dgm:spPr/>
      <dgm:t>
        <a:bodyPr/>
        <a:lstStyle/>
        <a:p>
          <a:endParaRPr lang="en-US"/>
        </a:p>
      </dgm:t>
    </dgm:pt>
    <dgm:pt modelId="{3897F31E-DC94-4DD5-AA90-8531A1C2515F}" type="sibTrans" cxnId="{1DD7DFB1-2C91-4C6D-9D32-9DEF19761243}">
      <dgm:prSet/>
      <dgm:spPr/>
      <dgm:t>
        <a:bodyPr/>
        <a:lstStyle/>
        <a:p>
          <a:endParaRPr lang="en-US"/>
        </a:p>
      </dgm:t>
    </dgm:pt>
    <dgm:pt modelId="{8C2446A9-79EC-4140-B86A-4C291AD29FA4}">
      <dgm:prSet phldrT="[Text]" custT="1"/>
      <dgm:spPr>
        <a:solidFill>
          <a:srgbClr val="11B663">
            <a:alpha val="15000"/>
          </a:srgbClr>
        </a:solidFill>
      </dgm:spPr>
      <dgm:t>
        <a:bodyPr/>
        <a:lstStyle/>
        <a:p>
          <a:r>
            <a:rPr lang="en-US" sz="1800" dirty="0"/>
            <a:t>1981 to 1996</a:t>
          </a:r>
        </a:p>
      </dgm:t>
    </dgm:pt>
    <dgm:pt modelId="{E624B7CF-B3C3-48DE-AFC2-4B7C54CBCA43}" type="parTrans" cxnId="{73405F10-1B06-4126-9788-7338A7823553}">
      <dgm:prSet/>
      <dgm:spPr/>
      <dgm:t>
        <a:bodyPr/>
        <a:lstStyle/>
        <a:p>
          <a:endParaRPr lang="en-US"/>
        </a:p>
      </dgm:t>
    </dgm:pt>
    <dgm:pt modelId="{034BE84F-CCC2-46EC-ABE2-C3E425474CC7}" type="sibTrans" cxnId="{73405F10-1B06-4126-9788-7338A7823553}">
      <dgm:prSet/>
      <dgm:spPr/>
      <dgm:t>
        <a:bodyPr/>
        <a:lstStyle/>
        <a:p>
          <a:endParaRPr lang="en-US"/>
        </a:p>
      </dgm:t>
    </dgm:pt>
    <dgm:pt modelId="{BB24DBE5-9C20-4DDA-82D8-4A8E9CF998D0}">
      <dgm:prSet phldrT="[Text]"/>
      <dgm:spPr>
        <a:solidFill>
          <a:srgbClr val="C100EE"/>
        </a:solidFill>
        <a:ln>
          <a:noFill/>
        </a:ln>
      </dgm:spPr>
      <dgm:t>
        <a:bodyPr/>
        <a:lstStyle/>
        <a:p>
          <a:r>
            <a:rPr lang="en-US" dirty="0" err="1">
              <a:solidFill>
                <a:schemeClr val="tx1"/>
              </a:solidFill>
            </a:rPr>
            <a:t>GenZs</a:t>
          </a:r>
          <a:endParaRPr lang="en-US" dirty="0">
            <a:solidFill>
              <a:schemeClr val="tx1"/>
            </a:solidFill>
          </a:endParaRPr>
        </a:p>
      </dgm:t>
    </dgm:pt>
    <dgm:pt modelId="{180444D1-D710-4633-AC8C-2E25C468C9B9}" type="parTrans" cxnId="{F198C3D2-D384-42AB-A609-E0DF7E453600}">
      <dgm:prSet/>
      <dgm:spPr/>
      <dgm:t>
        <a:bodyPr/>
        <a:lstStyle/>
        <a:p>
          <a:endParaRPr lang="en-US"/>
        </a:p>
      </dgm:t>
    </dgm:pt>
    <dgm:pt modelId="{72F40DB7-A65B-4130-8198-CEAEF99972AE}" type="sibTrans" cxnId="{F198C3D2-D384-42AB-A609-E0DF7E453600}">
      <dgm:prSet/>
      <dgm:spPr/>
      <dgm:t>
        <a:bodyPr/>
        <a:lstStyle/>
        <a:p>
          <a:endParaRPr lang="en-US"/>
        </a:p>
      </dgm:t>
    </dgm:pt>
    <dgm:pt modelId="{FB494AC2-56CD-4321-A047-355C3172ACCE}">
      <dgm:prSet phldrT="[Text]" custT="1"/>
      <dgm:spPr>
        <a:solidFill>
          <a:srgbClr val="C100EE">
            <a:alpha val="15000"/>
          </a:srgbClr>
        </a:solidFill>
      </dgm:spPr>
      <dgm:t>
        <a:bodyPr/>
        <a:lstStyle/>
        <a:p>
          <a:r>
            <a:rPr lang="en-US" sz="1800" dirty="0"/>
            <a:t>1997 to 2012</a:t>
          </a:r>
        </a:p>
      </dgm:t>
    </dgm:pt>
    <dgm:pt modelId="{A6F274A7-761D-4F68-808D-0915EBAC53F4}" type="parTrans" cxnId="{8B23AA72-5546-483E-A175-BAE7CE03E72F}">
      <dgm:prSet/>
      <dgm:spPr/>
      <dgm:t>
        <a:bodyPr/>
        <a:lstStyle/>
        <a:p>
          <a:endParaRPr lang="en-US"/>
        </a:p>
      </dgm:t>
    </dgm:pt>
    <dgm:pt modelId="{918D707B-A45F-4947-B1E4-73B83B18AC37}" type="sibTrans" cxnId="{8B23AA72-5546-483E-A175-BAE7CE03E72F}">
      <dgm:prSet/>
      <dgm:spPr/>
      <dgm:t>
        <a:bodyPr/>
        <a:lstStyle/>
        <a:p>
          <a:endParaRPr lang="en-US"/>
        </a:p>
      </dgm:t>
    </dgm:pt>
    <dgm:pt modelId="{3881F652-74C3-422C-A294-390B824EFBF6}" type="pres">
      <dgm:prSet presAssocID="{EDB6B516-00BB-4724-B874-5617AC66A757}" presName="Name0" presStyleCnt="0">
        <dgm:presLayoutVars>
          <dgm:dir/>
          <dgm:animLvl val="lvl"/>
          <dgm:resizeHandles val="exact"/>
        </dgm:presLayoutVars>
      </dgm:prSet>
      <dgm:spPr/>
    </dgm:pt>
    <dgm:pt modelId="{187BC22F-10DB-48F8-8338-8756764C4C91}" type="pres">
      <dgm:prSet presAssocID="{F226CF25-231F-44AD-92EA-DFD712D745A8}" presName="composite" presStyleCnt="0"/>
      <dgm:spPr/>
    </dgm:pt>
    <dgm:pt modelId="{1320B872-CB09-4F41-861E-3BA416081E68}" type="pres">
      <dgm:prSet presAssocID="{F226CF25-231F-44AD-92EA-DFD712D745A8}" presName="parTx" presStyleLbl="alignNode1" presStyleIdx="0" presStyleCnt="5" custLinFactNeighborY="-2637">
        <dgm:presLayoutVars>
          <dgm:chMax val="0"/>
          <dgm:chPref val="0"/>
          <dgm:bulletEnabled val="1"/>
        </dgm:presLayoutVars>
      </dgm:prSet>
      <dgm:spPr/>
    </dgm:pt>
    <dgm:pt modelId="{AA5BE065-26E2-48C0-B669-D4130B2126DB}" type="pres">
      <dgm:prSet presAssocID="{F226CF25-231F-44AD-92EA-DFD712D745A8}" presName="desTx" presStyleLbl="alignAccFollowNode1" presStyleIdx="0" presStyleCnt="5">
        <dgm:presLayoutVars>
          <dgm:bulletEnabled val="1"/>
        </dgm:presLayoutVars>
      </dgm:prSet>
      <dgm:spPr/>
    </dgm:pt>
    <dgm:pt modelId="{60E3784E-BBF3-4E23-9DEF-B4F6BEE04E71}" type="pres">
      <dgm:prSet presAssocID="{3CC54B5D-913E-4834-9615-DD30B2CB9DD1}" presName="space" presStyleCnt="0"/>
      <dgm:spPr/>
    </dgm:pt>
    <dgm:pt modelId="{06C3ECCE-7E66-4764-AE2E-BB94843E0E51}" type="pres">
      <dgm:prSet presAssocID="{10FA6752-D3C8-4D81-A7D4-3FB311E1F278}" presName="composite" presStyleCnt="0"/>
      <dgm:spPr/>
    </dgm:pt>
    <dgm:pt modelId="{5732617F-6857-4D41-A22B-56C3461FA7C0}" type="pres">
      <dgm:prSet presAssocID="{10FA6752-D3C8-4D81-A7D4-3FB311E1F278}" presName="parTx" presStyleLbl="alignNode1" presStyleIdx="1" presStyleCnt="5">
        <dgm:presLayoutVars>
          <dgm:chMax val="0"/>
          <dgm:chPref val="0"/>
          <dgm:bulletEnabled val="1"/>
        </dgm:presLayoutVars>
      </dgm:prSet>
      <dgm:spPr/>
    </dgm:pt>
    <dgm:pt modelId="{E3488D31-CEDF-4CAD-85CA-883B4DC71DD9}" type="pres">
      <dgm:prSet presAssocID="{10FA6752-D3C8-4D81-A7D4-3FB311E1F278}" presName="desTx" presStyleLbl="alignAccFollowNode1" presStyleIdx="1" presStyleCnt="5">
        <dgm:presLayoutVars>
          <dgm:bulletEnabled val="1"/>
        </dgm:presLayoutVars>
      </dgm:prSet>
      <dgm:spPr/>
    </dgm:pt>
    <dgm:pt modelId="{F28C746F-0A85-4972-BBC3-195542439E76}" type="pres">
      <dgm:prSet presAssocID="{32FBA8DC-F169-476A-AC04-F854C411F302}" presName="space" presStyleCnt="0"/>
      <dgm:spPr/>
    </dgm:pt>
    <dgm:pt modelId="{FD4F1A7E-151E-4227-83AE-AB562978DEA5}" type="pres">
      <dgm:prSet presAssocID="{E54DD119-F638-48A0-A083-FB9DA7D0E6D5}" presName="composite" presStyleCnt="0"/>
      <dgm:spPr/>
    </dgm:pt>
    <dgm:pt modelId="{EE93F796-C735-43DD-BD75-B5084F60E020}" type="pres">
      <dgm:prSet presAssocID="{E54DD119-F638-48A0-A083-FB9DA7D0E6D5}" presName="parTx" presStyleLbl="alignNode1" presStyleIdx="2" presStyleCnt="5">
        <dgm:presLayoutVars>
          <dgm:chMax val="0"/>
          <dgm:chPref val="0"/>
          <dgm:bulletEnabled val="1"/>
        </dgm:presLayoutVars>
      </dgm:prSet>
      <dgm:spPr/>
    </dgm:pt>
    <dgm:pt modelId="{39B8CDC6-0CB9-48E7-B5E6-1819D3B2CC25}" type="pres">
      <dgm:prSet presAssocID="{E54DD119-F638-48A0-A083-FB9DA7D0E6D5}" presName="desTx" presStyleLbl="alignAccFollowNode1" presStyleIdx="2" presStyleCnt="5">
        <dgm:presLayoutVars>
          <dgm:bulletEnabled val="1"/>
        </dgm:presLayoutVars>
      </dgm:prSet>
      <dgm:spPr/>
    </dgm:pt>
    <dgm:pt modelId="{F318A6B4-59CF-4D17-91CB-B6378F75A9AD}" type="pres">
      <dgm:prSet presAssocID="{68B7EBD7-6606-495F-9B4E-D3BD9C287101}" presName="space" presStyleCnt="0"/>
      <dgm:spPr/>
    </dgm:pt>
    <dgm:pt modelId="{EBCA7A08-8E6B-4592-A27E-9865970012F2}" type="pres">
      <dgm:prSet presAssocID="{D716DA6C-DCBC-447C-B91A-3212C75E5A83}" presName="composite" presStyleCnt="0"/>
      <dgm:spPr/>
    </dgm:pt>
    <dgm:pt modelId="{6A9349E9-10A9-4F1E-94C4-894C3EC21EEE}" type="pres">
      <dgm:prSet presAssocID="{D716DA6C-DCBC-447C-B91A-3212C75E5A83}" presName="parTx" presStyleLbl="alignNode1" presStyleIdx="3" presStyleCnt="5">
        <dgm:presLayoutVars>
          <dgm:chMax val="0"/>
          <dgm:chPref val="0"/>
          <dgm:bulletEnabled val="1"/>
        </dgm:presLayoutVars>
      </dgm:prSet>
      <dgm:spPr/>
    </dgm:pt>
    <dgm:pt modelId="{2086E082-4699-40C5-8CDE-D61408350C91}" type="pres">
      <dgm:prSet presAssocID="{D716DA6C-DCBC-447C-B91A-3212C75E5A83}" presName="desTx" presStyleLbl="alignAccFollowNode1" presStyleIdx="3" presStyleCnt="5">
        <dgm:presLayoutVars>
          <dgm:bulletEnabled val="1"/>
        </dgm:presLayoutVars>
      </dgm:prSet>
      <dgm:spPr/>
    </dgm:pt>
    <dgm:pt modelId="{B10B694D-0C5D-4DA9-AE77-BCF3FE395FBC}" type="pres">
      <dgm:prSet presAssocID="{3897F31E-DC94-4DD5-AA90-8531A1C2515F}" presName="space" presStyleCnt="0"/>
      <dgm:spPr/>
    </dgm:pt>
    <dgm:pt modelId="{4F6F5E1F-28E4-49A9-A8A6-A0DF5E0305C2}" type="pres">
      <dgm:prSet presAssocID="{BB24DBE5-9C20-4DDA-82D8-4A8E9CF998D0}" presName="composite" presStyleCnt="0"/>
      <dgm:spPr/>
    </dgm:pt>
    <dgm:pt modelId="{ECFF84C6-63A8-4377-9EA6-1306722ED679}" type="pres">
      <dgm:prSet presAssocID="{BB24DBE5-9C20-4DDA-82D8-4A8E9CF998D0}" presName="parTx" presStyleLbl="alignNode1" presStyleIdx="4" presStyleCnt="5">
        <dgm:presLayoutVars>
          <dgm:chMax val="0"/>
          <dgm:chPref val="0"/>
          <dgm:bulletEnabled val="1"/>
        </dgm:presLayoutVars>
      </dgm:prSet>
      <dgm:spPr/>
    </dgm:pt>
    <dgm:pt modelId="{A82786BF-2E48-4402-9EDA-35CF2AA5B1D9}" type="pres">
      <dgm:prSet presAssocID="{BB24DBE5-9C20-4DDA-82D8-4A8E9CF998D0}" presName="desTx" presStyleLbl="alignAccFollowNode1" presStyleIdx="4" presStyleCnt="5">
        <dgm:presLayoutVars>
          <dgm:bulletEnabled val="1"/>
        </dgm:presLayoutVars>
      </dgm:prSet>
      <dgm:spPr/>
    </dgm:pt>
  </dgm:ptLst>
  <dgm:cxnLst>
    <dgm:cxn modelId="{73405F10-1B06-4126-9788-7338A7823553}" srcId="{D716DA6C-DCBC-447C-B91A-3212C75E5A83}" destId="{8C2446A9-79EC-4140-B86A-4C291AD29FA4}" srcOrd="0" destOrd="0" parTransId="{E624B7CF-B3C3-48DE-AFC2-4B7C54CBCA43}" sibTransId="{034BE84F-CCC2-46EC-ABE2-C3E425474CC7}"/>
    <dgm:cxn modelId="{27909715-25F2-4A93-B6C8-9970D623C730}" srcId="{E54DD119-F638-48A0-A083-FB9DA7D0E6D5}" destId="{6A2BD122-B598-4835-AE0A-5F97C8A7AAE1}" srcOrd="0" destOrd="0" parTransId="{2EDA002A-CAB9-4DC9-B7DC-D208AFF14A85}" sibTransId="{C9DD97CA-1AF6-4E64-AA2B-5E760654A276}"/>
    <dgm:cxn modelId="{7596D928-DB6D-4AF3-AA57-CF892F5B97B2}" type="presOf" srcId="{8C2446A9-79EC-4140-B86A-4C291AD29FA4}" destId="{2086E082-4699-40C5-8CDE-D61408350C91}" srcOrd="0" destOrd="0" presId="urn:microsoft.com/office/officeart/2005/8/layout/hList1"/>
    <dgm:cxn modelId="{8B24A82F-B76F-4DA8-9045-1BC36194BAD9}" srcId="{10FA6752-D3C8-4D81-A7D4-3FB311E1F278}" destId="{93AF2125-50E3-4496-A1A6-23D66B2D1F9A}" srcOrd="0" destOrd="0" parTransId="{E1110795-1BF8-4E6D-9F95-906919C941C2}" sibTransId="{31CFC8E3-EAEE-4F66-8414-DF8D7FE69295}"/>
    <dgm:cxn modelId="{C2776533-6FD1-4674-B997-49FF951D7B32}" type="presOf" srcId="{EDB6B516-00BB-4724-B874-5617AC66A757}" destId="{3881F652-74C3-422C-A294-390B824EFBF6}" srcOrd="0" destOrd="0" presId="urn:microsoft.com/office/officeart/2005/8/layout/hList1"/>
    <dgm:cxn modelId="{D92E4137-CE12-4F1F-8AF5-DB16AC50E95A}" type="presOf" srcId="{D473CF1D-BEDD-4F31-B2E9-B68F058921DD}" destId="{AA5BE065-26E2-48C0-B669-D4130B2126DB}" srcOrd="0" destOrd="0" presId="urn:microsoft.com/office/officeart/2005/8/layout/hList1"/>
    <dgm:cxn modelId="{8B23AA72-5546-483E-A175-BAE7CE03E72F}" srcId="{BB24DBE5-9C20-4DDA-82D8-4A8E9CF998D0}" destId="{FB494AC2-56CD-4321-A047-355C3172ACCE}" srcOrd="0" destOrd="0" parTransId="{A6F274A7-761D-4F68-808D-0915EBAC53F4}" sibTransId="{918D707B-A45F-4947-B1E4-73B83B18AC37}"/>
    <dgm:cxn modelId="{EB27AE95-E6DE-499F-AF14-DE09E08ED0F0}" type="presOf" srcId="{10FA6752-D3C8-4D81-A7D4-3FB311E1F278}" destId="{5732617F-6857-4D41-A22B-56C3461FA7C0}" srcOrd="0" destOrd="0" presId="urn:microsoft.com/office/officeart/2005/8/layout/hList1"/>
    <dgm:cxn modelId="{C1D69AA1-BCFE-45EC-BF67-398CFAF930C0}" type="presOf" srcId="{F226CF25-231F-44AD-92EA-DFD712D745A8}" destId="{1320B872-CB09-4F41-861E-3BA416081E68}" srcOrd="0" destOrd="0" presId="urn:microsoft.com/office/officeart/2005/8/layout/hList1"/>
    <dgm:cxn modelId="{E0F0E9AD-7BCE-4AA5-936D-B9222FBF84F1}" type="presOf" srcId="{6A2BD122-B598-4835-AE0A-5F97C8A7AAE1}" destId="{39B8CDC6-0CB9-48E7-B5E6-1819D3B2CC25}" srcOrd="0" destOrd="0" presId="urn:microsoft.com/office/officeart/2005/8/layout/hList1"/>
    <dgm:cxn modelId="{1DD7DFB1-2C91-4C6D-9D32-9DEF19761243}" srcId="{EDB6B516-00BB-4724-B874-5617AC66A757}" destId="{D716DA6C-DCBC-447C-B91A-3212C75E5A83}" srcOrd="3" destOrd="0" parTransId="{40ADE75F-0DC7-4D66-ADE5-A0BDD4810312}" sibTransId="{3897F31E-DC94-4DD5-AA90-8531A1C2515F}"/>
    <dgm:cxn modelId="{880F4FB2-0B20-46EB-9338-1403F7ECD55A}" srcId="{F226CF25-231F-44AD-92EA-DFD712D745A8}" destId="{D473CF1D-BEDD-4F31-B2E9-B68F058921DD}" srcOrd="0" destOrd="0" parTransId="{02CB3C74-6936-4D54-9F38-9383F4E59CAD}" sibTransId="{EE38518F-7E45-4D67-8012-D5637961798F}"/>
    <dgm:cxn modelId="{DC053CBE-7A6B-4A96-B0BB-4D5FF693C251}" type="presOf" srcId="{FB494AC2-56CD-4321-A047-355C3172ACCE}" destId="{A82786BF-2E48-4402-9EDA-35CF2AA5B1D9}" srcOrd="0" destOrd="0" presId="urn:microsoft.com/office/officeart/2005/8/layout/hList1"/>
    <dgm:cxn modelId="{47012BBF-5681-44CB-8066-B31BB8DA209A}" srcId="{EDB6B516-00BB-4724-B874-5617AC66A757}" destId="{10FA6752-D3C8-4D81-A7D4-3FB311E1F278}" srcOrd="1" destOrd="0" parTransId="{BE272ED6-2EC6-40AA-8DB5-D4DF2C996418}" sibTransId="{32FBA8DC-F169-476A-AC04-F854C411F302}"/>
    <dgm:cxn modelId="{FFF7DDCB-E7B4-4893-9E84-7B11ABB3B558}" type="presOf" srcId="{BB24DBE5-9C20-4DDA-82D8-4A8E9CF998D0}" destId="{ECFF84C6-63A8-4377-9EA6-1306722ED679}" srcOrd="0" destOrd="0" presId="urn:microsoft.com/office/officeart/2005/8/layout/hList1"/>
    <dgm:cxn modelId="{F198C3D2-D384-42AB-A609-E0DF7E453600}" srcId="{EDB6B516-00BB-4724-B874-5617AC66A757}" destId="{BB24DBE5-9C20-4DDA-82D8-4A8E9CF998D0}" srcOrd="4" destOrd="0" parTransId="{180444D1-D710-4633-AC8C-2E25C468C9B9}" sibTransId="{72F40DB7-A65B-4130-8198-CEAEF99972AE}"/>
    <dgm:cxn modelId="{143307D5-2ADB-4FDD-8E97-3532469AC0AB}" type="presOf" srcId="{93AF2125-50E3-4496-A1A6-23D66B2D1F9A}" destId="{E3488D31-CEDF-4CAD-85CA-883B4DC71DD9}" srcOrd="0" destOrd="0" presId="urn:microsoft.com/office/officeart/2005/8/layout/hList1"/>
    <dgm:cxn modelId="{5D14B7D8-2271-427A-8771-5FA912B2B4DD}" srcId="{EDB6B516-00BB-4724-B874-5617AC66A757}" destId="{F226CF25-231F-44AD-92EA-DFD712D745A8}" srcOrd="0" destOrd="0" parTransId="{4319F5D9-8FA4-4B7D-83B2-AD32DEBAAB20}" sibTransId="{3CC54B5D-913E-4834-9615-DD30B2CB9DD1}"/>
    <dgm:cxn modelId="{C3A1AAF0-2D77-4C63-8A6A-8E8D28D92D25}" srcId="{EDB6B516-00BB-4724-B874-5617AC66A757}" destId="{E54DD119-F638-48A0-A083-FB9DA7D0E6D5}" srcOrd="2" destOrd="0" parTransId="{064F5707-CAD2-4D7A-A479-CFFCB0667D2A}" sibTransId="{68B7EBD7-6606-495F-9B4E-D3BD9C287101}"/>
    <dgm:cxn modelId="{314D68F2-599E-43E2-A59E-4D2DC6385573}" type="presOf" srcId="{D716DA6C-DCBC-447C-B91A-3212C75E5A83}" destId="{6A9349E9-10A9-4F1E-94C4-894C3EC21EEE}" srcOrd="0" destOrd="0" presId="urn:microsoft.com/office/officeart/2005/8/layout/hList1"/>
    <dgm:cxn modelId="{640E93F9-4A23-42EB-96EB-07606E025F5F}" type="presOf" srcId="{E54DD119-F638-48A0-A083-FB9DA7D0E6D5}" destId="{EE93F796-C735-43DD-BD75-B5084F60E020}" srcOrd="0" destOrd="0" presId="urn:microsoft.com/office/officeart/2005/8/layout/hList1"/>
    <dgm:cxn modelId="{5C88F24A-E010-4B95-9435-65E6E4804AC6}" type="presParOf" srcId="{3881F652-74C3-422C-A294-390B824EFBF6}" destId="{187BC22F-10DB-48F8-8338-8756764C4C91}" srcOrd="0" destOrd="0" presId="urn:microsoft.com/office/officeart/2005/8/layout/hList1"/>
    <dgm:cxn modelId="{4DD96A1F-C6B6-4268-BD6D-7AC3DFC16ED3}" type="presParOf" srcId="{187BC22F-10DB-48F8-8338-8756764C4C91}" destId="{1320B872-CB09-4F41-861E-3BA416081E68}" srcOrd="0" destOrd="0" presId="urn:microsoft.com/office/officeart/2005/8/layout/hList1"/>
    <dgm:cxn modelId="{F05A7F5B-2E9D-4F18-9F8B-6110E955D10A}" type="presParOf" srcId="{187BC22F-10DB-48F8-8338-8756764C4C91}" destId="{AA5BE065-26E2-48C0-B669-D4130B2126DB}" srcOrd="1" destOrd="0" presId="urn:microsoft.com/office/officeart/2005/8/layout/hList1"/>
    <dgm:cxn modelId="{2653C27B-25AC-48DB-AE8B-130020D38DAA}" type="presParOf" srcId="{3881F652-74C3-422C-A294-390B824EFBF6}" destId="{60E3784E-BBF3-4E23-9DEF-B4F6BEE04E71}" srcOrd="1" destOrd="0" presId="urn:microsoft.com/office/officeart/2005/8/layout/hList1"/>
    <dgm:cxn modelId="{C512314A-43E2-4D9C-AEB5-5839F36EDD77}" type="presParOf" srcId="{3881F652-74C3-422C-A294-390B824EFBF6}" destId="{06C3ECCE-7E66-4764-AE2E-BB94843E0E51}" srcOrd="2" destOrd="0" presId="urn:microsoft.com/office/officeart/2005/8/layout/hList1"/>
    <dgm:cxn modelId="{8E32D151-D4B2-45B3-80A8-514134F8A0C8}" type="presParOf" srcId="{06C3ECCE-7E66-4764-AE2E-BB94843E0E51}" destId="{5732617F-6857-4D41-A22B-56C3461FA7C0}" srcOrd="0" destOrd="0" presId="urn:microsoft.com/office/officeart/2005/8/layout/hList1"/>
    <dgm:cxn modelId="{B2372AF9-54B5-494D-9E14-E5D4ED127FCE}" type="presParOf" srcId="{06C3ECCE-7E66-4764-AE2E-BB94843E0E51}" destId="{E3488D31-CEDF-4CAD-85CA-883B4DC71DD9}" srcOrd="1" destOrd="0" presId="urn:microsoft.com/office/officeart/2005/8/layout/hList1"/>
    <dgm:cxn modelId="{AC4C5EA8-6369-4D61-B303-81DA2FDF8C12}" type="presParOf" srcId="{3881F652-74C3-422C-A294-390B824EFBF6}" destId="{F28C746F-0A85-4972-BBC3-195542439E76}" srcOrd="3" destOrd="0" presId="urn:microsoft.com/office/officeart/2005/8/layout/hList1"/>
    <dgm:cxn modelId="{45FC7036-B689-4E89-B4CF-98E0A74BA0D9}" type="presParOf" srcId="{3881F652-74C3-422C-A294-390B824EFBF6}" destId="{FD4F1A7E-151E-4227-83AE-AB562978DEA5}" srcOrd="4" destOrd="0" presId="urn:microsoft.com/office/officeart/2005/8/layout/hList1"/>
    <dgm:cxn modelId="{5F906922-CEF2-45D8-807F-AD7443074681}" type="presParOf" srcId="{FD4F1A7E-151E-4227-83AE-AB562978DEA5}" destId="{EE93F796-C735-43DD-BD75-B5084F60E020}" srcOrd="0" destOrd="0" presId="urn:microsoft.com/office/officeart/2005/8/layout/hList1"/>
    <dgm:cxn modelId="{0FDD367E-3BCA-40A5-8545-D49D4ADA93E5}" type="presParOf" srcId="{FD4F1A7E-151E-4227-83AE-AB562978DEA5}" destId="{39B8CDC6-0CB9-48E7-B5E6-1819D3B2CC25}" srcOrd="1" destOrd="0" presId="urn:microsoft.com/office/officeart/2005/8/layout/hList1"/>
    <dgm:cxn modelId="{55025926-7BF7-487E-9E33-6020B7FAD5FD}" type="presParOf" srcId="{3881F652-74C3-422C-A294-390B824EFBF6}" destId="{F318A6B4-59CF-4D17-91CB-B6378F75A9AD}" srcOrd="5" destOrd="0" presId="urn:microsoft.com/office/officeart/2005/8/layout/hList1"/>
    <dgm:cxn modelId="{8C386898-5A75-4CEC-9F35-F11AB02414B8}" type="presParOf" srcId="{3881F652-74C3-422C-A294-390B824EFBF6}" destId="{EBCA7A08-8E6B-4592-A27E-9865970012F2}" srcOrd="6" destOrd="0" presId="urn:microsoft.com/office/officeart/2005/8/layout/hList1"/>
    <dgm:cxn modelId="{1F7672B3-6802-4A30-B9D5-1F3111668949}" type="presParOf" srcId="{EBCA7A08-8E6B-4592-A27E-9865970012F2}" destId="{6A9349E9-10A9-4F1E-94C4-894C3EC21EEE}" srcOrd="0" destOrd="0" presId="urn:microsoft.com/office/officeart/2005/8/layout/hList1"/>
    <dgm:cxn modelId="{74AD13AD-8BD0-4102-A658-CEBEB10CF7C7}" type="presParOf" srcId="{EBCA7A08-8E6B-4592-A27E-9865970012F2}" destId="{2086E082-4699-40C5-8CDE-D61408350C91}" srcOrd="1" destOrd="0" presId="urn:microsoft.com/office/officeart/2005/8/layout/hList1"/>
    <dgm:cxn modelId="{D9505063-6E14-4E62-897B-60F3B8CB1EB8}" type="presParOf" srcId="{3881F652-74C3-422C-A294-390B824EFBF6}" destId="{B10B694D-0C5D-4DA9-AE77-BCF3FE395FBC}" srcOrd="7" destOrd="0" presId="urn:microsoft.com/office/officeart/2005/8/layout/hList1"/>
    <dgm:cxn modelId="{7234053A-15F6-4A07-8C35-ABE00551CE4A}" type="presParOf" srcId="{3881F652-74C3-422C-A294-390B824EFBF6}" destId="{4F6F5E1F-28E4-49A9-A8A6-A0DF5E0305C2}" srcOrd="8" destOrd="0" presId="urn:microsoft.com/office/officeart/2005/8/layout/hList1"/>
    <dgm:cxn modelId="{F004F2C0-21FE-4984-AAAC-9E7DDAB59610}" type="presParOf" srcId="{4F6F5E1F-28E4-49A9-A8A6-A0DF5E0305C2}" destId="{ECFF84C6-63A8-4377-9EA6-1306722ED679}" srcOrd="0" destOrd="0" presId="urn:microsoft.com/office/officeart/2005/8/layout/hList1"/>
    <dgm:cxn modelId="{AFA835C6-4B53-4BC5-9AEA-C8562EDFA3A5}" type="presParOf" srcId="{4F6F5E1F-28E4-49A9-A8A6-A0DF5E0305C2}" destId="{A82786BF-2E48-4402-9EDA-35CF2AA5B1D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20B872-CB09-4F41-861E-3BA416081E68}">
      <dsp:nvSpPr>
        <dsp:cNvPr id="0" name=""/>
        <dsp:cNvSpPr/>
      </dsp:nvSpPr>
      <dsp:spPr>
        <a:xfrm>
          <a:off x="4735" y="2280132"/>
          <a:ext cx="1815356" cy="604800"/>
        </a:xfrm>
        <a:prstGeom prst="rect">
          <a:avLst/>
        </a:prstGeom>
        <a:solidFill>
          <a:srgbClr val="FF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rPr>
            <a:t>Traditionalists</a:t>
          </a:r>
        </a:p>
      </dsp:txBody>
      <dsp:txXfrm>
        <a:off x="4735" y="2280132"/>
        <a:ext cx="1815356" cy="604800"/>
      </dsp:txXfrm>
    </dsp:sp>
    <dsp:sp modelId="{AA5BE065-26E2-48C0-B669-D4130B2126DB}">
      <dsp:nvSpPr>
        <dsp:cNvPr id="0" name=""/>
        <dsp:cNvSpPr/>
      </dsp:nvSpPr>
      <dsp:spPr>
        <a:xfrm>
          <a:off x="4735" y="2900881"/>
          <a:ext cx="1815356" cy="922320"/>
        </a:xfrm>
        <a:prstGeom prst="rect">
          <a:avLst/>
        </a:prstGeom>
        <a:solidFill>
          <a:srgbClr val="FF0000">
            <a:alpha val="15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1929 to 1945</a:t>
          </a:r>
        </a:p>
      </dsp:txBody>
      <dsp:txXfrm>
        <a:off x="4735" y="2900881"/>
        <a:ext cx="1815356" cy="922320"/>
      </dsp:txXfrm>
    </dsp:sp>
    <dsp:sp modelId="{5732617F-6857-4D41-A22B-56C3461FA7C0}">
      <dsp:nvSpPr>
        <dsp:cNvPr id="0" name=""/>
        <dsp:cNvSpPr/>
      </dsp:nvSpPr>
      <dsp:spPr>
        <a:xfrm>
          <a:off x="2074241" y="2296081"/>
          <a:ext cx="1815356" cy="604800"/>
        </a:xfrm>
        <a:prstGeom prst="rect">
          <a:avLst/>
        </a:prstGeom>
        <a:solidFill>
          <a:srgbClr val="0070C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rPr>
            <a:t>Boomers</a:t>
          </a:r>
        </a:p>
      </dsp:txBody>
      <dsp:txXfrm>
        <a:off x="2074241" y="2296081"/>
        <a:ext cx="1815356" cy="604800"/>
      </dsp:txXfrm>
    </dsp:sp>
    <dsp:sp modelId="{E3488D31-CEDF-4CAD-85CA-883B4DC71DD9}">
      <dsp:nvSpPr>
        <dsp:cNvPr id="0" name=""/>
        <dsp:cNvSpPr/>
      </dsp:nvSpPr>
      <dsp:spPr>
        <a:xfrm>
          <a:off x="2074241" y="2900881"/>
          <a:ext cx="1815356" cy="922320"/>
        </a:xfrm>
        <a:prstGeom prst="rect">
          <a:avLst/>
        </a:prstGeom>
        <a:solidFill>
          <a:srgbClr val="0070C0">
            <a:alpha val="15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1946 to 1964</a:t>
          </a:r>
        </a:p>
      </dsp:txBody>
      <dsp:txXfrm>
        <a:off x="2074241" y="2900881"/>
        <a:ext cx="1815356" cy="922320"/>
      </dsp:txXfrm>
    </dsp:sp>
    <dsp:sp modelId="{EE93F796-C735-43DD-BD75-B5084F60E020}">
      <dsp:nvSpPr>
        <dsp:cNvPr id="0" name=""/>
        <dsp:cNvSpPr/>
      </dsp:nvSpPr>
      <dsp:spPr>
        <a:xfrm>
          <a:off x="4143747" y="2296081"/>
          <a:ext cx="1815356" cy="604800"/>
        </a:xfrm>
        <a:prstGeom prst="rect">
          <a:avLst/>
        </a:prstGeom>
        <a:solidFill>
          <a:srgbClr val="EBDB07"/>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err="1">
              <a:solidFill>
                <a:schemeClr val="tx1"/>
              </a:solidFill>
            </a:rPr>
            <a:t>GenXers</a:t>
          </a:r>
          <a:endParaRPr lang="en-US" sz="2100" kern="1200" dirty="0">
            <a:solidFill>
              <a:schemeClr val="tx1"/>
            </a:solidFill>
          </a:endParaRPr>
        </a:p>
      </dsp:txBody>
      <dsp:txXfrm>
        <a:off x="4143747" y="2296081"/>
        <a:ext cx="1815356" cy="604800"/>
      </dsp:txXfrm>
    </dsp:sp>
    <dsp:sp modelId="{39B8CDC6-0CB9-48E7-B5E6-1819D3B2CC25}">
      <dsp:nvSpPr>
        <dsp:cNvPr id="0" name=""/>
        <dsp:cNvSpPr/>
      </dsp:nvSpPr>
      <dsp:spPr>
        <a:xfrm>
          <a:off x="4143747" y="2900881"/>
          <a:ext cx="1815356" cy="922320"/>
        </a:xfrm>
        <a:prstGeom prst="rect">
          <a:avLst/>
        </a:prstGeom>
        <a:solidFill>
          <a:srgbClr val="EBDB07">
            <a:alpha val="15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1965 to 1980</a:t>
          </a:r>
        </a:p>
      </dsp:txBody>
      <dsp:txXfrm>
        <a:off x="4143747" y="2900881"/>
        <a:ext cx="1815356" cy="922320"/>
      </dsp:txXfrm>
    </dsp:sp>
    <dsp:sp modelId="{6A9349E9-10A9-4F1E-94C4-894C3EC21EEE}">
      <dsp:nvSpPr>
        <dsp:cNvPr id="0" name=""/>
        <dsp:cNvSpPr/>
      </dsp:nvSpPr>
      <dsp:spPr>
        <a:xfrm>
          <a:off x="6213253" y="2296081"/>
          <a:ext cx="1815356" cy="604800"/>
        </a:xfrm>
        <a:prstGeom prst="rect">
          <a:avLst/>
        </a:prstGeom>
        <a:solidFill>
          <a:srgbClr val="11B66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rPr>
            <a:t>Millennial</a:t>
          </a:r>
        </a:p>
      </dsp:txBody>
      <dsp:txXfrm>
        <a:off x="6213253" y="2296081"/>
        <a:ext cx="1815356" cy="604800"/>
      </dsp:txXfrm>
    </dsp:sp>
    <dsp:sp modelId="{2086E082-4699-40C5-8CDE-D61408350C91}">
      <dsp:nvSpPr>
        <dsp:cNvPr id="0" name=""/>
        <dsp:cNvSpPr/>
      </dsp:nvSpPr>
      <dsp:spPr>
        <a:xfrm>
          <a:off x="6213253" y="2900881"/>
          <a:ext cx="1815356" cy="922320"/>
        </a:xfrm>
        <a:prstGeom prst="rect">
          <a:avLst/>
        </a:prstGeom>
        <a:solidFill>
          <a:srgbClr val="11B663">
            <a:alpha val="15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1981 to 1996</a:t>
          </a:r>
        </a:p>
      </dsp:txBody>
      <dsp:txXfrm>
        <a:off x="6213253" y="2900881"/>
        <a:ext cx="1815356" cy="922320"/>
      </dsp:txXfrm>
    </dsp:sp>
    <dsp:sp modelId="{ECFF84C6-63A8-4377-9EA6-1306722ED679}">
      <dsp:nvSpPr>
        <dsp:cNvPr id="0" name=""/>
        <dsp:cNvSpPr/>
      </dsp:nvSpPr>
      <dsp:spPr>
        <a:xfrm>
          <a:off x="8282759" y="2296081"/>
          <a:ext cx="1815356" cy="604800"/>
        </a:xfrm>
        <a:prstGeom prst="rect">
          <a:avLst/>
        </a:prstGeom>
        <a:solidFill>
          <a:srgbClr val="C100EE"/>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err="1">
              <a:solidFill>
                <a:schemeClr val="tx1"/>
              </a:solidFill>
            </a:rPr>
            <a:t>GenZs</a:t>
          </a:r>
          <a:endParaRPr lang="en-US" sz="2100" kern="1200" dirty="0">
            <a:solidFill>
              <a:schemeClr val="tx1"/>
            </a:solidFill>
          </a:endParaRPr>
        </a:p>
      </dsp:txBody>
      <dsp:txXfrm>
        <a:off x="8282759" y="2296081"/>
        <a:ext cx="1815356" cy="604800"/>
      </dsp:txXfrm>
    </dsp:sp>
    <dsp:sp modelId="{A82786BF-2E48-4402-9EDA-35CF2AA5B1D9}">
      <dsp:nvSpPr>
        <dsp:cNvPr id="0" name=""/>
        <dsp:cNvSpPr/>
      </dsp:nvSpPr>
      <dsp:spPr>
        <a:xfrm>
          <a:off x="8282759" y="2900881"/>
          <a:ext cx="1815356" cy="922320"/>
        </a:xfrm>
        <a:prstGeom prst="rect">
          <a:avLst/>
        </a:prstGeom>
        <a:solidFill>
          <a:srgbClr val="C100EE">
            <a:alpha val="15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1997 to 2012</a:t>
          </a:r>
        </a:p>
      </dsp:txBody>
      <dsp:txXfrm>
        <a:off x="8282759" y="2900881"/>
        <a:ext cx="1815356" cy="92232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E7F93-3BCB-C467-4C0A-0D22227641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680379-7B02-0F66-8AB4-CF2CD7E0C7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3158A64-2409-BA54-8FC2-5F7EA7FD6735}"/>
              </a:ext>
            </a:extLst>
          </p:cNvPr>
          <p:cNvSpPr>
            <a:spLocks noGrp="1"/>
          </p:cNvSpPr>
          <p:nvPr>
            <p:ph type="dt" sz="half" idx="10"/>
          </p:nvPr>
        </p:nvSpPr>
        <p:spPr/>
        <p:txBody>
          <a:bodyPr/>
          <a:lstStyle/>
          <a:p>
            <a:fld id="{CCCB16A4-F13F-49C3-8E9A-BC2489209774}" type="datetimeFigureOut">
              <a:rPr lang="en-US" smtClean="0"/>
              <a:t>4/4/2025</a:t>
            </a:fld>
            <a:endParaRPr lang="en-US"/>
          </a:p>
        </p:txBody>
      </p:sp>
      <p:sp>
        <p:nvSpPr>
          <p:cNvPr id="5" name="Footer Placeholder 4">
            <a:extLst>
              <a:ext uri="{FF2B5EF4-FFF2-40B4-BE49-F238E27FC236}">
                <a16:creationId xmlns:a16="http://schemas.microsoft.com/office/drawing/2014/main" id="{C0EF9E3D-5D68-387F-6E61-5A271AA7CE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3DC873-8FD7-4F10-1594-21CD7326BB3A}"/>
              </a:ext>
            </a:extLst>
          </p:cNvPr>
          <p:cNvSpPr>
            <a:spLocks noGrp="1"/>
          </p:cNvSpPr>
          <p:nvPr>
            <p:ph type="sldNum" sz="quarter" idx="12"/>
          </p:nvPr>
        </p:nvSpPr>
        <p:spPr/>
        <p:txBody>
          <a:bodyPr/>
          <a:lstStyle/>
          <a:p>
            <a:fld id="{28E56756-4270-4FC8-A45A-1B4CBD0BAFD9}" type="slidenum">
              <a:rPr lang="en-US" smtClean="0"/>
              <a:t>‹#›</a:t>
            </a:fld>
            <a:endParaRPr lang="en-US"/>
          </a:p>
        </p:txBody>
      </p:sp>
    </p:spTree>
    <p:extLst>
      <p:ext uri="{BB962C8B-B14F-4D97-AF65-F5344CB8AC3E}">
        <p14:creationId xmlns:p14="http://schemas.microsoft.com/office/powerpoint/2010/main" val="2809426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E4046-CF7F-16B8-D57B-3A648798A4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F371C4-29EE-AD05-4CB5-BC2687C575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FD888C-AE85-6A6C-644A-D243FE909F82}"/>
              </a:ext>
            </a:extLst>
          </p:cNvPr>
          <p:cNvSpPr>
            <a:spLocks noGrp="1"/>
          </p:cNvSpPr>
          <p:nvPr>
            <p:ph type="dt" sz="half" idx="10"/>
          </p:nvPr>
        </p:nvSpPr>
        <p:spPr/>
        <p:txBody>
          <a:bodyPr/>
          <a:lstStyle/>
          <a:p>
            <a:fld id="{CCCB16A4-F13F-49C3-8E9A-BC2489209774}" type="datetimeFigureOut">
              <a:rPr lang="en-US" smtClean="0"/>
              <a:t>4/4/2025</a:t>
            </a:fld>
            <a:endParaRPr lang="en-US"/>
          </a:p>
        </p:txBody>
      </p:sp>
      <p:sp>
        <p:nvSpPr>
          <p:cNvPr id="5" name="Footer Placeholder 4">
            <a:extLst>
              <a:ext uri="{FF2B5EF4-FFF2-40B4-BE49-F238E27FC236}">
                <a16:creationId xmlns:a16="http://schemas.microsoft.com/office/drawing/2014/main" id="{4295BE0F-358C-AAC4-E68B-30411DB35A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C8236F-2F9E-C702-0A1E-AC8B7AFA6A4E}"/>
              </a:ext>
            </a:extLst>
          </p:cNvPr>
          <p:cNvSpPr>
            <a:spLocks noGrp="1"/>
          </p:cNvSpPr>
          <p:nvPr>
            <p:ph type="sldNum" sz="quarter" idx="12"/>
          </p:nvPr>
        </p:nvSpPr>
        <p:spPr/>
        <p:txBody>
          <a:bodyPr/>
          <a:lstStyle/>
          <a:p>
            <a:fld id="{28E56756-4270-4FC8-A45A-1B4CBD0BAFD9}" type="slidenum">
              <a:rPr lang="en-US" smtClean="0"/>
              <a:t>‹#›</a:t>
            </a:fld>
            <a:endParaRPr lang="en-US"/>
          </a:p>
        </p:txBody>
      </p:sp>
    </p:spTree>
    <p:extLst>
      <p:ext uri="{BB962C8B-B14F-4D97-AF65-F5344CB8AC3E}">
        <p14:creationId xmlns:p14="http://schemas.microsoft.com/office/powerpoint/2010/main" val="423096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0D0D6-303D-86B3-5B22-11E91CC89E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CFC311C-93EE-3F87-2F44-233A145794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38E458-66FD-CA5F-97A1-28C595DB2C76}"/>
              </a:ext>
            </a:extLst>
          </p:cNvPr>
          <p:cNvSpPr>
            <a:spLocks noGrp="1"/>
          </p:cNvSpPr>
          <p:nvPr>
            <p:ph type="dt" sz="half" idx="10"/>
          </p:nvPr>
        </p:nvSpPr>
        <p:spPr/>
        <p:txBody>
          <a:bodyPr/>
          <a:lstStyle/>
          <a:p>
            <a:fld id="{CCCB16A4-F13F-49C3-8E9A-BC2489209774}" type="datetimeFigureOut">
              <a:rPr lang="en-US" smtClean="0"/>
              <a:t>4/4/2025</a:t>
            </a:fld>
            <a:endParaRPr lang="en-US"/>
          </a:p>
        </p:txBody>
      </p:sp>
      <p:sp>
        <p:nvSpPr>
          <p:cNvPr id="5" name="Footer Placeholder 4">
            <a:extLst>
              <a:ext uri="{FF2B5EF4-FFF2-40B4-BE49-F238E27FC236}">
                <a16:creationId xmlns:a16="http://schemas.microsoft.com/office/drawing/2014/main" id="{E0F4E010-E87C-2E00-3853-E9D342028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409957-DDCB-F87A-6138-70E663B1B5CE}"/>
              </a:ext>
            </a:extLst>
          </p:cNvPr>
          <p:cNvSpPr>
            <a:spLocks noGrp="1"/>
          </p:cNvSpPr>
          <p:nvPr>
            <p:ph type="sldNum" sz="quarter" idx="12"/>
          </p:nvPr>
        </p:nvSpPr>
        <p:spPr/>
        <p:txBody>
          <a:bodyPr/>
          <a:lstStyle/>
          <a:p>
            <a:fld id="{28E56756-4270-4FC8-A45A-1B4CBD0BAFD9}" type="slidenum">
              <a:rPr lang="en-US" smtClean="0"/>
              <a:t>‹#›</a:t>
            </a:fld>
            <a:endParaRPr lang="en-US"/>
          </a:p>
        </p:txBody>
      </p:sp>
    </p:spTree>
    <p:extLst>
      <p:ext uri="{BB962C8B-B14F-4D97-AF65-F5344CB8AC3E}">
        <p14:creationId xmlns:p14="http://schemas.microsoft.com/office/powerpoint/2010/main" val="321743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C41DD-5E6A-B3C9-81BA-CDA3DE12FB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E94BE3-F43E-ADAD-C174-AD2E813D82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0D5760-31C9-7E99-21F5-838B433FD2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56E7B6-D045-7DFD-5FF4-78EE545E756C}"/>
              </a:ext>
            </a:extLst>
          </p:cNvPr>
          <p:cNvSpPr>
            <a:spLocks noGrp="1"/>
          </p:cNvSpPr>
          <p:nvPr>
            <p:ph type="dt" sz="half" idx="10"/>
          </p:nvPr>
        </p:nvSpPr>
        <p:spPr/>
        <p:txBody>
          <a:bodyPr/>
          <a:lstStyle/>
          <a:p>
            <a:fld id="{CCCB16A4-F13F-49C3-8E9A-BC2489209774}" type="datetimeFigureOut">
              <a:rPr lang="en-US" smtClean="0"/>
              <a:t>4/4/2025</a:t>
            </a:fld>
            <a:endParaRPr lang="en-US"/>
          </a:p>
        </p:txBody>
      </p:sp>
      <p:sp>
        <p:nvSpPr>
          <p:cNvPr id="6" name="Footer Placeholder 5">
            <a:extLst>
              <a:ext uri="{FF2B5EF4-FFF2-40B4-BE49-F238E27FC236}">
                <a16:creationId xmlns:a16="http://schemas.microsoft.com/office/drawing/2014/main" id="{6C5B081B-D995-2AB4-5964-0EEA0765C2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CFC2A7-1C58-E3F6-E2E4-7D0207F0C49C}"/>
              </a:ext>
            </a:extLst>
          </p:cNvPr>
          <p:cNvSpPr>
            <a:spLocks noGrp="1"/>
          </p:cNvSpPr>
          <p:nvPr>
            <p:ph type="sldNum" sz="quarter" idx="12"/>
          </p:nvPr>
        </p:nvSpPr>
        <p:spPr/>
        <p:txBody>
          <a:bodyPr/>
          <a:lstStyle/>
          <a:p>
            <a:fld id="{28E56756-4270-4FC8-A45A-1B4CBD0BAFD9}" type="slidenum">
              <a:rPr lang="en-US" smtClean="0"/>
              <a:t>‹#›</a:t>
            </a:fld>
            <a:endParaRPr lang="en-US"/>
          </a:p>
        </p:txBody>
      </p:sp>
    </p:spTree>
    <p:extLst>
      <p:ext uri="{BB962C8B-B14F-4D97-AF65-F5344CB8AC3E}">
        <p14:creationId xmlns:p14="http://schemas.microsoft.com/office/powerpoint/2010/main" val="148192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7A25D-C00E-2B14-D186-18518C73AFD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60A811-3EBA-A038-B2F4-BDE39C4C81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AE5A5D-DDBC-2B04-C26A-619B1172A7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F6536C-1D2D-7424-12C1-C3042149C6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8C49E3-DF8A-9E69-8D1C-415BE746EC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AE79CE5-A278-54DB-DD84-E30FF5E6F2EE}"/>
              </a:ext>
            </a:extLst>
          </p:cNvPr>
          <p:cNvSpPr>
            <a:spLocks noGrp="1"/>
          </p:cNvSpPr>
          <p:nvPr>
            <p:ph type="dt" sz="half" idx="10"/>
          </p:nvPr>
        </p:nvSpPr>
        <p:spPr/>
        <p:txBody>
          <a:bodyPr/>
          <a:lstStyle/>
          <a:p>
            <a:fld id="{CCCB16A4-F13F-49C3-8E9A-BC2489209774}" type="datetimeFigureOut">
              <a:rPr lang="en-US" smtClean="0"/>
              <a:t>4/4/2025</a:t>
            </a:fld>
            <a:endParaRPr lang="en-US"/>
          </a:p>
        </p:txBody>
      </p:sp>
      <p:sp>
        <p:nvSpPr>
          <p:cNvPr id="8" name="Footer Placeholder 7">
            <a:extLst>
              <a:ext uri="{FF2B5EF4-FFF2-40B4-BE49-F238E27FC236}">
                <a16:creationId xmlns:a16="http://schemas.microsoft.com/office/drawing/2014/main" id="{093C8703-4998-C8F0-4450-08020332E3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E29A446-4E8D-4352-49C1-2DA5B131BFB2}"/>
              </a:ext>
            </a:extLst>
          </p:cNvPr>
          <p:cNvSpPr>
            <a:spLocks noGrp="1"/>
          </p:cNvSpPr>
          <p:nvPr>
            <p:ph type="sldNum" sz="quarter" idx="12"/>
          </p:nvPr>
        </p:nvSpPr>
        <p:spPr/>
        <p:txBody>
          <a:bodyPr/>
          <a:lstStyle/>
          <a:p>
            <a:fld id="{28E56756-4270-4FC8-A45A-1B4CBD0BAFD9}" type="slidenum">
              <a:rPr lang="en-US" smtClean="0"/>
              <a:t>‹#›</a:t>
            </a:fld>
            <a:endParaRPr lang="en-US"/>
          </a:p>
        </p:txBody>
      </p:sp>
    </p:spTree>
    <p:extLst>
      <p:ext uri="{BB962C8B-B14F-4D97-AF65-F5344CB8AC3E}">
        <p14:creationId xmlns:p14="http://schemas.microsoft.com/office/powerpoint/2010/main" val="3406205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F9F69-8D3D-2A65-A1D7-5418526919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9B53FC-5750-089D-2260-D352EA5E190A}"/>
              </a:ext>
            </a:extLst>
          </p:cNvPr>
          <p:cNvSpPr>
            <a:spLocks noGrp="1"/>
          </p:cNvSpPr>
          <p:nvPr>
            <p:ph type="dt" sz="half" idx="10"/>
          </p:nvPr>
        </p:nvSpPr>
        <p:spPr/>
        <p:txBody>
          <a:bodyPr/>
          <a:lstStyle/>
          <a:p>
            <a:fld id="{CCCB16A4-F13F-49C3-8E9A-BC2489209774}" type="datetimeFigureOut">
              <a:rPr lang="en-US" smtClean="0"/>
              <a:t>4/4/2025</a:t>
            </a:fld>
            <a:endParaRPr lang="en-US"/>
          </a:p>
        </p:txBody>
      </p:sp>
      <p:sp>
        <p:nvSpPr>
          <p:cNvPr id="4" name="Footer Placeholder 3">
            <a:extLst>
              <a:ext uri="{FF2B5EF4-FFF2-40B4-BE49-F238E27FC236}">
                <a16:creationId xmlns:a16="http://schemas.microsoft.com/office/drawing/2014/main" id="{40F0B904-7A8C-4633-6520-246DCD8573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96C2F0-396C-1897-AA9A-957B0DE23BF3}"/>
              </a:ext>
            </a:extLst>
          </p:cNvPr>
          <p:cNvSpPr>
            <a:spLocks noGrp="1"/>
          </p:cNvSpPr>
          <p:nvPr>
            <p:ph type="sldNum" sz="quarter" idx="12"/>
          </p:nvPr>
        </p:nvSpPr>
        <p:spPr/>
        <p:txBody>
          <a:bodyPr/>
          <a:lstStyle/>
          <a:p>
            <a:fld id="{28E56756-4270-4FC8-A45A-1B4CBD0BAFD9}" type="slidenum">
              <a:rPr lang="en-US" smtClean="0"/>
              <a:t>‹#›</a:t>
            </a:fld>
            <a:endParaRPr lang="en-US"/>
          </a:p>
        </p:txBody>
      </p:sp>
    </p:spTree>
    <p:extLst>
      <p:ext uri="{BB962C8B-B14F-4D97-AF65-F5344CB8AC3E}">
        <p14:creationId xmlns:p14="http://schemas.microsoft.com/office/powerpoint/2010/main" val="2283043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B4F7A3-AC3C-D296-B822-984F382FCFF6}"/>
              </a:ext>
            </a:extLst>
          </p:cNvPr>
          <p:cNvSpPr>
            <a:spLocks noGrp="1"/>
          </p:cNvSpPr>
          <p:nvPr>
            <p:ph type="dt" sz="half" idx="10"/>
          </p:nvPr>
        </p:nvSpPr>
        <p:spPr/>
        <p:txBody>
          <a:bodyPr/>
          <a:lstStyle/>
          <a:p>
            <a:fld id="{CCCB16A4-F13F-49C3-8E9A-BC2489209774}" type="datetimeFigureOut">
              <a:rPr lang="en-US" smtClean="0"/>
              <a:t>4/4/2025</a:t>
            </a:fld>
            <a:endParaRPr lang="en-US"/>
          </a:p>
        </p:txBody>
      </p:sp>
      <p:sp>
        <p:nvSpPr>
          <p:cNvPr id="3" name="Footer Placeholder 2">
            <a:extLst>
              <a:ext uri="{FF2B5EF4-FFF2-40B4-BE49-F238E27FC236}">
                <a16:creationId xmlns:a16="http://schemas.microsoft.com/office/drawing/2014/main" id="{C0CC1B52-6E43-6A5B-A67E-245B54E18AF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F0EADD-6CC8-9B28-F07A-C8AC076FCA7D}"/>
              </a:ext>
            </a:extLst>
          </p:cNvPr>
          <p:cNvSpPr>
            <a:spLocks noGrp="1"/>
          </p:cNvSpPr>
          <p:nvPr>
            <p:ph type="sldNum" sz="quarter" idx="12"/>
          </p:nvPr>
        </p:nvSpPr>
        <p:spPr/>
        <p:txBody>
          <a:bodyPr/>
          <a:lstStyle/>
          <a:p>
            <a:fld id="{28E56756-4270-4FC8-A45A-1B4CBD0BAFD9}" type="slidenum">
              <a:rPr lang="en-US" smtClean="0"/>
              <a:t>‹#›</a:t>
            </a:fld>
            <a:endParaRPr lang="en-US"/>
          </a:p>
        </p:txBody>
      </p:sp>
    </p:spTree>
    <p:extLst>
      <p:ext uri="{BB962C8B-B14F-4D97-AF65-F5344CB8AC3E}">
        <p14:creationId xmlns:p14="http://schemas.microsoft.com/office/powerpoint/2010/main" val="3742636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03781-D2D1-D8EC-A4CB-3AB23EAF47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D52828-6323-992D-E398-45FF19EA3F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412E60D-0B1D-0186-EDDB-6647263D41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60F682-3810-6E89-831D-72CEE6A19CCD}"/>
              </a:ext>
            </a:extLst>
          </p:cNvPr>
          <p:cNvSpPr>
            <a:spLocks noGrp="1"/>
          </p:cNvSpPr>
          <p:nvPr>
            <p:ph type="dt" sz="half" idx="10"/>
          </p:nvPr>
        </p:nvSpPr>
        <p:spPr/>
        <p:txBody>
          <a:bodyPr/>
          <a:lstStyle/>
          <a:p>
            <a:fld id="{CCCB16A4-F13F-49C3-8E9A-BC2489209774}" type="datetimeFigureOut">
              <a:rPr lang="en-US" smtClean="0"/>
              <a:t>4/4/2025</a:t>
            </a:fld>
            <a:endParaRPr lang="en-US"/>
          </a:p>
        </p:txBody>
      </p:sp>
      <p:sp>
        <p:nvSpPr>
          <p:cNvPr id="6" name="Footer Placeholder 5">
            <a:extLst>
              <a:ext uri="{FF2B5EF4-FFF2-40B4-BE49-F238E27FC236}">
                <a16:creationId xmlns:a16="http://schemas.microsoft.com/office/drawing/2014/main" id="{C414795B-43EB-B9F9-8B85-E077313611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F6C4F1-7A46-C142-AFB0-4EC1843CFD21}"/>
              </a:ext>
            </a:extLst>
          </p:cNvPr>
          <p:cNvSpPr>
            <a:spLocks noGrp="1"/>
          </p:cNvSpPr>
          <p:nvPr>
            <p:ph type="sldNum" sz="quarter" idx="12"/>
          </p:nvPr>
        </p:nvSpPr>
        <p:spPr/>
        <p:txBody>
          <a:bodyPr/>
          <a:lstStyle/>
          <a:p>
            <a:fld id="{28E56756-4270-4FC8-A45A-1B4CBD0BAFD9}" type="slidenum">
              <a:rPr lang="en-US" smtClean="0"/>
              <a:t>‹#›</a:t>
            </a:fld>
            <a:endParaRPr lang="en-US"/>
          </a:p>
        </p:txBody>
      </p:sp>
    </p:spTree>
    <p:extLst>
      <p:ext uri="{BB962C8B-B14F-4D97-AF65-F5344CB8AC3E}">
        <p14:creationId xmlns:p14="http://schemas.microsoft.com/office/powerpoint/2010/main" val="897187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9BB38-70DD-F695-6D3F-17C932D9BB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575354A-04C9-B80B-202C-1B8FE3FBA0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DC01827-094E-D7D4-9D7E-B6BFDF5EBA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10D88C-2BCF-591E-AAFD-0311ED49A470}"/>
              </a:ext>
            </a:extLst>
          </p:cNvPr>
          <p:cNvSpPr>
            <a:spLocks noGrp="1"/>
          </p:cNvSpPr>
          <p:nvPr>
            <p:ph type="dt" sz="half" idx="10"/>
          </p:nvPr>
        </p:nvSpPr>
        <p:spPr/>
        <p:txBody>
          <a:bodyPr/>
          <a:lstStyle/>
          <a:p>
            <a:fld id="{CCCB16A4-F13F-49C3-8E9A-BC2489209774}" type="datetimeFigureOut">
              <a:rPr lang="en-US" smtClean="0"/>
              <a:t>4/4/2025</a:t>
            </a:fld>
            <a:endParaRPr lang="en-US"/>
          </a:p>
        </p:txBody>
      </p:sp>
      <p:sp>
        <p:nvSpPr>
          <p:cNvPr id="6" name="Footer Placeholder 5">
            <a:extLst>
              <a:ext uri="{FF2B5EF4-FFF2-40B4-BE49-F238E27FC236}">
                <a16:creationId xmlns:a16="http://schemas.microsoft.com/office/drawing/2014/main" id="{74DF5D60-13FD-5C48-2559-A1B6A1CAC7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B79B5A-FCC3-07B4-A282-7651ACC71BA8}"/>
              </a:ext>
            </a:extLst>
          </p:cNvPr>
          <p:cNvSpPr>
            <a:spLocks noGrp="1"/>
          </p:cNvSpPr>
          <p:nvPr>
            <p:ph type="sldNum" sz="quarter" idx="12"/>
          </p:nvPr>
        </p:nvSpPr>
        <p:spPr/>
        <p:txBody>
          <a:bodyPr/>
          <a:lstStyle/>
          <a:p>
            <a:fld id="{28E56756-4270-4FC8-A45A-1B4CBD0BAFD9}" type="slidenum">
              <a:rPr lang="en-US" smtClean="0"/>
              <a:t>‹#›</a:t>
            </a:fld>
            <a:endParaRPr lang="en-US"/>
          </a:p>
        </p:txBody>
      </p:sp>
    </p:spTree>
    <p:extLst>
      <p:ext uri="{BB962C8B-B14F-4D97-AF65-F5344CB8AC3E}">
        <p14:creationId xmlns:p14="http://schemas.microsoft.com/office/powerpoint/2010/main" val="2618105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D214E-B7D7-E669-1D45-192B48B24D6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FF54C1-F2E6-5A2F-3603-441754FC3A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F210CB-928B-6D7F-9475-B9C87B91AD54}"/>
              </a:ext>
            </a:extLst>
          </p:cNvPr>
          <p:cNvSpPr>
            <a:spLocks noGrp="1"/>
          </p:cNvSpPr>
          <p:nvPr>
            <p:ph type="dt" sz="half" idx="10"/>
          </p:nvPr>
        </p:nvSpPr>
        <p:spPr/>
        <p:txBody>
          <a:bodyPr/>
          <a:lstStyle/>
          <a:p>
            <a:fld id="{CCCB16A4-F13F-49C3-8E9A-BC2489209774}" type="datetimeFigureOut">
              <a:rPr lang="en-US" smtClean="0"/>
              <a:t>4/4/2025</a:t>
            </a:fld>
            <a:endParaRPr lang="en-US"/>
          </a:p>
        </p:txBody>
      </p:sp>
      <p:sp>
        <p:nvSpPr>
          <p:cNvPr id="5" name="Footer Placeholder 4">
            <a:extLst>
              <a:ext uri="{FF2B5EF4-FFF2-40B4-BE49-F238E27FC236}">
                <a16:creationId xmlns:a16="http://schemas.microsoft.com/office/drawing/2014/main" id="{41EA1C3D-5D9C-88F7-32FE-A4EC3BE99F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05178C-2C97-B42D-02E9-E97E091542D1}"/>
              </a:ext>
            </a:extLst>
          </p:cNvPr>
          <p:cNvSpPr>
            <a:spLocks noGrp="1"/>
          </p:cNvSpPr>
          <p:nvPr>
            <p:ph type="sldNum" sz="quarter" idx="12"/>
          </p:nvPr>
        </p:nvSpPr>
        <p:spPr/>
        <p:txBody>
          <a:bodyPr/>
          <a:lstStyle/>
          <a:p>
            <a:fld id="{28E56756-4270-4FC8-A45A-1B4CBD0BAFD9}" type="slidenum">
              <a:rPr lang="en-US" smtClean="0"/>
              <a:t>‹#›</a:t>
            </a:fld>
            <a:endParaRPr lang="en-US"/>
          </a:p>
        </p:txBody>
      </p:sp>
    </p:spTree>
    <p:extLst>
      <p:ext uri="{BB962C8B-B14F-4D97-AF65-F5344CB8AC3E}">
        <p14:creationId xmlns:p14="http://schemas.microsoft.com/office/powerpoint/2010/main" val="410182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63B078-7BFC-DE9B-5C84-4C0363E79A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B8BD435-F93D-AD9C-0089-081F6D5FFF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4B787B-26C5-C97E-D699-063A2F8F038B}"/>
              </a:ext>
            </a:extLst>
          </p:cNvPr>
          <p:cNvSpPr>
            <a:spLocks noGrp="1"/>
          </p:cNvSpPr>
          <p:nvPr>
            <p:ph type="dt" sz="half" idx="10"/>
          </p:nvPr>
        </p:nvSpPr>
        <p:spPr/>
        <p:txBody>
          <a:bodyPr/>
          <a:lstStyle/>
          <a:p>
            <a:fld id="{CCCB16A4-F13F-49C3-8E9A-BC2489209774}" type="datetimeFigureOut">
              <a:rPr lang="en-US" smtClean="0"/>
              <a:t>4/4/2025</a:t>
            </a:fld>
            <a:endParaRPr lang="en-US"/>
          </a:p>
        </p:txBody>
      </p:sp>
      <p:sp>
        <p:nvSpPr>
          <p:cNvPr id="5" name="Footer Placeholder 4">
            <a:extLst>
              <a:ext uri="{FF2B5EF4-FFF2-40B4-BE49-F238E27FC236}">
                <a16:creationId xmlns:a16="http://schemas.microsoft.com/office/drawing/2014/main" id="{08051E6B-5D51-368E-50F1-86CE229141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DBCA25-349A-5233-3F55-6F128608FB2B}"/>
              </a:ext>
            </a:extLst>
          </p:cNvPr>
          <p:cNvSpPr>
            <a:spLocks noGrp="1"/>
          </p:cNvSpPr>
          <p:nvPr>
            <p:ph type="sldNum" sz="quarter" idx="12"/>
          </p:nvPr>
        </p:nvSpPr>
        <p:spPr/>
        <p:txBody>
          <a:bodyPr/>
          <a:lstStyle/>
          <a:p>
            <a:fld id="{28E56756-4270-4FC8-A45A-1B4CBD0BAFD9}" type="slidenum">
              <a:rPr lang="en-US" smtClean="0"/>
              <a:t>‹#›</a:t>
            </a:fld>
            <a:endParaRPr lang="en-US"/>
          </a:p>
        </p:txBody>
      </p:sp>
    </p:spTree>
    <p:extLst>
      <p:ext uri="{BB962C8B-B14F-4D97-AF65-F5344CB8AC3E}">
        <p14:creationId xmlns:p14="http://schemas.microsoft.com/office/powerpoint/2010/main" val="2698882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F6F4D1-BE37-E8D6-C679-C7763798F4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ADB7B6C-2217-7966-1AE5-39C10BB542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C3EAF1-C87F-40CE-B643-346B04AD6D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CB16A4-F13F-49C3-8E9A-BC2489209774}" type="datetimeFigureOut">
              <a:rPr lang="en-US" smtClean="0"/>
              <a:t>4/4/2025</a:t>
            </a:fld>
            <a:endParaRPr lang="en-US"/>
          </a:p>
        </p:txBody>
      </p:sp>
      <p:sp>
        <p:nvSpPr>
          <p:cNvPr id="5" name="Footer Placeholder 4">
            <a:extLst>
              <a:ext uri="{FF2B5EF4-FFF2-40B4-BE49-F238E27FC236}">
                <a16:creationId xmlns:a16="http://schemas.microsoft.com/office/drawing/2014/main" id="{78695435-9003-D6F9-1B9A-A0E2C751AE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5959F4-FAC3-90B2-AF20-FE8FACCF3F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56756-4270-4FC8-A45A-1B4CBD0BAFD9}" type="slidenum">
              <a:rPr lang="en-US" smtClean="0"/>
              <a:t>‹#›</a:t>
            </a:fld>
            <a:endParaRPr lang="en-US"/>
          </a:p>
        </p:txBody>
      </p:sp>
    </p:spTree>
    <p:extLst>
      <p:ext uri="{BB962C8B-B14F-4D97-AF65-F5344CB8AC3E}">
        <p14:creationId xmlns:p14="http://schemas.microsoft.com/office/powerpoint/2010/main" val="42716055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9F8313B-5206-80C7-AE9D-01F099DDCD7C}"/>
              </a:ext>
            </a:extLst>
          </p:cNvPr>
          <p:cNvSpPr txBox="1">
            <a:spLocks/>
          </p:cNvSpPr>
          <p:nvPr/>
        </p:nvSpPr>
        <p:spPr>
          <a:xfrm>
            <a:off x="1524000" y="3933824"/>
            <a:ext cx="9144000" cy="13239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a:t>How to get </a:t>
            </a:r>
            <a:r>
              <a:rPr lang="en-US" sz="3200" b="1"/>
              <a:t>4-5 generations</a:t>
            </a:r>
            <a:r>
              <a:rPr lang="en-US" sz="3200"/>
              <a:t> to work together</a:t>
            </a:r>
            <a:endParaRPr lang="en-US" sz="3200" dirty="0"/>
          </a:p>
        </p:txBody>
      </p:sp>
      <p:sp>
        <p:nvSpPr>
          <p:cNvPr id="9" name="Rectangle 8">
            <a:extLst>
              <a:ext uri="{FF2B5EF4-FFF2-40B4-BE49-F238E27FC236}">
                <a16:creationId xmlns:a16="http://schemas.microsoft.com/office/drawing/2014/main" id="{B3697E86-43F7-5ACF-A953-0C57289502AD}"/>
              </a:ext>
            </a:extLst>
          </p:cNvPr>
          <p:cNvSpPr/>
          <p:nvPr/>
        </p:nvSpPr>
        <p:spPr>
          <a:xfrm>
            <a:off x="0" y="5994400"/>
            <a:ext cx="2432304" cy="863600"/>
          </a:xfrm>
          <a:prstGeom prst="rect">
            <a:avLst/>
          </a:prstGeom>
          <a:solidFill>
            <a:srgbClr val="FF000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7681CB4-1258-70F5-CFA6-2B9663CC0891}"/>
              </a:ext>
            </a:extLst>
          </p:cNvPr>
          <p:cNvSpPr/>
          <p:nvPr/>
        </p:nvSpPr>
        <p:spPr>
          <a:xfrm>
            <a:off x="2439924" y="5994400"/>
            <a:ext cx="2432304" cy="863600"/>
          </a:xfrm>
          <a:prstGeom prst="rect">
            <a:avLst/>
          </a:prstGeom>
          <a:solidFill>
            <a:srgbClr val="0070C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1EDA9FB-50B9-580E-0C6B-76AFC1DF5765}"/>
              </a:ext>
            </a:extLst>
          </p:cNvPr>
          <p:cNvSpPr/>
          <p:nvPr/>
        </p:nvSpPr>
        <p:spPr>
          <a:xfrm>
            <a:off x="4879848" y="5994400"/>
            <a:ext cx="2432304" cy="863600"/>
          </a:xfrm>
          <a:prstGeom prst="rect">
            <a:avLst/>
          </a:prstGeom>
          <a:solidFill>
            <a:srgbClr val="EBDB07"/>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676DDD1-3047-39D9-681D-358319FA49BD}"/>
              </a:ext>
            </a:extLst>
          </p:cNvPr>
          <p:cNvSpPr/>
          <p:nvPr/>
        </p:nvSpPr>
        <p:spPr>
          <a:xfrm>
            <a:off x="7319772" y="5994400"/>
            <a:ext cx="2432304" cy="863600"/>
          </a:xfrm>
          <a:prstGeom prst="rect">
            <a:avLst/>
          </a:prstGeom>
          <a:solidFill>
            <a:srgbClr val="11B663"/>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4A430FF-60F5-2663-D862-70BF57890F73}"/>
              </a:ext>
            </a:extLst>
          </p:cNvPr>
          <p:cNvSpPr/>
          <p:nvPr/>
        </p:nvSpPr>
        <p:spPr>
          <a:xfrm>
            <a:off x="9759696" y="5994400"/>
            <a:ext cx="2432304" cy="863600"/>
          </a:xfrm>
          <a:prstGeom prst="rect">
            <a:avLst/>
          </a:prstGeom>
          <a:solidFill>
            <a:srgbClr val="C100EE"/>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92AA06A2-6545-6955-D952-9DC4DF69F9C9}"/>
              </a:ext>
            </a:extLst>
          </p:cNvPr>
          <p:cNvSpPr txBox="1">
            <a:spLocks/>
          </p:cNvSpPr>
          <p:nvPr/>
        </p:nvSpPr>
        <p:spPr>
          <a:xfrm>
            <a:off x="1524000" y="1122363"/>
            <a:ext cx="9144000"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t>Generational Differences</a:t>
            </a:r>
            <a:br>
              <a:rPr lang="en-US" sz="6000" dirty="0"/>
            </a:br>
            <a:r>
              <a:rPr lang="en-US" sz="6000" dirty="0"/>
              <a:t>in the Workplace</a:t>
            </a:r>
          </a:p>
        </p:txBody>
      </p:sp>
      <p:cxnSp>
        <p:nvCxnSpPr>
          <p:cNvPr id="6" name="Straight Connector 5">
            <a:extLst>
              <a:ext uri="{FF2B5EF4-FFF2-40B4-BE49-F238E27FC236}">
                <a16:creationId xmlns:a16="http://schemas.microsoft.com/office/drawing/2014/main" id="{76F34097-D0E3-4CE4-926A-CE96642834B0}"/>
              </a:ext>
            </a:extLst>
          </p:cNvPr>
          <p:cNvCxnSpPr>
            <a:cxnSpLocks/>
          </p:cNvCxnSpPr>
          <p:nvPr/>
        </p:nvCxnSpPr>
        <p:spPr>
          <a:xfrm flipV="1">
            <a:off x="6620411" y="1429084"/>
            <a:ext cx="3177540" cy="9144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D8B8CBA-03A5-9A2B-2BA6-06D3C6F85DC6}"/>
              </a:ext>
            </a:extLst>
          </p:cNvPr>
          <p:cNvSpPr txBox="1"/>
          <p:nvPr/>
        </p:nvSpPr>
        <p:spPr>
          <a:xfrm>
            <a:off x="6713072" y="390395"/>
            <a:ext cx="3086100" cy="1015663"/>
          </a:xfrm>
          <a:prstGeom prst="rect">
            <a:avLst/>
          </a:prstGeom>
          <a:noFill/>
        </p:spPr>
        <p:txBody>
          <a:bodyPr wrap="square" rtlCol="0">
            <a:spAutoFit/>
          </a:bodyPr>
          <a:lstStyle/>
          <a:p>
            <a:r>
              <a:rPr lang="en-US" sz="6000" dirty="0"/>
              <a:t>Diversity</a:t>
            </a:r>
          </a:p>
        </p:txBody>
      </p:sp>
    </p:spTree>
    <p:extLst>
      <p:ext uri="{BB962C8B-B14F-4D97-AF65-F5344CB8AC3E}">
        <p14:creationId xmlns:p14="http://schemas.microsoft.com/office/powerpoint/2010/main" val="3146142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941EEB-B4D5-90B4-CD68-B25D3BC061A1}"/>
              </a:ext>
            </a:extLst>
          </p:cNvPr>
          <p:cNvSpPr/>
          <p:nvPr/>
        </p:nvSpPr>
        <p:spPr>
          <a:xfrm>
            <a:off x="0" y="6551270"/>
            <a:ext cx="2432304" cy="306729"/>
          </a:xfrm>
          <a:prstGeom prst="rect">
            <a:avLst/>
          </a:prstGeom>
          <a:solidFill>
            <a:srgbClr val="FF000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A6AB09E-C635-4EC5-AD66-C1AC2D7B04A7}"/>
              </a:ext>
            </a:extLst>
          </p:cNvPr>
          <p:cNvSpPr/>
          <p:nvPr/>
        </p:nvSpPr>
        <p:spPr>
          <a:xfrm>
            <a:off x="2439924" y="6551270"/>
            <a:ext cx="2432304" cy="306729"/>
          </a:xfrm>
          <a:prstGeom prst="rect">
            <a:avLst/>
          </a:prstGeom>
          <a:solidFill>
            <a:srgbClr val="0070C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B18D4F8-FECD-04A2-9C57-AB46B99D6D9F}"/>
              </a:ext>
            </a:extLst>
          </p:cNvPr>
          <p:cNvSpPr/>
          <p:nvPr/>
        </p:nvSpPr>
        <p:spPr>
          <a:xfrm>
            <a:off x="4879848" y="6551270"/>
            <a:ext cx="2432304" cy="306729"/>
          </a:xfrm>
          <a:prstGeom prst="rect">
            <a:avLst/>
          </a:prstGeom>
          <a:solidFill>
            <a:srgbClr val="EBDB07"/>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341AA06-B28A-7446-E9B6-58752E7A6033}"/>
              </a:ext>
            </a:extLst>
          </p:cNvPr>
          <p:cNvSpPr/>
          <p:nvPr/>
        </p:nvSpPr>
        <p:spPr>
          <a:xfrm>
            <a:off x="7319772" y="6551270"/>
            <a:ext cx="2432304" cy="306729"/>
          </a:xfrm>
          <a:prstGeom prst="rect">
            <a:avLst/>
          </a:prstGeom>
          <a:solidFill>
            <a:srgbClr val="11B663"/>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4A5E7A2-F48A-A9BB-6CC3-42D6230ECA89}"/>
              </a:ext>
            </a:extLst>
          </p:cNvPr>
          <p:cNvSpPr/>
          <p:nvPr/>
        </p:nvSpPr>
        <p:spPr>
          <a:xfrm>
            <a:off x="9759696" y="6551270"/>
            <a:ext cx="2432304" cy="306729"/>
          </a:xfrm>
          <a:prstGeom prst="rect">
            <a:avLst/>
          </a:prstGeom>
          <a:solidFill>
            <a:srgbClr val="C100EE"/>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Text&#10;&#10;Description automatically generated">
            <a:extLst>
              <a:ext uri="{FF2B5EF4-FFF2-40B4-BE49-F238E27FC236}">
                <a16:creationId xmlns:a16="http://schemas.microsoft.com/office/drawing/2014/main" id="{2C9FEBD7-64F9-01A7-B91F-26E822FACD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5728" y="855201"/>
            <a:ext cx="2961387" cy="4416552"/>
          </a:xfrm>
          <a:prstGeom prst="rect">
            <a:avLst/>
          </a:prstGeom>
        </p:spPr>
      </p:pic>
      <p:pic>
        <p:nvPicPr>
          <p:cNvPr id="13" name="Picture 12" descr="Text&#10;&#10;Description automatically generated">
            <a:extLst>
              <a:ext uri="{FF2B5EF4-FFF2-40B4-BE49-F238E27FC236}">
                <a16:creationId xmlns:a16="http://schemas.microsoft.com/office/drawing/2014/main" id="{53AFA9F2-1ECD-894A-9BE7-04DB573F33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3753" y="832050"/>
            <a:ext cx="2948228" cy="4415961"/>
          </a:xfrm>
          <a:prstGeom prst="rect">
            <a:avLst/>
          </a:prstGeom>
        </p:spPr>
      </p:pic>
    </p:spTree>
    <p:extLst>
      <p:ext uri="{BB962C8B-B14F-4D97-AF65-F5344CB8AC3E}">
        <p14:creationId xmlns:p14="http://schemas.microsoft.com/office/powerpoint/2010/main" val="4142721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DED3922-CCE3-B1C9-013A-F4FB71085463}"/>
              </a:ext>
            </a:extLst>
          </p:cNvPr>
          <p:cNvSpPr>
            <a:spLocks noGrp="1"/>
          </p:cNvSpPr>
          <p:nvPr>
            <p:ph type="body" sz="half" idx="2"/>
          </p:nvPr>
        </p:nvSpPr>
        <p:spPr>
          <a:xfrm>
            <a:off x="1011238" y="1343025"/>
            <a:ext cx="6292532" cy="4219575"/>
          </a:xfrm>
        </p:spPr>
        <p:txBody>
          <a:bodyPr/>
          <a:lstStyle/>
          <a:p>
            <a:r>
              <a:rPr lang="en-US" sz="4000" dirty="0"/>
              <a:t>“The general comparisons that we’ll talk about today describe </a:t>
            </a:r>
            <a:r>
              <a:rPr lang="en-US" sz="4000" u="sng" dirty="0"/>
              <a:t>large numbers</a:t>
            </a:r>
            <a:r>
              <a:rPr lang="en-US" sz="4000" dirty="0"/>
              <a:t> of people but fail to predict or explain </a:t>
            </a:r>
            <a:r>
              <a:rPr lang="en-US" sz="4000" u="sng" dirty="0"/>
              <a:t>any one individual</a:t>
            </a:r>
            <a:r>
              <a:rPr lang="en-US" sz="4000" dirty="0"/>
              <a:t>.”</a:t>
            </a:r>
          </a:p>
          <a:p>
            <a:pPr lvl="2"/>
            <a:endParaRPr lang="en-US" sz="3600" dirty="0"/>
          </a:p>
          <a:p>
            <a:pPr lvl="2"/>
            <a:r>
              <a:rPr lang="en-US" sz="3600" dirty="0"/>
              <a:t>Haydn Shaw, </a:t>
            </a:r>
            <a:r>
              <a:rPr lang="en-US" sz="3600" i="1" dirty="0"/>
              <a:t>Sticky Points</a:t>
            </a:r>
            <a:endParaRPr lang="en-US" i="1" dirty="0"/>
          </a:p>
        </p:txBody>
      </p:sp>
      <p:sp>
        <p:nvSpPr>
          <p:cNvPr id="5" name="Rectangle 4">
            <a:extLst>
              <a:ext uri="{FF2B5EF4-FFF2-40B4-BE49-F238E27FC236}">
                <a16:creationId xmlns:a16="http://schemas.microsoft.com/office/drawing/2014/main" id="{FEC02888-9FE1-47EF-C5E5-547F601EFD2A}"/>
              </a:ext>
            </a:extLst>
          </p:cNvPr>
          <p:cNvSpPr/>
          <p:nvPr/>
        </p:nvSpPr>
        <p:spPr>
          <a:xfrm>
            <a:off x="7730836" y="1304925"/>
            <a:ext cx="3462436" cy="863600"/>
          </a:xfrm>
          <a:prstGeom prst="rect">
            <a:avLst/>
          </a:prstGeom>
          <a:solidFill>
            <a:srgbClr val="FF000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4D137E9-5460-C8A3-8C57-1BE03B0C0E62}"/>
              </a:ext>
            </a:extLst>
          </p:cNvPr>
          <p:cNvSpPr/>
          <p:nvPr/>
        </p:nvSpPr>
        <p:spPr>
          <a:xfrm>
            <a:off x="7730836" y="2168525"/>
            <a:ext cx="3462436" cy="863600"/>
          </a:xfrm>
          <a:prstGeom prst="rect">
            <a:avLst/>
          </a:prstGeom>
          <a:solidFill>
            <a:srgbClr val="0070C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0BAD8B5-54FA-9337-9905-2B6940D4BEB6}"/>
              </a:ext>
            </a:extLst>
          </p:cNvPr>
          <p:cNvSpPr/>
          <p:nvPr/>
        </p:nvSpPr>
        <p:spPr>
          <a:xfrm>
            <a:off x="7730836" y="3037205"/>
            <a:ext cx="3462436" cy="863600"/>
          </a:xfrm>
          <a:prstGeom prst="rect">
            <a:avLst/>
          </a:prstGeom>
          <a:solidFill>
            <a:srgbClr val="EBDB07"/>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38AFC54-B1B7-C52E-4DD0-6CD0CBD9BD45}"/>
              </a:ext>
            </a:extLst>
          </p:cNvPr>
          <p:cNvSpPr/>
          <p:nvPr/>
        </p:nvSpPr>
        <p:spPr>
          <a:xfrm>
            <a:off x="7730836" y="3900805"/>
            <a:ext cx="3462436" cy="863600"/>
          </a:xfrm>
          <a:prstGeom prst="rect">
            <a:avLst/>
          </a:prstGeom>
          <a:solidFill>
            <a:srgbClr val="11B663"/>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425D32A-6AF2-0CAE-F520-35410DB100A8}"/>
              </a:ext>
            </a:extLst>
          </p:cNvPr>
          <p:cNvSpPr/>
          <p:nvPr/>
        </p:nvSpPr>
        <p:spPr>
          <a:xfrm>
            <a:off x="7730836" y="4756785"/>
            <a:ext cx="3462436" cy="863600"/>
          </a:xfrm>
          <a:prstGeom prst="rect">
            <a:avLst/>
          </a:prstGeom>
          <a:solidFill>
            <a:srgbClr val="C100EE"/>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0644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DE53A-D8C9-552D-D9C5-5C8E403B1B25}"/>
              </a:ext>
            </a:extLst>
          </p:cNvPr>
          <p:cNvSpPr>
            <a:spLocks noGrp="1"/>
          </p:cNvSpPr>
          <p:nvPr>
            <p:ph type="title"/>
          </p:nvPr>
        </p:nvSpPr>
        <p:spPr/>
        <p:txBody>
          <a:bodyPr/>
          <a:lstStyle/>
          <a:p>
            <a:r>
              <a:rPr lang="en-US" dirty="0"/>
              <a:t>Four options for dealing with five generations</a:t>
            </a:r>
          </a:p>
        </p:txBody>
      </p:sp>
      <p:sp>
        <p:nvSpPr>
          <p:cNvPr id="3" name="TextBox 2">
            <a:extLst>
              <a:ext uri="{FF2B5EF4-FFF2-40B4-BE49-F238E27FC236}">
                <a16:creationId xmlns:a16="http://schemas.microsoft.com/office/drawing/2014/main" id="{2D998AD9-EB14-2342-D029-21F9764D5C8C}"/>
              </a:ext>
            </a:extLst>
          </p:cNvPr>
          <p:cNvSpPr txBox="1"/>
          <p:nvPr/>
        </p:nvSpPr>
        <p:spPr>
          <a:xfrm>
            <a:off x="800100" y="1990725"/>
            <a:ext cx="10534650" cy="2677656"/>
          </a:xfrm>
          <a:prstGeom prst="rect">
            <a:avLst/>
          </a:prstGeom>
          <a:noFill/>
        </p:spPr>
        <p:txBody>
          <a:bodyPr wrap="square" rtlCol="0">
            <a:spAutoFit/>
          </a:bodyPr>
          <a:lstStyle/>
          <a:p>
            <a:pPr marL="342900" indent="-342900">
              <a:buFont typeface="+mj-lt"/>
              <a:buAutoNum type="arabicPeriod"/>
            </a:pPr>
            <a:r>
              <a:rPr lang="en-US" sz="2400" dirty="0"/>
              <a:t>Ignore them</a:t>
            </a:r>
          </a:p>
          <a:p>
            <a:pPr marL="342900" indent="-342900">
              <a:buFont typeface="+mj-lt"/>
              <a:buAutoNum type="arabicPeriod"/>
            </a:pPr>
            <a:endParaRPr lang="en-US" sz="2400" dirty="0"/>
          </a:p>
          <a:p>
            <a:pPr marL="342900" indent="-342900">
              <a:buFont typeface="+mj-lt"/>
              <a:buAutoNum type="arabicPeriod"/>
            </a:pPr>
            <a:r>
              <a:rPr lang="en-US" sz="2400" dirty="0"/>
              <a:t>Fix them</a:t>
            </a:r>
          </a:p>
          <a:p>
            <a:pPr marL="342900" indent="-342900">
              <a:buFont typeface="+mj-lt"/>
              <a:buAutoNum type="arabicPeriod"/>
            </a:pPr>
            <a:endParaRPr lang="en-US" sz="2400" dirty="0"/>
          </a:p>
          <a:p>
            <a:pPr marL="342900" indent="-342900">
              <a:buFont typeface="+mj-lt"/>
              <a:buAutoNum type="arabicPeriod"/>
            </a:pPr>
            <a:r>
              <a:rPr lang="en-US" sz="2400" dirty="0"/>
              <a:t>Cut a deal with them</a:t>
            </a:r>
          </a:p>
          <a:p>
            <a:pPr marL="342900" indent="-342900">
              <a:buFont typeface="+mj-lt"/>
              <a:buAutoNum type="arabicPeriod"/>
            </a:pPr>
            <a:endParaRPr lang="en-US" sz="2400" dirty="0"/>
          </a:p>
          <a:p>
            <a:pPr marL="342900" indent="-342900">
              <a:buFont typeface="+mj-lt"/>
              <a:buAutoNum type="arabicPeriod"/>
            </a:pPr>
            <a:r>
              <a:rPr lang="en-US" sz="2400" dirty="0"/>
              <a:t>Lead them</a:t>
            </a:r>
          </a:p>
        </p:txBody>
      </p:sp>
      <p:sp>
        <p:nvSpPr>
          <p:cNvPr id="4" name="Rectangle 3">
            <a:extLst>
              <a:ext uri="{FF2B5EF4-FFF2-40B4-BE49-F238E27FC236}">
                <a16:creationId xmlns:a16="http://schemas.microsoft.com/office/drawing/2014/main" id="{F7941EEB-B4D5-90B4-CD68-B25D3BC061A1}"/>
              </a:ext>
            </a:extLst>
          </p:cNvPr>
          <p:cNvSpPr/>
          <p:nvPr/>
        </p:nvSpPr>
        <p:spPr>
          <a:xfrm>
            <a:off x="0" y="5994400"/>
            <a:ext cx="2432304" cy="863600"/>
          </a:xfrm>
          <a:prstGeom prst="rect">
            <a:avLst/>
          </a:prstGeom>
          <a:solidFill>
            <a:srgbClr val="FF000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A6AB09E-C635-4EC5-AD66-C1AC2D7B04A7}"/>
              </a:ext>
            </a:extLst>
          </p:cNvPr>
          <p:cNvSpPr/>
          <p:nvPr/>
        </p:nvSpPr>
        <p:spPr>
          <a:xfrm>
            <a:off x="2439924" y="5994400"/>
            <a:ext cx="2432304" cy="863600"/>
          </a:xfrm>
          <a:prstGeom prst="rect">
            <a:avLst/>
          </a:prstGeom>
          <a:solidFill>
            <a:srgbClr val="0070C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B18D4F8-FECD-04A2-9C57-AB46B99D6D9F}"/>
              </a:ext>
            </a:extLst>
          </p:cNvPr>
          <p:cNvSpPr/>
          <p:nvPr/>
        </p:nvSpPr>
        <p:spPr>
          <a:xfrm>
            <a:off x="4879848" y="5994400"/>
            <a:ext cx="2432304" cy="863600"/>
          </a:xfrm>
          <a:prstGeom prst="rect">
            <a:avLst/>
          </a:prstGeom>
          <a:solidFill>
            <a:srgbClr val="EBDB07"/>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341AA06-B28A-7446-E9B6-58752E7A6033}"/>
              </a:ext>
            </a:extLst>
          </p:cNvPr>
          <p:cNvSpPr/>
          <p:nvPr/>
        </p:nvSpPr>
        <p:spPr>
          <a:xfrm>
            <a:off x="7319772" y="5994400"/>
            <a:ext cx="2432304" cy="863600"/>
          </a:xfrm>
          <a:prstGeom prst="rect">
            <a:avLst/>
          </a:prstGeom>
          <a:solidFill>
            <a:srgbClr val="11B663"/>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4A5E7A2-F48A-A9BB-6CC3-42D6230ECA89}"/>
              </a:ext>
            </a:extLst>
          </p:cNvPr>
          <p:cNvSpPr/>
          <p:nvPr/>
        </p:nvSpPr>
        <p:spPr>
          <a:xfrm>
            <a:off x="9759696" y="5994400"/>
            <a:ext cx="2432304" cy="863600"/>
          </a:xfrm>
          <a:prstGeom prst="rect">
            <a:avLst/>
          </a:prstGeom>
          <a:solidFill>
            <a:srgbClr val="C100EE"/>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7C780193-32EA-83F2-5B1F-C1A1B542841E}"/>
              </a:ext>
            </a:extLst>
          </p:cNvPr>
          <p:cNvCxnSpPr>
            <a:cxnSpLocks/>
          </p:cNvCxnSpPr>
          <p:nvPr/>
        </p:nvCxnSpPr>
        <p:spPr>
          <a:xfrm>
            <a:off x="635000" y="2209800"/>
            <a:ext cx="24765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00CB668-70E7-44F6-A474-005C0D7685FF}"/>
              </a:ext>
            </a:extLst>
          </p:cNvPr>
          <p:cNvCxnSpPr>
            <a:cxnSpLocks/>
          </p:cNvCxnSpPr>
          <p:nvPr/>
        </p:nvCxnSpPr>
        <p:spPr>
          <a:xfrm>
            <a:off x="635000" y="2946400"/>
            <a:ext cx="24765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DDB6931D-C53A-BC53-C447-A83A2B134C5B}"/>
              </a:ext>
            </a:extLst>
          </p:cNvPr>
          <p:cNvSpPr txBox="1">
            <a:spLocks/>
          </p:cNvSpPr>
          <p:nvPr/>
        </p:nvSpPr>
        <p:spPr>
          <a:xfrm>
            <a:off x="5452610" y="1578156"/>
            <a:ext cx="6292532" cy="42195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dirty="0"/>
              <a:t>“We can only lead people if we quit trying to change them, and we can’t quit trying to change them until we appreciate them, and we can’t appreciate them until we understand them.”</a:t>
            </a:r>
          </a:p>
          <a:p>
            <a:pPr lvl="2"/>
            <a:endParaRPr lang="en-US" sz="2800" dirty="0"/>
          </a:p>
          <a:p>
            <a:pPr lvl="2"/>
            <a:r>
              <a:rPr lang="en-US" sz="2800" dirty="0"/>
              <a:t>Haydn Shaw, </a:t>
            </a:r>
            <a:r>
              <a:rPr lang="en-US" sz="2800" i="1" dirty="0"/>
              <a:t>Sticky Points</a:t>
            </a:r>
            <a:endParaRPr lang="en-US" sz="1600" i="1" dirty="0"/>
          </a:p>
        </p:txBody>
      </p:sp>
    </p:spTree>
    <p:extLst>
      <p:ext uri="{BB962C8B-B14F-4D97-AF65-F5344CB8AC3E}">
        <p14:creationId xmlns:p14="http://schemas.microsoft.com/office/powerpoint/2010/main" val="2976089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99B9AFB4-FDF2-FC39-287D-4339BC71D625}"/>
              </a:ext>
            </a:extLst>
          </p:cNvPr>
          <p:cNvGraphicFramePr/>
          <p:nvPr>
            <p:extLst>
              <p:ext uri="{D42A27DB-BD31-4B8C-83A1-F6EECF244321}">
                <p14:modId xmlns:p14="http://schemas.microsoft.com/office/powerpoint/2010/main" val="3309603929"/>
              </p:ext>
            </p:extLst>
          </p:nvPr>
        </p:nvGraphicFramePr>
        <p:xfrm>
          <a:off x="1076324" y="469900"/>
          <a:ext cx="10102851" cy="61192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Block Arc 2">
            <a:extLst>
              <a:ext uri="{FF2B5EF4-FFF2-40B4-BE49-F238E27FC236}">
                <a16:creationId xmlns:a16="http://schemas.microsoft.com/office/drawing/2014/main" id="{4EE90903-B1C8-5A7F-EFD4-80DA6FE49913}"/>
              </a:ext>
            </a:extLst>
          </p:cNvPr>
          <p:cNvSpPr/>
          <p:nvPr/>
        </p:nvSpPr>
        <p:spPr>
          <a:xfrm>
            <a:off x="4435475" y="2293290"/>
            <a:ext cx="1390650" cy="795985"/>
          </a:xfrm>
          <a:prstGeom prst="blockArc">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Block Arc 3">
            <a:extLst>
              <a:ext uri="{FF2B5EF4-FFF2-40B4-BE49-F238E27FC236}">
                <a16:creationId xmlns:a16="http://schemas.microsoft.com/office/drawing/2014/main" id="{C2D5E17C-6D57-4AC7-7948-04A0BBE0AE7C}"/>
              </a:ext>
            </a:extLst>
          </p:cNvPr>
          <p:cNvSpPr/>
          <p:nvPr/>
        </p:nvSpPr>
        <p:spPr>
          <a:xfrm>
            <a:off x="6445250" y="2293290"/>
            <a:ext cx="1390650" cy="795985"/>
          </a:xfrm>
          <a:prstGeom prst="blockArc">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Block Arc 4">
            <a:extLst>
              <a:ext uri="{FF2B5EF4-FFF2-40B4-BE49-F238E27FC236}">
                <a16:creationId xmlns:a16="http://schemas.microsoft.com/office/drawing/2014/main" id="{BB72F1D7-C641-9ED1-DB95-301DEEF522FE}"/>
              </a:ext>
            </a:extLst>
          </p:cNvPr>
          <p:cNvSpPr/>
          <p:nvPr/>
        </p:nvSpPr>
        <p:spPr>
          <a:xfrm>
            <a:off x="8512175" y="2293290"/>
            <a:ext cx="1390650" cy="795985"/>
          </a:xfrm>
          <a:prstGeom prst="blockArc">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5A62600F-67C0-2883-0AA2-C8773B82E933}"/>
              </a:ext>
            </a:extLst>
          </p:cNvPr>
          <p:cNvSpPr txBox="1"/>
          <p:nvPr/>
        </p:nvSpPr>
        <p:spPr>
          <a:xfrm>
            <a:off x="4425950" y="1727200"/>
            <a:ext cx="1426464" cy="830997"/>
          </a:xfrm>
          <a:prstGeom prst="rect">
            <a:avLst/>
          </a:prstGeom>
          <a:noFill/>
        </p:spPr>
        <p:txBody>
          <a:bodyPr wrap="square" rtlCol="0">
            <a:spAutoFit/>
          </a:bodyPr>
          <a:lstStyle/>
          <a:p>
            <a:pPr algn="ctr"/>
            <a:r>
              <a:rPr lang="en-US" sz="1600" dirty="0" err="1"/>
              <a:t>Cuspers</a:t>
            </a:r>
            <a:endParaRPr lang="en-US" sz="1600" dirty="0"/>
          </a:p>
          <a:p>
            <a:pPr algn="ctr"/>
            <a:r>
              <a:rPr lang="en-US" sz="1600" dirty="0"/>
              <a:t>1963 to 1968</a:t>
            </a:r>
          </a:p>
        </p:txBody>
      </p:sp>
      <p:sp>
        <p:nvSpPr>
          <p:cNvPr id="7" name="TextBox 6">
            <a:extLst>
              <a:ext uri="{FF2B5EF4-FFF2-40B4-BE49-F238E27FC236}">
                <a16:creationId xmlns:a16="http://schemas.microsoft.com/office/drawing/2014/main" id="{A515B6E5-C086-00E2-610C-929B94755F7D}"/>
              </a:ext>
            </a:extLst>
          </p:cNvPr>
          <p:cNvSpPr txBox="1"/>
          <p:nvPr/>
        </p:nvSpPr>
        <p:spPr>
          <a:xfrm>
            <a:off x="6397625" y="1727200"/>
            <a:ext cx="1426464" cy="584775"/>
          </a:xfrm>
          <a:prstGeom prst="rect">
            <a:avLst/>
          </a:prstGeom>
          <a:noFill/>
        </p:spPr>
        <p:txBody>
          <a:bodyPr wrap="square" rtlCol="0">
            <a:spAutoFit/>
          </a:bodyPr>
          <a:lstStyle/>
          <a:p>
            <a:pPr algn="ctr"/>
            <a:r>
              <a:rPr lang="en-US" sz="1600" dirty="0" err="1"/>
              <a:t>Cuspers</a:t>
            </a:r>
            <a:endParaRPr lang="en-US" sz="1600" dirty="0"/>
          </a:p>
          <a:p>
            <a:pPr algn="ctr"/>
            <a:r>
              <a:rPr lang="en-US" sz="1600" dirty="0"/>
              <a:t>1979 to 1984</a:t>
            </a:r>
          </a:p>
        </p:txBody>
      </p:sp>
      <p:sp>
        <p:nvSpPr>
          <p:cNvPr id="8" name="TextBox 7">
            <a:extLst>
              <a:ext uri="{FF2B5EF4-FFF2-40B4-BE49-F238E27FC236}">
                <a16:creationId xmlns:a16="http://schemas.microsoft.com/office/drawing/2014/main" id="{11CEEAF0-5737-6432-2057-7D51B32EEA8C}"/>
              </a:ext>
            </a:extLst>
          </p:cNvPr>
          <p:cNvSpPr txBox="1"/>
          <p:nvPr/>
        </p:nvSpPr>
        <p:spPr>
          <a:xfrm>
            <a:off x="8474075" y="1727200"/>
            <a:ext cx="1426464" cy="584775"/>
          </a:xfrm>
          <a:prstGeom prst="rect">
            <a:avLst/>
          </a:prstGeom>
          <a:noFill/>
        </p:spPr>
        <p:txBody>
          <a:bodyPr wrap="square" rtlCol="0">
            <a:spAutoFit/>
          </a:bodyPr>
          <a:lstStyle/>
          <a:p>
            <a:pPr algn="ctr"/>
            <a:r>
              <a:rPr lang="en-US" sz="1600" dirty="0" err="1"/>
              <a:t>Cuspers</a:t>
            </a:r>
            <a:endParaRPr lang="en-US" sz="1600" dirty="0"/>
          </a:p>
          <a:p>
            <a:pPr algn="ctr"/>
            <a:r>
              <a:rPr lang="en-US" sz="1600" dirty="0"/>
              <a:t>1994 to 2000</a:t>
            </a:r>
          </a:p>
        </p:txBody>
      </p:sp>
      <p:sp>
        <p:nvSpPr>
          <p:cNvPr id="9" name="Block Arc 8">
            <a:extLst>
              <a:ext uri="{FF2B5EF4-FFF2-40B4-BE49-F238E27FC236}">
                <a16:creationId xmlns:a16="http://schemas.microsoft.com/office/drawing/2014/main" id="{D4F121BC-F8BB-0C68-1706-E91672490AAA}"/>
              </a:ext>
            </a:extLst>
          </p:cNvPr>
          <p:cNvSpPr/>
          <p:nvPr/>
        </p:nvSpPr>
        <p:spPr>
          <a:xfrm>
            <a:off x="2330450" y="2293290"/>
            <a:ext cx="1390650" cy="795985"/>
          </a:xfrm>
          <a:prstGeom prst="blockArc">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0A7833E1-7E7A-EF2E-F670-A4D862E55D83}"/>
              </a:ext>
            </a:extLst>
          </p:cNvPr>
          <p:cNvSpPr txBox="1"/>
          <p:nvPr/>
        </p:nvSpPr>
        <p:spPr>
          <a:xfrm>
            <a:off x="2330450" y="1727200"/>
            <a:ext cx="1428750" cy="584775"/>
          </a:xfrm>
          <a:prstGeom prst="rect">
            <a:avLst/>
          </a:prstGeom>
          <a:noFill/>
        </p:spPr>
        <p:txBody>
          <a:bodyPr wrap="square" rtlCol="0">
            <a:spAutoFit/>
          </a:bodyPr>
          <a:lstStyle/>
          <a:p>
            <a:pPr algn="ctr"/>
            <a:r>
              <a:rPr lang="en-US" sz="1600" dirty="0" err="1"/>
              <a:t>Cuspers</a:t>
            </a:r>
            <a:endParaRPr lang="en-US" sz="1600" dirty="0"/>
          </a:p>
          <a:p>
            <a:pPr algn="ctr"/>
            <a:r>
              <a:rPr lang="en-US" sz="1600" dirty="0"/>
              <a:t>1944 to 1949</a:t>
            </a:r>
          </a:p>
        </p:txBody>
      </p:sp>
      <p:sp>
        <p:nvSpPr>
          <p:cNvPr id="11" name="TextBox 10">
            <a:extLst>
              <a:ext uri="{FF2B5EF4-FFF2-40B4-BE49-F238E27FC236}">
                <a16:creationId xmlns:a16="http://schemas.microsoft.com/office/drawing/2014/main" id="{2EFD2DB7-9420-9B2A-BFEE-04C8D998CBDF}"/>
              </a:ext>
            </a:extLst>
          </p:cNvPr>
          <p:cNvSpPr txBox="1"/>
          <p:nvPr/>
        </p:nvSpPr>
        <p:spPr>
          <a:xfrm>
            <a:off x="1095375" y="231775"/>
            <a:ext cx="10086975" cy="646331"/>
          </a:xfrm>
          <a:prstGeom prst="rect">
            <a:avLst/>
          </a:prstGeom>
          <a:noFill/>
        </p:spPr>
        <p:txBody>
          <a:bodyPr wrap="square" rtlCol="0">
            <a:spAutoFit/>
          </a:bodyPr>
          <a:lstStyle/>
          <a:p>
            <a:r>
              <a:rPr lang="en-US" dirty="0" err="1"/>
              <a:t>Cusper</a:t>
            </a:r>
            <a:r>
              <a:rPr lang="en-US" dirty="0"/>
              <a:t> – a person born near the end of one generation and the beginning of another; they tend to have a mix of characteristics common to both adjacent generations.  Also referred to as a microgeneration.</a:t>
            </a:r>
          </a:p>
        </p:txBody>
      </p:sp>
      <p:sp>
        <p:nvSpPr>
          <p:cNvPr id="12" name="Arrow: Left-Right 11">
            <a:extLst>
              <a:ext uri="{FF2B5EF4-FFF2-40B4-BE49-F238E27FC236}">
                <a16:creationId xmlns:a16="http://schemas.microsoft.com/office/drawing/2014/main" id="{9C86A6D4-48C3-8F26-7F1B-EB8ED0D6529D}"/>
              </a:ext>
            </a:extLst>
          </p:cNvPr>
          <p:cNvSpPr/>
          <p:nvPr/>
        </p:nvSpPr>
        <p:spPr>
          <a:xfrm>
            <a:off x="2863850" y="4337050"/>
            <a:ext cx="2305050" cy="847725"/>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76 million</a:t>
            </a:r>
          </a:p>
        </p:txBody>
      </p:sp>
      <p:sp>
        <p:nvSpPr>
          <p:cNvPr id="13" name="Arrow: Left-Right 12">
            <a:extLst>
              <a:ext uri="{FF2B5EF4-FFF2-40B4-BE49-F238E27FC236}">
                <a16:creationId xmlns:a16="http://schemas.microsoft.com/office/drawing/2014/main" id="{A71EF28C-11DD-2777-9977-83EB8B917D57}"/>
              </a:ext>
            </a:extLst>
          </p:cNvPr>
          <p:cNvSpPr/>
          <p:nvPr/>
        </p:nvSpPr>
        <p:spPr>
          <a:xfrm>
            <a:off x="7054850" y="4337050"/>
            <a:ext cx="2304288" cy="847725"/>
          </a:xfrm>
          <a:prstGeom prst="leftRightArrow">
            <a:avLst/>
          </a:prstGeom>
          <a:solidFill>
            <a:srgbClr val="11B6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80+ million</a:t>
            </a:r>
          </a:p>
        </p:txBody>
      </p:sp>
      <p:sp>
        <p:nvSpPr>
          <p:cNvPr id="14" name="TextBox 13">
            <a:extLst>
              <a:ext uri="{FF2B5EF4-FFF2-40B4-BE49-F238E27FC236}">
                <a16:creationId xmlns:a16="http://schemas.microsoft.com/office/drawing/2014/main" id="{83D4E785-C2F5-50D5-9D04-6DC0A5F1AD69}"/>
              </a:ext>
            </a:extLst>
          </p:cNvPr>
          <p:cNvSpPr txBox="1"/>
          <p:nvPr/>
        </p:nvSpPr>
        <p:spPr>
          <a:xfrm>
            <a:off x="2930524" y="5356225"/>
            <a:ext cx="2428875" cy="584775"/>
          </a:xfrm>
          <a:prstGeom prst="rect">
            <a:avLst/>
          </a:prstGeom>
          <a:noFill/>
        </p:spPr>
        <p:txBody>
          <a:bodyPr wrap="square" rtlCol="0">
            <a:spAutoFit/>
          </a:bodyPr>
          <a:lstStyle/>
          <a:p>
            <a:r>
              <a:rPr lang="en-US" sz="1600" dirty="0"/>
              <a:t>Early – teens of the 1960s</a:t>
            </a:r>
          </a:p>
          <a:p>
            <a:r>
              <a:rPr lang="en-US" sz="1600" dirty="0"/>
              <a:t>Late – teens of the 1970s</a:t>
            </a:r>
          </a:p>
        </p:txBody>
      </p:sp>
      <p:sp>
        <p:nvSpPr>
          <p:cNvPr id="15" name="TextBox 14">
            <a:extLst>
              <a:ext uri="{FF2B5EF4-FFF2-40B4-BE49-F238E27FC236}">
                <a16:creationId xmlns:a16="http://schemas.microsoft.com/office/drawing/2014/main" id="{F74438F3-6422-5370-CDBD-29E5A8A27B68}"/>
              </a:ext>
            </a:extLst>
          </p:cNvPr>
          <p:cNvSpPr txBox="1"/>
          <p:nvPr/>
        </p:nvSpPr>
        <p:spPr>
          <a:xfrm>
            <a:off x="7118349" y="5356225"/>
            <a:ext cx="2428875" cy="584775"/>
          </a:xfrm>
          <a:prstGeom prst="rect">
            <a:avLst/>
          </a:prstGeom>
          <a:noFill/>
        </p:spPr>
        <p:txBody>
          <a:bodyPr wrap="square" rtlCol="0">
            <a:spAutoFit/>
          </a:bodyPr>
          <a:lstStyle/>
          <a:p>
            <a:r>
              <a:rPr lang="en-US" sz="1600" dirty="0"/>
              <a:t>Early – teens of the 1990s</a:t>
            </a:r>
          </a:p>
          <a:p>
            <a:r>
              <a:rPr lang="en-US" sz="1600" dirty="0"/>
              <a:t>Late – teens of the 2000s</a:t>
            </a:r>
          </a:p>
        </p:txBody>
      </p:sp>
    </p:spTree>
    <p:extLst>
      <p:ext uri="{BB962C8B-B14F-4D97-AF65-F5344CB8AC3E}">
        <p14:creationId xmlns:p14="http://schemas.microsoft.com/office/powerpoint/2010/main" val="2926005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239C7C24-427D-4068-29BF-8A9F84B3952F}"/>
              </a:ext>
            </a:extLst>
          </p:cNvPr>
          <p:cNvGraphicFramePr>
            <a:graphicFrameLocks noGrp="1"/>
          </p:cNvGraphicFramePr>
          <p:nvPr>
            <p:extLst>
              <p:ext uri="{D42A27DB-BD31-4B8C-83A1-F6EECF244321}">
                <p14:modId xmlns:p14="http://schemas.microsoft.com/office/powerpoint/2010/main" val="1153776757"/>
              </p:ext>
            </p:extLst>
          </p:nvPr>
        </p:nvGraphicFramePr>
        <p:xfrm>
          <a:off x="0" y="0"/>
          <a:ext cx="12192000" cy="7185004"/>
        </p:xfrm>
        <a:graphic>
          <a:graphicData uri="http://schemas.openxmlformats.org/drawingml/2006/table">
            <a:tbl>
              <a:tblPr firstRow="1" bandRow="1">
                <a:tableStyleId>{F5AB1C69-6EDB-4FF4-983F-18BD219EF322}</a:tableStyleId>
              </a:tblPr>
              <a:tblGrid>
                <a:gridCol w="1557482">
                  <a:extLst>
                    <a:ext uri="{9D8B030D-6E8A-4147-A177-3AD203B41FA5}">
                      <a16:colId xmlns:a16="http://schemas.microsoft.com/office/drawing/2014/main" val="413223691"/>
                    </a:ext>
                  </a:extLst>
                </a:gridCol>
                <a:gridCol w="2156002">
                  <a:extLst>
                    <a:ext uri="{9D8B030D-6E8A-4147-A177-3AD203B41FA5}">
                      <a16:colId xmlns:a16="http://schemas.microsoft.com/office/drawing/2014/main" val="920207445"/>
                    </a:ext>
                  </a:extLst>
                </a:gridCol>
                <a:gridCol w="2235365">
                  <a:extLst>
                    <a:ext uri="{9D8B030D-6E8A-4147-A177-3AD203B41FA5}">
                      <a16:colId xmlns:a16="http://schemas.microsoft.com/office/drawing/2014/main" val="3998820751"/>
                    </a:ext>
                  </a:extLst>
                </a:gridCol>
                <a:gridCol w="2089868">
                  <a:extLst>
                    <a:ext uri="{9D8B030D-6E8A-4147-A177-3AD203B41FA5}">
                      <a16:colId xmlns:a16="http://schemas.microsoft.com/office/drawing/2014/main" val="2501135263"/>
                    </a:ext>
                  </a:extLst>
                </a:gridCol>
                <a:gridCol w="2050186">
                  <a:extLst>
                    <a:ext uri="{9D8B030D-6E8A-4147-A177-3AD203B41FA5}">
                      <a16:colId xmlns:a16="http://schemas.microsoft.com/office/drawing/2014/main" val="1312516552"/>
                    </a:ext>
                  </a:extLst>
                </a:gridCol>
                <a:gridCol w="2103097">
                  <a:extLst>
                    <a:ext uri="{9D8B030D-6E8A-4147-A177-3AD203B41FA5}">
                      <a16:colId xmlns:a16="http://schemas.microsoft.com/office/drawing/2014/main" val="3832597700"/>
                    </a:ext>
                  </a:extLst>
                </a:gridCol>
              </a:tblGrid>
              <a:tr h="448060">
                <a:tc>
                  <a:txBody>
                    <a:bodyPr/>
                    <a:lstStyle/>
                    <a:p>
                      <a:endParaRPr lang="en-US" dirty="0"/>
                    </a:p>
                  </a:txBody>
                  <a:tcPr/>
                </a:tc>
                <a:tc>
                  <a:txBody>
                    <a:bodyPr/>
                    <a:lstStyle/>
                    <a:p>
                      <a:pPr algn="ctr"/>
                      <a:r>
                        <a:rPr lang="en-US" sz="1600" dirty="0">
                          <a:solidFill>
                            <a:schemeClr val="tx1"/>
                          </a:solidFill>
                        </a:rPr>
                        <a:t>Traditionalists</a:t>
                      </a:r>
                    </a:p>
                  </a:txBody>
                  <a:tcPr>
                    <a:solidFill>
                      <a:srgbClr val="FF0000"/>
                    </a:solidFill>
                  </a:tcPr>
                </a:tc>
                <a:tc>
                  <a:txBody>
                    <a:bodyPr/>
                    <a:lstStyle/>
                    <a:p>
                      <a:pPr algn="ctr"/>
                      <a:r>
                        <a:rPr lang="en-US" sz="1600" dirty="0">
                          <a:solidFill>
                            <a:schemeClr val="tx1"/>
                          </a:solidFill>
                        </a:rPr>
                        <a:t>Boomers</a:t>
                      </a:r>
                    </a:p>
                  </a:txBody>
                  <a:tcPr>
                    <a:solidFill>
                      <a:srgbClr val="0070C0"/>
                    </a:solidFill>
                  </a:tcPr>
                </a:tc>
                <a:tc>
                  <a:txBody>
                    <a:bodyPr/>
                    <a:lstStyle/>
                    <a:p>
                      <a:pPr algn="ctr"/>
                      <a:r>
                        <a:rPr lang="en-US" sz="1600" dirty="0">
                          <a:solidFill>
                            <a:schemeClr val="tx1"/>
                          </a:solidFill>
                        </a:rPr>
                        <a:t>GenXers</a:t>
                      </a:r>
                    </a:p>
                  </a:txBody>
                  <a:tcPr>
                    <a:solidFill>
                      <a:srgbClr val="EBDB07"/>
                    </a:solidFill>
                  </a:tcPr>
                </a:tc>
                <a:tc>
                  <a:txBody>
                    <a:bodyPr/>
                    <a:lstStyle/>
                    <a:p>
                      <a:pPr algn="ctr"/>
                      <a:r>
                        <a:rPr lang="en-US" sz="1600" dirty="0">
                          <a:solidFill>
                            <a:schemeClr val="tx1"/>
                          </a:solidFill>
                        </a:rPr>
                        <a:t>Millennials</a:t>
                      </a:r>
                    </a:p>
                  </a:txBody>
                  <a:tcPr>
                    <a:solidFill>
                      <a:srgbClr val="11B663"/>
                    </a:solidFill>
                  </a:tcPr>
                </a:tc>
                <a:tc>
                  <a:txBody>
                    <a:bodyPr/>
                    <a:lstStyle/>
                    <a:p>
                      <a:pPr algn="ctr"/>
                      <a:r>
                        <a:rPr lang="en-US" sz="1600" dirty="0" err="1">
                          <a:solidFill>
                            <a:schemeClr val="tx1"/>
                          </a:solidFill>
                        </a:rPr>
                        <a:t>GenZs</a:t>
                      </a:r>
                      <a:endParaRPr lang="en-US" sz="1600" dirty="0">
                        <a:solidFill>
                          <a:schemeClr val="tx1"/>
                        </a:solidFill>
                      </a:endParaRPr>
                    </a:p>
                  </a:txBody>
                  <a:tcPr>
                    <a:solidFill>
                      <a:srgbClr val="C100EE"/>
                    </a:solidFill>
                  </a:tcPr>
                </a:tc>
                <a:extLst>
                  <a:ext uri="{0D108BD9-81ED-4DB2-BD59-A6C34878D82A}">
                    <a16:rowId xmlns:a16="http://schemas.microsoft.com/office/drawing/2014/main" val="2791680891"/>
                  </a:ext>
                </a:extLst>
              </a:tr>
              <a:tr h="327003">
                <a:tc>
                  <a:txBody>
                    <a:bodyPr/>
                    <a:lstStyle/>
                    <a:p>
                      <a:r>
                        <a:rPr lang="en-US" sz="1200" b="1" dirty="0"/>
                        <a:t>Birth Years</a:t>
                      </a:r>
                    </a:p>
                  </a:txBody>
                  <a:tcPr/>
                </a:tc>
                <a:tc>
                  <a:txBody>
                    <a:bodyPr/>
                    <a:lstStyle/>
                    <a:p>
                      <a:pPr algn="ctr"/>
                      <a:r>
                        <a:rPr lang="en-US" sz="1200" dirty="0"/>
                        <a:t>1929 to 1945</a:t>
                      </a:r>
                    </a:p>
                  </a:txBody>
                  <a:tcPr/>
                </a:tc>
                <a:tc>
                  <a:txBody>
                    <a:bodyPr/>
                    <a:lstStyle/>
                    <a:p>
                      <a:pPr algn="ctr"/>
                      <a:r>
                        <a:rPr lang="en-US" sz="1200" dirty="0"/>
                        <a:t>1946 to 1964</a:t>
                      </a:r>
                    </a:p>
                  </a:txBody>
                  <a:tcPr/>
                </a:tc>
                <a:tc>
                  <a:txBody>
                    <a:bodyPr/>
                    <a:lstStyle/>
                    <a:p>
                      <a:pPr algn="ctr"/>
                      <a:r>
                        <a:rPr lang="en-US" sz="1200" dirty="0"/>
                        <a:t>1965 to 1980</a:t>
                      </a:r>
                    </a:p>
                  </a:txBody>
                  <a:tcPr/>
                </a:tc>
                <a:tc>
                  <a:txBody>
                    <a:bodyPr/>
                    <a:lstStyle/>
                    <a:p>
                      <a:pPr algn="ctr"/>
                      <a:r>
                        <a:rPr lang="en-US" sz="1200" dirty="0"/>
                        <a:t>1981 to 1996</a:t>
                      </a:r>
                    </a:p>
                  </a:txBody>
                  <a:tcPr/>
                </a:tc>
                <a:tc>
                  <a:txBody>
                    <a:bodyPr/>
                    <a:lstStyle/>
                    <a:p>
                      <a:pPr algn="ctr"/>
                      <a:r>
                        <a:rPr lang="en-US" sz="1200" dirty="0"/>
                        <a:t>1997 to 2012</a:t>
                      </a:r>
                    </a:p>
                  </a:txBody>
                  <a:tcPr/>
                </a:tc>
                <a:extLst>
                  <a:ext uri="{0D108BD9-81ED-4DB2-BD59-A6C34878D82A}">
                    <a16:rowId xmlns:a16="http://schemas.microsoft.com/office/drawing/2014/main" val="361611609"/>
                  </a:ext>
                </a:extLst>
              </a:tr>
              <a:tr h="477902">
                <a:tc>
                  <a:txBody>
                    <a:bodyPr/>
                    <a:lstStyle/>
                    <a:p>
                      <a:r>
                        <a:rPr lang="en-US" sz="1200" b="1" dirty="0"/>
                        <a:t>Characteristics</a:t>
                      </a:r>
                    </a:p>
                  </a:txBody>
                  <a:tcPr/>
                </a:tc>
                <a:tc>
                  <a:txBody>
                    <a:bodyPr/>
                    <a:lstStyle/>
                    <a:p>
                      <a:r>
                        <a:rPr lang="en-US" sz="1200" dirty="0"/>
                        <a:t>Frugal, resourceful, conservative</a:t>
                      </a:r>
                    </a:p>
                  </a:txBody>
                  <a:tcPr/>
                </a:tc>
                <a:tc>
                  <a:txBody>
                    <a:bodyPr/>
                    <a:lstStyle/>
                    <a:p>
                      <a:r>
                        <a:rPr lang="en-US" sz="1200" dirty="0"/>
                        <a:t>Questioned everything, pushed against the establishment</a:t>
                      </a:r>
                    </a:p>
                  </a:txBody>
                  <a:tcPr/>
                </a:tc>
                <a:tc>
                  <a:txBody>
                    <a:bodyPr/>
                    <a:lstStyle/>
                    <a:p>
                      <a:r>
                        <a:rPr lang="en-US" sz="1200" dirty="0"/>
                        <a:t>Jaded, suspicious, feel ignored</a:t>
                      </a:r>
                    </a:p>
                  </a:txBody>
                  <a:tcPr/>
                </a:tc>
                <a:tc>
                  <a:txBody>
                    <a:bodyPr/>
                    <a:lstStyle/>
                    <a:p>
                      <a:r>
                        <a:rPr lang="en-US" sz="1200" dirty="0"/>
                        <a:t>Healthy self-esteem, focus on status</a:t>
                      </a:r>
                    </a:p>
                  </a:txBody>
                  <a:tcPr/>
                </a:tc>
                <a:tc>
                  <a:txBody>
                    <a:bodyPr/>
                    <a:lstStyle/>
                    <a:p>
                      <a:r>
                        <a:rPr lang="en-US" sz="1200" dirty="0"/>
                        <a:t>Cautious, highly educated, heightened anxiety</a:t>
                      </a:r>
                    </a:p>
                  </a:txBody>
                  <a:tcPr/>
                </a:tc>
                <a:extLst>
                  <a:ext uri="{0D108BD9-81ED-4DB2-BD59-A6C34878D82A}">
                    <a16:rowId xmlns:a16="http://schemas.microsoft.com/office/drawing/2014/main" val="2150506865"/>
                  </a:ext>
                </a:extLst>
              </a:tr>
              <a:tr h="448060">
                <a:tc>
                  <a:txBody>
                    <a:bodyPr/>
                    <a:lstStyle/>
                    <a:p>
                      <a:r>
                        <a:rPr lang="en-US" sz="1200" b="1" dirty="0"/>
                        <a:t>Motivation</a:t>
                      </a:r>
                    </a:p>
                  </a:txBody>
                  <a:tcPr/>
                </a:tc>
                <a:tc>
                  <a:txBody>
                    <a:bodyPr/>
                    <a:lstStyle/>
                    <a:p>
                      <a:r>
                        <a:rPr lang="en-US" sz="1200" dirty="0"/>
                        <a:t>Stability</a:t>
                      </a:r>
                    </a:p>
                  </a:txBody>
                  <a:tcPr/>
                </a:tc>
                <a:tc>
                  <a:txBody>
                    <a:bodyPr/>
                    <a:lstStyle/>
                    <a:p>
                      <a:r>
                        <a:rPr lang="en-US" sz="1200" dirty="0"/>
                        <a:t>Recognition</a:t>
                      </a:r>
                    </a:p>
                  </a:txBody>
                  <a:tcPr/>
                </a:tc>
                <a:tc>
                  <a:txBody>
                    <a:bodyPr/>
                    <a:lstStyle/>
                    <a:p>
                      <a:r>
                        <a:rPr lang="en-US" sz="1200" dirty="0"/>
                        <a:t>Flexibility</a:t>
                      </a:r>
                    </a:p>
                  </a:txBody>
                  <a:tcPr/>
                </a:tc>
                <a:tc>
                  <a:txBody>
                    <a:bodyPr/>
                    <a:lstStyle/>
                    <a:p>
                      <a:r>
                        <a:rPr lang="en-US" sz="1200" dirty="0"/>
                        <a:t>Work family/tribe</a:t>
                      </a:r>
                    </a:p>
                  </a:txBody>
                  <a:tcPr/>
                </a:tc>
                <a:tc>
                  <a:txBody>
                    <a:bodyPr/>
                    <a:lstStyle/>
                    <a:p>
                      <a:r>
                        <a:rPr lang="en-US" sz="1200" dirty="0"/>
                        <a:t>Meaningful causes</a:t>
                      </a:r>
                    </a:p>
                  </a:txBody>
                  <a:tcPr/>
                </a:tc>
                <a:extLst>
                  <a:ext uri="{0D108BD9-81ED-4DB2-BD59-A6C34878D82A}">
                    <a16:rowId xmlns:a16="http://schemas.microsoft.com/office/drawing/2014/main" val="502497655"/>
                  </a:ext>
                </a:extLst>
              </a:tr>
              <a:tr h="448060">
                <a:tc>
                  <a:txBody>
                    <a:bodyPr/>
                    <a:lstStyle/>
                    <a:p>
                      <a:r>
                        <a:rPr lang="en-US" sz="1200" b="1" dirty="0"/>
                        <a:t>Technology</a:t>
                      </a:r>
                    </a:p>
                  </a:txBody>
                  <a:tcPr/>
                </a:tc>
                <a:tc>
                  <a:txBody>
                    <a:bodyPr/>
                    <a:lstStyle/>
                    <a:p>
                      <a:r>
                        <a:rPr lang="en-US" sz="1200" dirty="0"/>
                        <a:t>Hope to outlive it</a:t>
                      </a:r>
                    </a:p>
                  </a:txBody>
                  <a:tcPr/>
                </a:tc>
                <a:tc>
                  <a:txBody>
                    <a:bodyPr/>
                    <a:lstStyle/>
                    <a:p>
                      <a:r>
                        <a:rPr lang="en-US" sz="1200" dirty="0"/>
                        <a:t>Want to master it</a:t>
                      </a:r>
                    </a:p>
                  </a:txBody>
                  <a:tcPr/>
                </a:tc>
                <a:tc>
                  <a:txBody>
                    <a:bodyPr/>
                    <a:lstStyle/>
                    <a:p>
                      <a:r>
                        <a:rPr lang="en-US" sz="1200" dirty="0"/>
                        <a:t>Choose to leverage it</a:t>
                      </a:r>
                    </a:p>
                  </a:txBody>
                  <a:tcPr/>
                </a:tc>
                <a:tc>
                  <a:txBody>
                    <a:bodyPr/>
                    <a:lstStyle/>
                    <a:p>
                      <a:r>
                        <a:rPr lang="en-US" sz="1200" dirty="0"/>
                        <a:t>Just enjoy it</a:t>
                      </a:r>
                    </a:p>
                  </a:txBody>
                  <a:tcPr/>
                </a:tc>
                <a:tc>
                  <a:txBody>
                    <a:bodyPr/>
                    <a:lstStyle/>
                    <a:p>
                      <a:r>
                        <a:rPr lang="en-US" sz="1200" dirty="0"/>
                        <a:t>Plan on hacking it</a:t>
                      </a:r>
                    </a:p>
                  </a:txBody>
                  <a:tcPr/>
                </a:tc>
                <a:extLst>
                  <a:ext uri="{0D108BD9-81ED-4DB2-BD59-A6C34878D82A}">
                    <a16:rowId xmlns:a16="http://schemas.microsoft.com/office/drawing/2014/main" val="4023560733"/>
                  </a:ext>
                </a:extLst>
              </a:tr>
              <a:tr h="477902">
                <a:tc>
                  <a:txBody>
                    <a:bodyPr/>
                    <a:lstStyle/>
                    <a:p>
                      <a:r>
                        <a:rPr lang="en-US" sz="1200" b="1" dirty="0"/>
                        <a:t>Pandemic’s effect</a:t>
                      </a:r>
                    </a:p>
                  </a:txBody>
                  <a:tcPr/>
                </a:tc>
                <a:tc>
                  <a:txBody>
                    <a:bodyPr/>
                    <a:lstStyle/>
                    <a:p>
                      <a:r>
                        <a:rPr lang="en-US" sz="1200" dirty="0"/>
                        <a:t>We’ve seen tough times before</a:t>
                      </a:r>
                    </a:p>
                  </a:txBody>
                  <a:tcPr/>
                </a:tc>
                <a:tc>
                  <a:txBody>
                    <a:bodyPr/>
                    <a:lstStyle/>
                    <a:p>
                      <a:r>
                        <a:rPr lang="en-US" sz="1200" dirty="0"/>
                        <a:t>My retirement is disappearing</a:t>
                      </a:r>
                    </a:p>
                  </a:txBody>
                  <a:tcPr/>
                </a:tc>
                <a:tc>
                  <a:txBody>
                    <a:bodyPr/>
                    <a:lstStyle/>
                    <a:p>
                      <a:r>
                        <a:rPr lang="en-US" sz="1200" dirty="0"/>
                        <a:t>See, I told you life was hard</a:t>
                      </a:r>
                    </a:p>
                  </a:txBody>
                  <a:tcPr/>
                </a:tc>
                <a:tc>
                  <a:txBody>
                    <a:bodyPr/>
                    <a:lstStyle/>
                    <a:p>
                      <a:r>
                        <a:rPr lang="en-US" sz="1200" dirty="0"/>
                        <a:t>What will this do to my dreams?</a:t>
                      </a:r>
                    </a:p>
                  </a:txBody>
                  <a:tcPr/>
                </a:tc>
                <a:tc>
                  <a:txBody>
                    <a:bodyPr/>
                    <a:lstStyle/>
                    <a:p>
                      <a:r>
                        <a:rPr lang="en-US" sz="1200" dirty="0"/>
                        <a:t>I feel postponed and penalized</a:t>
                      </a:r>
                    </a:p>
                  </a:txBody>
                  <a:tcPr/>
                </a:tc>
                <a:extLst>
                  <a:ext uri="{0D108BD9-81ED-4DB2-BD59-A6C34878D82A}">
                    <a16:rowId xmlns:a16="http://schemas.microsoft.com/office/drawing/2014/main" val="3435301596"/>
                  </a:ext>
                </a:extLst>
              </a:tr>
              <a:tr h="448060">
                <a:tc>
                  <a:txBody>
                    <a:bodyPr/>
                    <a:lstStyle/>
                    <a:p>
                      <a:r>
                        <a:rPr lang="en-US" sz="1200" b="1" dirty="0"/>
                        <a:t>Sense of identity</a:t>
                      </a:r>
                    </a:p>
                  </a:txBody>
                  <a:tcPr/>
                </a:tc>
                <a:tc>
                  <a:txBody>
                    <a:bodyPr/>
                    <a:lstStyle/>
                    <a:p>
                      <a:r>
                        <a:rPr lang="en-US" sz="1200" dirty="0"/>
                        <a:t>I am humble</a:t>
                      </a:r>
                    </a:p>
                  </a:txBody>
                  <a:tcPr/>
                </a:tc>
                <a:tc>
                  <a:txBody>
                    <a:bodyPr/>
                    <a:lstStyle/>
                    <a:p>
                      <a:r>
                        <a:rPr lang="en-US" sz="1200" dirty="0"/>
                        <a:t>I am valuable</a:t>
                      </a:r>
                    </a:p>
                  </a:txBody>
                  <a:tcPr/>
                </a:tc>
                <a:tc>
                  <a:txBody>
                    <a:bodyPr/>
                    <a:lstStyle/>
                    <a:p>
                      <a:r>
                        <a:rPr lang="en-US" sz="1200" dirty="0"/>
                        <a:t>I am self-sufficient</a:t>
                      </a:r>
                    </a:p>
                  </a:txBody>
                  <a:tcPr/>
                </a:tc>
                <a:tc>
                  <a:txBody>
                    <a:bodyPr/>
                    <a:lstStyle/>
                    <a:p>
                      <a:r>
                        <a:rPr lang="en-US" sz="1200" dirty="0"/>
                        <a:t>I am awesome</a:t>
                      </a:r>
                    </a:p>
                  </a:txBody>
                  <a:tcPr/>
                </a:tc>
                <a:tc>
                  <a:txBody>
                    <a:bodyPr/>
                    <a:lstStyle/>
                    <a:p>
                      <a:r>
                        <a:rPr lang="en-US" sz="1200" dirty="0"/>
                        <a:t>I am fluid</a:t>
                      </a:r>
                    </a:p>
                  </a:txBody>
                  <a:tcPr/>
                </a:tc>
                <a:extLst>
                  <a:ext uri="{0D108BD9-81ED-4DB2-BD59-A6C34878D82A}">
                    <a16:rowId xmlns:a16="http://schemas.microsoft.com/office/drawing/2014/main" val="292622230"/>
                  </a:ext>
                </a:extLst>
              </a:tr>
              <a:tr h="477902">
                <a:tc>
                  <a:txBody>
                    <a:bodyPr/>
                    <a:lstStyle/>
                    <a:p>
                      <a:r>
                        <a:rPr lang="en-US" sz="1200" b="1" dirty="0"/>
                        <a:t>Attitude towards authority</a:t>
                      </a:r>
                    </a:p>
                  </a:txBody>
                  <a:tcPr/>
                </a:tc>
                <a:tc>
                  <a:txBody>
                    <a:bodyPr/>
                    <a:lstStyle/>
                    <a:p>
                      <a:r>
                        <a:rPr lang="en-US" sz="1200" dirty="0"/>
                        <a:t>Respect authority</a:t>
                      </a:r>
                    </a:p>
                  </a:txBody>
                  <a:tcPr/>
                </a:tc>
                <a:tc>
                  <a:txBody>
                    <a:bodyPr/>
                    <a:lstStyle/>
                    <a:p>
                      <a:r>
                        <a:rPr lang="en-US" sz="1200" dirty="0"/>
                        <a:t>Take over and get authority</a:t>
                      </a:r>
                    </a:p>
                  </a:txBody>
                  <a:tcPr/>
                </a:tc>
                <a:tc>
                  <a:txBody>
                    <a:bodyPr/>
                    <a:lstStyle/>
                    <a:p>
                      <a:r>
                        <a:rPr lang="en-US" sz="1200" dirty="0"/>
                        <a:t>Ignore and endure authority</a:t>
                      </a:r>
                    </a:p>
                  </a:txBody>
                  <a:tcPr/>
                </a:tc>
                <a:tc>
                  <a:txBody>
                    <a:bodyPr/>
                    <a:lstStyle/>
                    <a:p>
                      <a:r>
                        <a:rPr lang="en-US" sz="1200" dirty="0"/>
                        <a:t>Choose your authority</a:t>
                      </a:r>
                    </a:p>
                  </a:txBody>
                  <a:tcPr/>
                </a:tc>
                <a:tc>
                  <a:txBody>
                    <a:bodyPr/>
                    <a:lstStyle/>
                    <a:p>
                      <a:r>
                        <a:rPr lang="en-US" sz="1200" dirty="0"/>
                        <a:t>Not sure we need authority</a:t>
                      </a:r>
                    </a:p>
                  </a:txBody>
                  <a:tcPr/>
                </a:tc>
                <a:extLst>
                  <a:ext uri="{0D108BD9-81ED-4DB2-BD59-A6C34878D82A}">
                    <a16:rowId xmlns:a16="http://schemas.microsoft.com/office/drawing/2014/main" val="1502998067"/>
                  </a:ext>
                </a:extLst>
              </a:tr>
              <a:tr h="477902">
                <a:tc>
                  <a:txBody>
                    <a:bodyPr/>
                    <a:lstStyle/>
                    <a:p>
                      <a:r>
                        <a:rPr lang="en-US" sz="1200" b="1" dirty="0"/>
                        <a:t>View of the future</a:t>
                      </a:r>
                    </a:p>
                  </a:txBody>
                  <a:tcPr/>
                </a:tc>
                <a:tc>
                  <a:txBody>
                    <a:bodyPr/>
                    <a:lstStyle/>
                    <a:p>
                      <a:r>
                        <a:rPr lang="en-US" sz="1200" dirty="0"/>
                        <a:t>Seek to stabilize it</a:t>
                      </a:r>
                    </a:p>
                  </a:txBody>
                  <a:tcPr/>
                </a:tc>
                <a:tc>
                  <a:txBody>
                    <a:bodyPr/>
                    <a:lstStyle/>
                    <a:p>
                      <a:r>
                        <a:rPr lang="en-US" sz="1200" dirty="0"/>
                        <a:t>Create it</a:t>
                      </a:r>
                    </a:p>
                  </a:txBody>
                  <a:tcPr/>
                </a:tc>
                <a:tc>
                  <a:txBody>
                    <a:bodyPr/>
                    <a:lstStyle/>
                    <a:p>
                      <a:r>
                        <a:rPr lang="en-US" sz="1200" dirty="0"/>
                        <a:t>Skeptical of it</a:t>
                      </a:r>
                    </a:p>
                  </a:txBody>
                  <a:tcPr/>
                </a:tc>
                <a:tc>
                  <a:txBody>
                    <a:bodyPr/>
                    <a:lstStyle/>
                    <a:p>
                      <a:r>
                        <a:rPr lang="en-US" sz="1200" dirty="0"/>
                        <a:t>YOLO</a:t>
                      </a:r>
                    </a:p>
                    <a:p>
                      <a:r>
                        <a:rPr lang="en-US" sz="1200" dirty="0"/>
                        <a:t>(you only live once)</a:t>
                      </a:r>
                    </a:p>
                  </a:txBody>
                  <a:tcPr/>
                </a:tc>
                <a:tc>
                  <a:txBody>
                    <a:bodyPr/>
                    <a:lstStyle/>
                    <a:p>
                      <a:r>
                        <a:rPr lang="en-US" sz="1200" dirty="0"/>
                        <a:t>FOMO</a:t>
                      </a:r>
                    </a:p>
                    <a:p>
                      <a:r>
                        <a:rPr lang="en-US" sz="1200" dirty="0"/>
                        <a:t>(fear of missing out)</a:t>
                      </a:r>
                    </a:p>
                  </a:txBody>
                  <a:tcPr/>
                </a:tc>
                <a:extLst>
                  <a:ext uri="{0D108BD9-81ED-4DB2-BD59-A6C34878D82A}">
                    <a16:rowId xmlns:a16="http://schemas.microsoft.com/office/drawing/2014/main" val="1994662021"/>
                  </a:ext>
                </a:extLst>
              </a:tr>
              <a:tr h="3154153">
                <a:tc>
                  <a:txBody>
                    <a:bodyPr/>
                    <a:lstStyle/>
                    <a:p>
                      <a:r>
                        <a:rPr lang="en-US" sz="1200" b="1" dirty="0"/>
                        <a:t>Life events</a:t>
                      </a:r>
                    </a:p>
                  </a:txBody>
                  <a:tcPr/>
                </a:tc>
                <a:tc>
                  <a:txBody>
                    <a:bodyPr/>
                    <a:lstStyle/>
                    <a:p>
                      <a:pPr marL="114300" indent="-114300">
                        <a:buFont typeface="Arial" panose="020B0604020202020204" pitchFamily="34" charset="0"/>
                        <a:buChar char="•"/>
                      </a:pPr>
                      <a:r>
                        <a:rPr lang="en-US" sz="1200" dirty="0"/>
                        <a:t>WWI (1914-18)</a:t>
                      </a:r>
                    </a:p>
                    <a:p>
                      <a:pPr marL="114300" indent="-114300">
                        <a:buFont typeface="Arial" panose="020B0604020202020204" pitchFamily="34" charset="0"/>
                        <a:buChar char="•"/>
                      </a:pPr>
                      <a:r>
                        <a:rPr lang="en-US" sz="1200" dirty="0"/>
                        <a:t>Prohibition (1920-23)</a:t>
                      </a:r>
                    </a:p>
                    <a:p>
                      <a:pPr marL="114300" indent="-114300">
                        <a:buFont typeface="Arial" panose="020B0604020202020204" pitchFamily="34" charset="0"/>
                        <a:buChar char="•"/>
                      </a:pPr>
                      <a:r>
                        <a:rPr lang="en-US" sz="1200" dirty="0"/>
                        <a:t>First talking movie</a:t>
                      </a:r>
                    </a:p>
                    <a:p>
                      <a:pPr marL="114300" indent="-114300">
                        <a:buFont typeface="Arial" panose="020B0604020202020204" pitchFamily="34" charset="0"/>
                        <a:buChar char="•"/>
                      </a:pPr>
                      <a:r>
                        <a:rPr lang="en-US" sz="1200" dirty="0"/>
                        <a:t>Sliced bread introduced</a:t>
                      </a:r>
                    </a:p>
                    <a:p>
                      <a:pPr marL="114300" indent="-114300">
                        <a:buFont typeface="Arial" panose="020B0604020202020204" pitchFamily="34" charset="0"/>
                        <a:buChar char="•"/>
                      </a:pPr>
                      <a:r>
                        <a:rPr lang="en-US" sz="1200" dirty="0"/>
                        <a:t>The Great Depression (1929-39)</a:t>
                      </a:r>
                    </a:p>
                    <a:p>
                      <a:pPr marL="114300" indent="-114300">
                        <a:buFont typeface="Arial" panose="020B0604020202020204" pitchFamily="34" charset="0"/>
                        <a:buChar char="•"/>
                      </a:pPr>
                      <a:r>
                        <a:rPr lang="en-US" sz="1200" dirty="0"/>
                        <a:t>The New Deal (1933-39)</a:t>
                      </a:r>
                    </a:p>
                    <a:p>
                      <a:pPr marL="114300" indent="-114300">
                        <a:buFont typeface="Arial" panose="020B0604020202020204" pitchFamily="34" charset="0"/>
                        <a:buChar char="•"/>
                      </a:pPr>
                      <a:r>
                        <a:rPr lang="en-US" sz="1200" dirty="0"/>
                        <a:t>Move from the farm to the suburbs</a:t>
                      </a:r>
                    </a:p>
                    <a:p>
                      <a:pPr marL="114300" indent="-114300">
                        <a:buFont typeface="Arial" panose="020B0604020202020204" pitchFamily="34" charset="0"/>
                        <a:buChar char="•"/>
                      </a:pPr>
                      <a:r>
                        <a:rPr lang="en-US" sz="1200" dirty="0"/>
                        <a:t>WWII 1939-45)</a:t>
                      </a:r>
                    </a:p>
                    <a:p>
                      <a:pPr marL="114300" indent="-114300">
                        <a:buFont typeface="Arial" panose="020B0604020202020204" pitchFamily="34" charset="0"/>
                        <a:buChar char="•"/>
                      </a:pPr>
                      <a:r>
                        <a:rPr lang="en-US" sz="1200" dirty="0"/>
                        <a:t>Atomic bomb (1945)</a:t>
                      </a:r>
                    </a:p>
                  </a:txBody>
                  <a:tcPr/>
                </a:tc>
                <a:tc>
                  <a:txBody>
                    <a:bodyPr/>
                    <a:lstStyle/>
                    <a:p>
                      <a:pPr marL="114300" indent="-114300">
                        <a:buFont typeface="Arial" panose="020B0604020202020204" pitchFamily="34" charset="0"/>
                        <a:buChar char="•"/>
                      </a:pPr>
                      <a:r>
                        <a:rPr lang="en-US" sz="1200" dirty="0"/>
                        <a:t>Surge of births after WWII</a:t>
                      </a:r>
                    </a:p>
                    <a:p>
                      <a:pPr marL="114300" indent="-114300">
                        <a:buFont typeface="Arial" panose="020B0604020202020204" pitchFamily="34" charset="0"/>
                        <a:buChar char="•"/>
                      </a:pPr>
                      <a:r>
                        <a:rPr lang="en-US" sz="1200" dirty="0"/>
                        <a:t>Kennedy years (“Camelot”)</a:t>
                      </a:r>
                    </a:p>
                    <a:p>
                      <a:pPr marL="114300" indent="-114300">
                        <a:buFont typeface="Arial" panose="020B0604020202020204" pitchFamily="34" charset="0"/>
                        <a:buChar char="•"/>
                      </a:pPr>
                      <a:r>
                        <a:rPr lang="en-US" sz="1200" dirty="0"/>
                        <a:t>Successful space program</a:t>
                      </a:r>
                    </a:p>
                    <a:p>
                      <a:pPr marL="114300" indent="-114300">
                        <a:buFont typeface="Arial" panose="020B0604020202020204" pitchFamily="34" charset="0"/>
                        <a:buChar char="•"/>
                      </a:pPr>
                      <a:r>
                        <a:rPr lang="en-US" sz="1200" dirty="0"/>
                        <a:t>Civil rights movement</a:t>
                      </a:r>
                    </a:p>
                    <a:p>
                      <a:pPr marL="114300" indent="-114300">
                        <a:buFont typeface="Arial" panose="020B0604020202020204" pitchFamily="34" charset="0"/>
                        <a:buChar char="•"/>
                      </a:pPr>
                      <a:r>
                        <a:rPr lang="en-US" sz="1200" dirty="0"/>
                        <a:t>Vietnam conflict</a:t>
                      </a:r>
                    </a:p>
                    <a:p>
                      <a:pPr marL="114300" indent="-114300">
                        <a:buFont typeface="Arial" panose="020B0604020202020204" pitchFamily="34" charset="0"/>
                        <a:buChar char="•"/>
                      </a:pPr>
                      <a:r>
                        <a:rPr lang="en-US" sz="1200" dirty="0"/>
                        <a:t>Woodstock</a:t>
                      </a:r>
                    </a:p>
                    <a:p>
                      <a:pPr marL="114300" indent="-114300">
                        <a:buFont typeface="Arial" panose="020B0604020202020204" pitchFamily="34" charset="0"/>
                        <a:buChar char="•"/>
                      </a:pPr>
                      <a:r>
                        <a:rPr lang="en-US" sz="1200" dirty="0"/>
                        <a:t>Watergate</a:t>
                      </a:r>
                    </a:p>
                    <a:p>
                      <a:pPr marL="114300" indent="-114300">
                        <a:buFont typeface="Arial" panose="020B0604020202020204" pitchFamily="34" charset="0"/>
                        <a:buChar char="•"/>
                      </a:pPr>
                      <a:r>
                        <a:rPr lang="en-US" sz="1200" dirty="0"/>
                        <a:t>Arab oil embargo</a:t>
                      </a:r>
                    </a:p>
                  </a:txBody>
                  <a:tcPr/>
                </a:tc>
                <a:tc>
                  <a:txBody>
                    <a:bodyPr/>
                    <a:lstStyle/>
                    <a:p>
                      <a:pPr marL="114300" indent="-114300">
                        <a:buFont typeface="Arial" panose="020B0604020202020204" pitchFamily="34" charset="0"/>
                        <a:buChar char="•"/>
                      </a:pPr>
                      <a:r>
                        <a:rPr lang="en-US" sz="1200" dirty="0"/>
                        <a:t>Birth control pill readily available</a:t>
                      </a:r>
                    </a:p>
                    <a:p>
                      <a:pPr marL="114300" indent="-114300">
                        <a:buFont typeface="Arial" panose="020B0604020202020204" pitchFamily="34" charset="0"/>
                        <a:buChar char="•"/>
                      </a:pPr>
                      <a:r>
                        <a:rPr lang="en-US" sz="1200" dirty="0"/>
                        <a:t>Double-digit inflation</a:t>
                      </a:r>
                    </a:p>
                    <a:p>
                      <a:pPr marL="114300" indent="-114300">
                        <a:buFont typeface="Arial" panose="020B0604020202020204" pitchFamily="34" charset="0"/>
                        <a:buChar char="•"/>
                      </a:pPr>
                      <a:r>
                        <a:rPr lang="en-US" sz="1200" dirty="0"/>
                        <a:t>Iranian hostage crisis</a:t>
                      </a:r>
                    </a:p>
                    <a:p>
                      <a:pPr marL="114300" indent="-114300">
                        <a:buFont typeface="Arial" panose="020B0604020202020204" pitchFamily="34" charset="0"/>
                        <a:buChar char="•"/>
                      </a:pPr>
                      <a:r>
                        <a:rPr lang="en-US" sz="1200" dirty="0"/>
                        <a:t>Sony Walkman</a:t>
                      </a:r>
                    </a:p>
                    <a:p>
                      <a:pPr marL="114300" indent="-114300">
                        <a:buFont typeface="Arial" panose="020B0604020202020204" pitchFamily="34" charset="0"/>
                        <a:buChar char="•"/>
                      </a:pPr>
                      <a:r>
                        <a:rPr lang="en-US" sz="1200" dirty="0"/>
                        <a:t>AIDS</a:t>
                      </a:r>
                    </a:p>
                    <a:p>
                      <a:pPr marL="114300" indent="-114300">
                        <a:buFont typeface="Arial" panose="020B0604020202020204" pitchFamily="34" charset="0"/>
                        <a:buChar char="•"/>
                      </a:pPr>
                      <a:r>
                        <a:rPr lang="en-US" sz="1200" dirty="0"/>
                        <a:t>MTV</a:t>
                      </a:r>
                    </a:p>
                    <a:p>
                      <a:pPr marL="114300" indent="-114300">
                        <a:buFont typeface="Arial" panose="020B0604020202020204" pitchFamily="34" charset="0"/>
                        <a:buChar char="•"/>
                      </a:pPr>
                      <a:r>
                        <a:rPr lang="en-US" sz="1200" dirty="0"/>
                        <a:t>Household borrowing grows 2x as fast as income</a:t>
                      </a:r>
                    </a:p>
                    <a:p>
                      <a:pPr marL="114300" indent="-114300">
                        <a:buFont typeface="Arial" panose="020B0604020202020204" pitchFamily="34" charset="0"/>
                        <a:buChar char="•"/>
                      </a:pPr>
                      <a:r>
                        <a:rPr lang="en-US" sz="1200" dirty="0"/>
                        <a:t>Challenger shuttle explodes</a:t>
                      </a:r>
                    </a:p>
                    <a:p>
                      <a:pPr marL="114300" indent="-114300">
                        <a:buFont typeface="Arial" panose="020B0604020202020204" pitchFamily="34" charset="0"/>
                        <a:buChar char="•"/>
                      </a:pPr>
                      <a:r>
                        <a:rPr lang="en-US" sz="1200" dirty="0"/>
                        <a:t>Berlin Wall torn down</a:t>
                      </a:r>
                    </a:p>
                    <a:p>
                      <a:pPr marL="114300" indent="-114300">
                        <a:buFont typeface="Arial" panose="020B0604020202020204" pitchFamily="34" charset="0"/>
                        <a:buChar char="•"/>
                      </a:pPr>
                      <a:r>
                        <a:rPr lang="en-US" sz="1200" dirty="0"/>
                        <a:t>Persian Gulf War</a:t>
                      </a:r>
                    </a:p>
                  </a:txBody>
                  <a:tcPr/>
                </a:tc>
                <a:tc>
                  <a:txBody>
                    <a:bodyPr/>
                    <a:lstStyle/>
                    <a:p>
                      <a:pPr marL="114300" indent="-114300">
                        <a:buFont typeface="Arial" panose="020B0604020202020204" pitchFamily="34" charset="0"/>
                        <a:buChar char="•"/>
                      </a:pPr>
                      <a:r>
                        <a:rPr lang="en-US" sz="1200" dirty="0"/>
                        <a:t>OK City bombing</a:t>
                      </a:r>
                    </a:p>
                    <a:p>
                      <a:pPr marL="114300" indent="-114300">
                        <a:buFont typeface="Arial" panose="020B0604020202020204" pitchFamily="34" charset="0"/>
                        <a:buChar char="•"/>
                      </a:pPr>
                      <a:r>
                        <a:rPr lang="en-US" sz="1200" dirty="0"/>
                        <a:t>Columbine HS shooting</a:t>
                      </a:r>
                    </a:p>
                    <a:p>
                      <a:pPr marL="114300" indent="-114300">
                        <a:buFont typeface="Arial" panose="020B0604020202020204" pitchFamily="34" charset="0"/>
                        <a:buChar char="•"/>
                      </a:pPr>
                      <a:r>
                        <a:rPr lang="en-US" sz="1200" dirty="0"/>
                        <a:t>Clinton and Lewinsky</a:t>
                      </a:r>
                    </a:p>
                    <a:p>
                      <a:pPr marL="114300" indent="-114300">
                        <a:buFont typeface="Arial" panose="020B0604020202020204" pitchFamily="34" charset="0"/>
                        <a:buChar char="•"/>
                      </a:pPr>
                      <a:r>
                        <a:rPr lang="en-US" sz="1200" dirty="0"/>
                        <a:t>Y2K</a:t>
                      </a:r>
                    </a:p>
                    <a:p>
                      <a:pPr marL="114300" indent="-114300">
                        <a:buFont typeface="Arial" panose="020B0604020202020204" pitchFamily="34" charset="0"/>
                        <a:buChar char="•"/>
                      </a:pPr>
                      <a:r>
                        <a:rPr lang="en-US" sz="1200" dirty="0"/>
                        <a:t>September 11, 2001</a:t>
                      </a:r>
                    </a:p>
                    <a:p>
                      <a:pPr marL="114300" indent="-114300">
                        <a:buFont typeface="Arial" panose="020B0604020202020204" pitchFamily="34" charset="0"/>
                        <a:buChar char="•"/>
                      </a:pPr>
                      <a:r>
                        <a:rPr lang="en-US" sz="1200" dirty="0"/>
                        <a:t>Dept of Homeland Security is formed</a:t>
                      </a:r>
                    </a:p>
                    <a:p>
                      <a:pPr marL="114300" indent="-114300">
                        <a:buFont typeface="Arial" panose="020B0604020202020204" pitchFamily="34" charset="0"/>
                        <a:buChar char="•"/>
                      </a:pPr>
                      <a:r>
                        <a:rPr lang="en-US" sz="1200" dirty="0"/>
                        <a:t>Same-sex marriage legalized in MA (2004)</a:t>
                      </a:r>
                    </a:p>
                    <a:p>
                      <a:pPr marL="114300" indent="-114300">
                        <a:buFont typeface="Arial" panose="020B0604020202020204" pitchFamily="34" charset="0"/>
                        <a:buChar char="•"/>
                      </a:pPr>
                      <a:r>
                        <a:rPr lang="en-US" sz="1200" dirty="0"/>
                        <a:t>Dow Jones hits record high (2007)</a:t>
                      </a:r>
                    </a:p>
                    <a:p>
                      <a:pPr marL="114300" indent="-114300">
                        <a:buFont typeface="Arial" panose="020B0604020202020204" pitchFamily="34" charset="0"/>
                        <a:buChar char="•"/>
                      </a:pPr>
                      <a:r>
                        <a:rPr lang="en-US" sz="1200" dirty="0"/>
                        <a:t>Great Recession begins (2007-09)</a:t>
                      </a:r>
                    </a:p>
                    <a:p>
                      <a:pPr marL="114300" indent="-114300">
                        <a:buFont typeface="Arial" panose="020B0604020202020204" pitchFamily="34" charset="0"/>
                        <a:buChar char="•"/>
                      </a:pPr>
                      <a:r>
                        <a:rPr lang="en-US" sz="1200" dirty="0"/>
                        <a:t>First black President (2009)</a:t>
                      </a:r>
                    </a:p>
                    <a:p>
                      <a:pPr marL="114300" indent="-114300">
                        <a:buFont typeface="Arial" panose="020B0604020202020204" pitchFamily="34" charset="0"/>
                        <a:buChar char="•"/>
                      </a:pPr>
                      <a:r>
                        <a:rPr lang="en-US" sz="1200" dirty="0"/>
                        <a:t>Occupy Wall Street (2011)</a:t>
                      </a:r>
                    </a:p>
                  </a:txBody>
                  <a:tcPr/>
                </a:tc>
                <a:tc>
                  <a:txBody>
                    <a:bodyPr/>
                    <a:lstStyle/>
                    <a:p>
                      <a:pPr marL="114300" indent="-114300">
                        <a:buFont typeface="Arial" panose="020B0604020202020204" pitchFamily="34" charset="0"/>
                        <a:buChar char="•"/>
                      </a:pPr>
                      <a:r>
                        <a:rPr lang="en-US" sz="1200" dirty="0"/>
                        <a:t>War on Terror conflict in Afghanistan</a:t>
                      </a:r>
                    </a:p>
                    <a:p>
                      <a:pPr marL="114300" indent="-114300">
                        <a:buFont typeface="Arial" panose="020B0604020202020204" pitchFamily="34" charset="0"/>
                        <a:buChar char="•"/>
                      </a:pPr>
                      <a:r>
                        <a:rPr lang="en-US" sz="1200" dirty="0"/>
                        <a:t>Netflix</a:t>
                      </a:r>
                    </a:p>
                    <a:p>
                      <a:pPr marL="114300" indent="-114300">
                        <a:buFont typeface="Arial" panose="020B0604020202020204" pitchFamily="34" charset="0"/>
                        <a:buChar char="•"/>
                      </a:pPr>
                      <a:r>
                        <a:rPr lang="en-US" sz="1200" dirty="0"/>
                        <a:t>Facebook</a:t>
                      </a:r>
                    </a:p>
                    <a:p>
                      <a:pPr marL="114300" indent="-114300">
                        <a:buFont typeface="Arial" panose="020B0604020202020204" pitchFamily="34" charset="0"/>
                        <a:buChar char="•"/>
                      </a:pPr>
                      <a:r>
                        <a:rPr lang="en-US" sz="1200" dirty="0"/>
                        <a:t>The Great Recession (2007-2009)</a:t>
                      </a:r>
                    </a:p>
                    <a:p>
                      <a:pPr marL="114300" indent="-114300">
                        <a:buFont typeface="Arial" panose="020B0604020202020204" pitchFamily="34" charset="0"/>
                        <a:buChar char="•"/>
                      </a:pPr>
                      <a:r>
                        <a:rPr lang="en-US" sz="1200" dirty="0"/>
                        <a:t>Black Lives Matter</a:t>
                      </a:r>
                    </a:p>
                    <a:p>
                      <a:pPr marL="114300" indent="-114300">
                        <a:buFont typeface="Arial" panose="020B0604020202020204" pitchFamily="34" charset="0"/>
                        <a:buChar char="•"/>
                      </a:pPr>
                      <a:r>
                        <a:rPr lang="en-US" sz="1200" dirty="0"/>
                        <a:t>#MeToo</a:t>
                      </a:r>
                    </a:p>
                    <a:p>
                      <a:pPr marL="114300" indent="-114300">
                        <a:buFont typeface="Arial" panose="020B0604020202020204" pitchFamily="34" charset="0"/>
                        <a:buChar char="•"/>
                      </a:pPr>
                      <a:r>
                        <a:rPr lang="en-US" sz="1200" dirty="0"/>
                        <a:t>Mass shootings increase</a:t>
                      </a:r>
                    </a:p>
                    <a:p>
                      <a:pPr marL="114300" indent="-114300">
                        <a:buFont typeface="Arial" panose="020B0604020202020204" pitchFamily="34" charset="0"/>
                        <a:buChar char="•"/>
                      </a:pPr>
                      <a:r>
                        <a:rPr lang="en-US" sz="1200" dirty="0"/>
                        <a:t>Same-sex marriage legalized nationwide (2015)</a:t>
                      </a:r>
                    </a:p>
                    <a:p>
                      <a:pPr marL="114300" indent="-114300">
                        <a:buFont typeface="Arial" panose="020B0604020202020204" pitchFamily="34" charset="0"/>
                        <a:buChar char="•"/>
                      </a:pPr>
                      <a:r>
                        <a:rPr lang="en-US" sz="1200" dirty="0"/>
                        <a:t>COVID-19 pandemic</a:t>
                      </a:r>
                    </a:p>
                  </a:txBody>
                  <a:tcPr/>
                </a:tc>
                <a:extLst>
                  <a:ext uri="{0D108BD9-81ED-4DB2-BD59-A6C34878D82A}">
                    <a16:rowId xmlns:a16="http://schemas.microsoft.com/office/drawing/2014/main" val="942924037"/>
                  </a:ext>
                </a:extLst>
              </a:tr>
            </a:tbl>
          </a:graphicData>
        </a:graphic>
      </p:graphicFrame>
    </p:spTree>
    <p:extLst>
      <p:ext uri="{BB962C8B-B14F-4D97-AF65-F5344CB8AC3E}">
        <p14:creationId xmlns:p14="http://schemas.microsoft.com/office/powerpoint/2010/main" val="2413651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DE53A-D8C9-552D-D9C5-5C8E403B1B25}"/>
              </a:ext>
            </a:extLst>
          </p:cNvPr>
          <p:cNvSpPr>
            <a:spLocks noGrp="1"/>
          </p:cNvSpPr>
          <p:nvPr>
            <p:ph type="title"/>
          </p:nvPr>
        </p:nvSpPr>
        <p:spPr/>
        <p:txBody>
          <a:bodyPr/>
          <a:lstStyle/>
          <a:p>
            <a:r>
              <a:rPr lang="en-US" dirty="0"/>
              <a:t>Parenting influences</a:t>
            </a:r>
          </a:p>
        </p:txBody>
      </p:sp>
      <p:sp>
        <p:nvSpPr>
          <p:cNvPr id="6" name="Rectangle 5">
            <a:extLst>
              <a:ext uri="{FF2B5EF4-FFF2-40B4-BE49-F238E27FC236}">
                <a16:creationId xmlns:a16="http://schemas.microsoft.com/office/drawing/2014/main" id="{E5D201B3-4BAF-0BA6-BD71-B47B2AB65C4D}"/>
              </a:ext>
            </a:extLst>
          </p:cNvPr>
          <p:cNvSpPr/>
          <p:nvPr/>
        </p:nvSpPr>
        <p:spPr>
          <a:xfrm>
            <a:off x="952500" y="1892300"/>
            <a:ext cx="1993900" cy="2590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Traditionalist</a:t>
            </a:r>
          </a:p>
          <a:p>
            <a:pPr algn="ctr"/>
            <a:endParaRPr lang="en-US" dirty="0">
              <a:solidFill>
                <a:schemeClr val="tx1"/>
              </a:solidFill>
            </a:endParaRPr>
          </a:p>
          <a:p>
            <a:pPr algn="ctr"/>
            <a:endParaRPr lang="en-US" dirty="0">
              <a:solidFill>
                <a:schemeClr val="tx1"/>
              </a:solidFill>
            </a:endParaRPr>
          </a:p>
          <a:p>
            <a:pPr algn="ctr"/>
            <a:r>
              <a:rPr lang="en-US" dirty="0">
                <a:solidFill>
                  <a:schemeClr val="tx1"/>
                </a:solidFill>
              </a:rPr>
              <a:t>Boomers</a:t>
            </a:r>
          </a:p>
          <a:p>
            <a:pPr algn="ctr"/>
            <a:endParaRPr lang="en-US" dirty="0">
              <a:solidFill>
                <a:schemeClr val="tx1"/>
              </a:solidFill>
            </a:endParaRPr>
          </a:p>
          <a:p>
            <a:pPr algn="ctr"/>
            <a:endParaRPr lang="en-US" dirty="0">
              <a:solidFill>
                <a:schemeClr val="tx1"/>
              </a:solidFill>
            </a:endParaRPr>
          </a:p>
        </p:txBody>
      </p:sp>
      <p:sp>
        <p:nvSpPr>
          <p:cNvPr id="7" name="Rectangle 6">
            <a:extLst>
              <a:ext uri="{FF2B5EF4-FFF2-40B4-BE49-F238E27FC236}">
                <a16:creationId xmlns:a16="http://schemas.microsoft.com/office/drawing/2014/main" id="{43D1DCB3-3BBC-A50C-C966-F9D2079048C3}"/>
              </a:ext>
            </a:extLst>
          </p:cNvPr>
          <p:cNvSpPr/>
          <p:nvPr/>
        </p:nvSpPr>
        <p:spPr>
          <a:xfrm>
            <a:off x="3742267" y="1892300"/>
            <a:ext cx="1993900" cy="2590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Boomers</a:t>
            </a:r>
          </a:p>
          <a:p>
            <a:pPr algn="ctr"/>
            <a:endParaRPr lang="en-US" dirty="0">
              <a:solidFill>
                <a:schemeClr val="tx1"/>
              </a:solidFill>
            </a:endParaRPr>
          </a:p>
          <a:p>
            <a:pPr algn="ctr"/>
            <a:endParaRPr lang="en-US" dirty="0">
              <a:solidFill>
                <a:schemeClr val="tx1"/>
              </a:solidFill>
            </a:endParaRPr>
          </a:p>
          <a:p>
            <a:pPr algn="ctr"/>
            <a:r>
              <a:rPr lang="en-US" dirty="0" err="1">
                <a:solidFill>
                  <a:schemeClr val="tx1"/>
                </a:solidFill>
              </a:rPr>
              <a:t>GenXers</a:t>
            </a:r>
            <a:endParaRPr lang="en-US" dirty="0">
              <a:solidFill>
                <a:schemeClr val="tx1"/>
              </a:solidFill>
            </a:endParaRPr>
          </a:p>
          <a:p>
            <a:pPr algn="ctr"/>
            <a:r>
              <a:rPr lang="en-US" dirty="0">
                <a:solidFill>
                  <a:schemeClr val="tx1"/>
                </a:solidFill>
              </a:rPr>
              <a:t>and</a:t>
            </a:r>
          </a:p>
          <a:p>
            <a:pPr algn="ctr"/>
            <a:r>
              <a:rPr lang="en-US" dirty="0">
                <a:solidFill>
                  <a:schemeClr val="tx1"/>
                </a:solidFill>
              </a:rPr>
              <a:t>Early Millennials</a:t>
            </a:r>
          </a:p>
        </p:txBody>
      </p:sp>
      <p:sp>
        <p:nvSpPr>
          <p:cNvPr id="8" name="Rectangle 7">
            <a:extLst>
              <a:ext uri="{FF2B5EF4-FFF2-40B4-BE49-F238E27FC236}">
                <a16:creationId xmlns:a16="http://schemas.microsoft.com/office/drawing/2014/main" id="{07A470B7-1B01-D19E-75C8-D4161A73B1AB}"/>
              </a:ext>
            </a:extLst>
          </p:cNvPr>
          <p:cNvSpPr/>
          <p:nvPr/>
        </p:nvSpPr>
        <p:spPr>
          <a:xfrm>
            <a:off x="6532034" y="1892300"/>
            <a:ext cx="1993900" cy="2590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GenXers</a:t>
            </a: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a:p>
            <a:pPr algn="ctr"/>
            <a:r>
              <a:rPr lang="en-US" dirty="0">
                <a:solidFill>
                  <a:schemeClr val="tx1"/>
                </a:solidFill>
              </a:rPr>
              <a:t>Late Millennials</a:t>
            </a:r>
          </a:p>
          <a:p>
            <a:pPr algn="ctr"/>
            <a:r>
              <a:rPr lang="en-US" dirty="0">
                <a:solidFill>
                  <a:schemeClr val="tx1"/>
                </a:solidFill>
              </a:rPr>
              <a:t>and</a:t>
            </a:r>
          </a:p>
          <a:p>
            <a:pPr algn="ctr"/>
            <a:r>
              <a:rPr lang="en-US" dirty="0" err="1">
                <a:solidFill>
                  <a:schemeClr val="tx1"/>
                </a:solidFill>
              </a:rPr>
              <a:t>GenZs</a:t>
            </a:r>
            <a:endParaRPr lang="en-US" dirty="0">
              <a:solidFill>
                <a:schemeClr val="tx1"/>
              </a:solidFill>
            </a:endParaRPr>
          </a:p>
        </p:txBody>
      </p:sp>
      <p:sp>
        <p:nvSpPr>
          <p:cNvPr id="9" name="Rectangle 8">
            <a:extLst>
              <a:ext uri="{FF2B5EF4-FFF2-40B4-BE49-F238E27FC236}">
                <a16:creationId xmlns:a16="http://schemas.microsoft.com/office/drawing/2014/main" id="{B018F1CD-6419-8500-F003-7D3060D304F2}"/>
              </a:ext>
            </a:extLst>
          </p:cNvPr>
          <p:cNvSpPr/>
          <p:nvPr/>
        </p:nvSpPr>
        <p:spPr>
          <a:xfrm>
            <a:off x="9321800" y="1892300"/>
            <a:ext cx="1993900" cy="2590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Millennials</a:t>
            </a:r>
          </a:p>
          <a:p>
            <a:pPr algn="ctr"/>
            <a:endParaRPr lang="en-US" dirty="0">
              <a:solidFill>
                <a:schemeClr val="tx1"/>
              </a:solidFill>
            </a:endParaRPr>
          </a:p>
          <a:p>
            <a:pPr algn="ctr"/>
            <a:endParaRPr lang="en-US" dirty="0">
              <a:solidFill>
                <a:schemeClr val="tx1"/>
              </a:solidFill>
            </a:endParaRPr>
          </a:p>
          <a:p>
            <a:pPr algn="ctr"/>
            <a:r>
              <a:rPr lang="en-US" dirty="0">
                <a:solidFill>
                  <a:schemeClr val="tx1"/>
                </a:solidFill>
              </a:rPr>
              <a:t>Gen Alpha</a:t>
            </a:r>
          </a:p>
          <a:p>
            <a:pPr algn="ctr"/>
            <a:endParaRPr lang="en-US" dirty="0">
              <a:solidFill>
                <a:schemeClr val="tx1"/>
              </a:solidFill>
            </a:endParaRPr>
          </a:p>
          <a:p>
            <a:pPr algn="ctr"/>
            <a:endParaRPr lang="en-US" dirty="0">
              <a:solidFill>
                <a:schemeClr val="tx1"/>
              </a:solidFill>
            </a:endParaRPr>
          </a:p>
        </p:txBody>
      </p:sp>
      <p:sp>
        <p:nvSpPr>
          <p:cNvPr id="10" name="Arrow: Down 9">
            <a:extLst>
              <a:ext uri="{FF2B5EF4-FFF2-40B4-BE49-F238E27FC236}">
                <a16:creationId xmlns:a16="http://schemas.microsoft.com/office/drawing/2014/main" id="{541392D0-5E3A-D920-81D6-D8220C102372}"/>
              </a:ext>
            </a:extLst>
          </p:cNvPr>
          <p:cNvSpPr/>
          <p:nvPr/>
        </p:nvSpPr>
        <p:spPr>
          <a:xfrm>
            <a:off x="1714500" y="2641600"/>
            <a:ext cx="482600" cy="5715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7A1E74FD-5062-7544-56B7-1F0DFE353B02}"/>
              </a:ext>
            </a:extLst>
          </p:cNvPr>
          <p:cNvSpPr/>
          <p:nvPr/>
        </p:nvSpPr>
        <p:spPr>
          <a:xfrm>
            <a:off x="4483100" y="2641600"/>
            <a:ext cx="482600" cy="571500"/>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1D0A25BE-A0AC-DF5A-EE6F-3D87CD9A78A7}"/>
              </a:ext>
            </a:extLst>
          </p:cNvPr>
          <p:cNvSpPr/>
          <p:nvPr/>
        </p:nvSpPr>
        <p:spPr>
          <a:xfrm>
            <a:off x="7302500" y="2641600"/>
            <a:ext cx="482600" cy="571500"/>
          </a:xfrm>
          <a:prstGeom prst="downArrow">
            <a:avLst/>
          </a:prstGeom>
          <a:solidFill>
            <a:srgbClr val="EBDB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0938FC09-2E8B-C1A0-412F-E30C0E2A802F}"/>
              </a:ext>
            </a:extLst>
          </p:cNvPr>
          <p:cNvSpPr/>
          <p:nvPr/>
        </p:nvSpPr>
        <p:spPr>
          <a:xfrm>
            <a:off x="10071100" y="2641600"/>
            <a:ext cx="482600" cy="571500"/>
          </a:xfrm>
          <a:prstGeom prst="downArrow">
            <a:avLst/>
          </a:prstGeom>
          <a:solidFill>
            <a:srgbClr val="11B6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B1D4DEA-17EF-EADB-872D-D60DF4D2E226}"/>
              </a:ext>
            </a:extLst>
          </p:cNvPr>
          <p:cNvSpPr/>
          <p:nvPr/>
        </p:nvSpPr>
        <p:spPr>
          <a:xfrm>
            <a:off x="952500" y="4565831"/>
            <a:ext cx="1993900" cy="161848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2713" indent="-112713">
              <a:buFont typeface="Arial" panose="020B0604020202020204" pitchFamily="34" charset="0"/>
              <a:buChar char="•"/>
            </a:pPr>
            <a:r>
              <a:rPr lang="en-US" sz="1600" dirty="0">
                <a:solidFill>
                  <a:schemeClr val="tx1"/>
                </a:solidFill>
              </a:rPr>
              <a:t>Raised similarly</a:t>
            </a:r>
          </a:p>
          <a:p>
            <a:pPr marL="112713" indent="-112713">
              <a:buFont typeface="Arial" panose="020B0604020202020204" pitchFamily="34" charset="0"/>
              <a:buChar char="•"/>
            </a:pPr>
            <a:r>
              <a:rPr lang="en-US" sz="1600" dirty="0">
                <a:solidFill>
                  <a:schemeClr val="tx1"/>
                </a:solidFill>
              </a:rPr>
              <a:t>Female Boomers  chose careers</a:t>
            </a:r>
          </a:p>
          <a:p>
            <a:pPr algn="ctr"/>
            <a:endParaRPr lang="en-US" dirty="0">
              <a:solidFill>
                <a:schemeClr val="tx1"/>
              </a:solidFill>
            </a:endParaRPr>
          </a:p>
        </p:txBody>
      </p:sp>
      <p:sp>
        <p:nvSpPr>
          <p:cNvPr id="4" name="Rectangle 3">
            <a:extLst>
              <a:ext uri="{FF2B5EF4-FFF2-40B4-BE49-F238E27FC236}">
                <a16:creationId xmlns:a16="http://schemas.microsoft.com/office/drawing/2014/main" id="{A0AE252B-F71E-FC17-0A83-FD36B3F6B3C2}"/>
              </a:ext>
            </a:extLst>
          </p:cNvPr>
          <p:cNvSpPr/>
          <p:nvPr/>
        </p:nvSpPr>
        <p:spPr>
          <a:xfrm>
            <a:off x="3756660" y="4565831"/>
            <a:ext cx="1993900" cy="161848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2713" indent="-112713">
              <a:buFont typeface="Arial" panose="020B0604020202020204" pitchFamily="34" charset="0"/>
              <a:buChar char="•"/>
            </a:pPr>
            <a:r>
              <a:rPr lang="en-US" sz="1600" dirty="0" err="1">
                <a:solidFill>
                  <a:schemeClr val="tx1"/>
                </a:solidFill>
              </a:rPr>
              <a:t>GenX</a:t>
            </a:r>
            <a:r>
              <a:rPr lang="en-US" sz="1600" dirty="0">
                <a:solidFill>
                  <a:schemeClr val="tx1"/>
                </a:solidFill>
              </a:rPr>
              <a:t>: Latch-key children</a:t>
            </a:r>
          </a:p>
          <a:p>
            <a:pPr marL="112713" indent="-112713">
              <a:buFont typeface="Arial" panose="020B0604020202020204" pitchFamily="34" charset="0"/>
              <a:buChar char="•"/>
            </a:pPr>
            <a:r>
              <a:rPr lang="en-US" sz="1600" dirty="0">
                <a:solidFill>
                  <a:schemeClr val="tx1"/>
                </a:solidFill>
              </a:rPr>
              <a:t>Millennials: more open dialogue with them</a:t>
            </a:r>
            <a:endParaRPr lang="en-US" dirty="0">
              <a:solidFill>
                <a:schemeClr val="tx1"/>
              </a:solidFill>
            </a:endParaRPr>
          </a:p>
        </p:txBody>
      </p:sp>
      <p:sp>
        <p:nvSpPr>
          <p:cNvPr id="5" name="Rectangle 4">
            <a:extLst>
              <a:ext uri="{FF2B5EF4-FFF2-40B4-BE49-F238E27FC236}">
                <a16:creationId xmlns:a16="http://schemas.microsoft.com/office/drawing/2014/main" id="{7296C52C-76F2-9767-0FE2-8F7C9DAFB2FE}"/>
              </a:ext>
            </a:extLst>
          </p:cNvPr>
          <p:cNvSpPr/>
          <p:nvPr/>
        </p:nvSpPr>
        <p:spPr>
          <a:xfrm>
            <a:off x="6534695" y="4565831"/>
            <a:ext cx="1993900" cy="161848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2713" indent="-112713">
              <a:buFont typeface="Arial" panose="020B0604020202020204" pitchFamily="34" charset="0"/>
              <a:buChar char="•"/>
            </a:pPr>
            <a:r>
              <a:rPr lang="en-US" sz="1600" dirty="0">
                <a:solidFill>
                  <a:schemeClr val="tx1"/>
                </a:solidFill>
              </a:rPr>
              <a:t>Over-compensated for latch-key effect</a:t>
            </a:r>
          </a:p>
          <a:p>
            <a:pPr marL="112713" indent="-112713">
              <a:buFont typeface="Arial" panose="020B0604020202020204" pitchFamily="34" charset="0"/>
              <a:buChar char="•"/>
            </a:pPr>
            <a:r>
              <a:rPr lang="en-US" sz="1600" dirty="0">
                <a:solidFill>
                  <a:schemeClr val="tx1"/>
                </a:solidFill>
              </a:rPr>
              <a:t>Safety became focus</a:t>
            </a:r>
          </a:p>
          <a:p>
            <a:pPr marL="112713" indent="-112713">
              <a:buFont typeface="Arial" panose="020B0604020202020204" pitchFamily="34" charset="0"/>
              <a:buChar char="•"/>
            </a:pPr>
            <a:r>
              <a:rPr lang="en-US" sz="1600" dirty="0">
                <a:solidFill>
                  <a:schemeClr val="tx1"/>
                </a:solidFill>
              </a:rPr>
              <a:t>Prepared them to be cautious</a:t>
            </a:r>
            <a:endParaRPr lang="en-US" dirty="0">
              <a:solidFill>
                <a:schemeClr val="tx1"/>
              </a:solidFill>
            </a:endParaRPr>
          </a:p>
        </p:txBody>
      </p:sp>
      <p:sp>
        <p:nvSpPr>
          <p:cNvPr id="14" name="Rectangle 13">
            <a:extLst>
              <a:ext uri="{FF2B5EF4-FFF2-40B4-BE49-F238E27FC236}">
                <a16:creationId xmlns:a16="http://schemas.microsoft.com/office/drawing/2014/main" id="{C4E625ED-7882-4962-C922-068C4CB923FE}"/>
              </a:ext>
            </a:extLst>
          </p:cNvPr>
          <p:cNvSpPr/>
          <p:nvPr/>
        </p:nvSpPr>
        <p:spPr>
          <a:xfrm>
            <a:off x="9330146" y="4565831"/>
            <a:ext cx="1993900" cy="161848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2713" indent="-112713">
              <a:buFont typeface="Arial" panose="020B0604020202020204" pitchFamily="34" charset="0"/>
              <a:buChar char="•"/>
            </a:pPr>
            <a:r>
              <a:rPr lang="en-US" sz="1600" dirty="0">
                <a:solidFill>
                  <a:schemeClr val="tx1"/>
                </a:solidFill>
              </a:rPr>
              <a:t>Stay tuned!</a:t>
            </a: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algn="ctr"/>
            <a:endParaRPr lang="en-US" dirty="0">
              <a:solidFill>
                <a:schemeClr val="tx1"/>
              </a:solidFill>
            </a:endParaRPr>
          </a:p>
        </p:txBody>
      </p:sp>
    </p:spTree>
    <p:extLst>
      <p:ext uri="{BB962C8B-B14F-4D97-AF65-F5344CB8AC3E}">
        <p14:creationId xmlns:p14="http://schemas.microsoft.com/office/powerpoint/2010/main" val="977599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DE53A-D8C9-552D-D9C5-5C8E403B1B25}"/>
              </a:ext>
            </a:extLst>
          </p:cNvPr>
          <p:cNvSpPr>
            <a:spLocks noGrp="1"/>
          </p:cNvSpPr>
          <p:nvPr>
            <p:ph type="title"/>
          </p:nvPr>
        </p:nvSpPr>
        <p:spPr/>
        <p:txBody>
          <a:bodyPr/>
          <a:lstStyle/>
          <a:p>
            <a:r>
              <a:rPr lang="en-US" dirty="0"/>
              <a:t>Reasons the generation gap is widening</a:t>
            </a:r>
          </a:p>
        </p:txBody>
      </p:sp>
      <p:sp>
        <p:nvSpPr>
          <p:cNvPr id="3" name="TextBox 2">
            <a:extLst>
              <a:ext uri="{FF2B5EF4-FFF2-40B4-BE49-F238E27FC236}">
                <a16:creationId xmlns:a16="http://schemas.microsoft.com/office/drawing/2014/main" id="{2D998AD9-EB14-2342-D029-21F9764D5C8C}"/>
              </a:ext>
            </a:extLst>
          </p:cNvPr>
          <p:cNvSpPr txBox="1"/>
          <p:nvPr/>
        </p:nvSpPr>
        <p:spPr>
          <a:xfrm>
            <a:off x="800100" y="1990725"/>
            <a:ext cx="10534650" cy="3416320"/>
          </a:xfrm>
          <a:prstGeom prst="rect">
            <a:avLst/>
          </a:prstGeom>
          <a:noFill/>
        </p:spPr>
        <p:txBody>
          <a:bodyPr wrap="square" rtlCol="0">
            <a:spAutoFit/>
          </a:bodyPr>
          <a:lstStyle/>
          <a:p>
            <a:pPr marL="342900" indent="-342900">
              <a:buFont typeface="Wingdings" panose="05000000000000000000" pitchFamily="2" charset="2"/>
              <a:buChar char=""/>
            </a:pPr>
            <a:r>
              <a:rPr lang="en-US" sz="2400" dirty="0"/>
              <a:t>Rapid changes in culture</a:t>
            </a:r>
          </a:p>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sz="2400" dirty="0"/>
              <a:t>Increased life expectancy</a:t>
            </a:r>
          </a:p>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sz="2400" dirty="0"/>
              <a:t>The mobility of society</a:t>
            </a:r>
          </a:p>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sz="2400" dirty="0"/>
              <a:t>Shifting economies</a:t>
            </a:r>
          </a:p>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sz="2400" dirty="0"/>
              <a:t>New technologies and media</a:t>
            </a:r>
            <a:endParaRPr lang="en-US" dirty="0"/>
          </a:p>
        </p:txBody>
      </p:sp>
      <p:sp>
        <p:nvSpPr>
          <p:cNvPr id="4" name="Rectangle 3">
            <a:extLst>
              <a:ext uri="{FF2B5EF4-FFF2-40B4-BE49-F238E27FC236}">
                <a16:creationId xmlns:a16="http://schemas.microsoft.com/office/drawing/2014/main" id="{68EDF49D-6400-D380-7BA2-5D56B54C8A61}"/>
              </a:ext>
            </a:extLst>
          </p:cNvPr>
          <p:cNvSpPr/>
          <p:nvPr/>
        </p:nvSpPr>
        <p:spPr>
          <a:xfrm>
            <a:off x="0" y="5994400"/>
            <a:ext cx="2432304" cy="863600"/>
          </a:xfrm>
          <a:prstGeom prst="rect">
            <a:avLst/>
          </a:prstGeom>
          <a:solidFill>
            <a:srgbClr val="FF000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444FB5A-7843-BF21-1280-1AE2E1A97E0E}"/>
              </a:ext>
            </a:extLst>
          </p:cNvPr>
          <p:cNvSpPr/>
          <p:nvPr/>
        </p:nvSpPr>
        <p:spPr>
          <a:xfrm>
            <a:off x="2439924" y="5994400"/>
            <a:ext cx="2432304" cy="863600"/>
          </a:xfrm>
          <a:prstGeom prst="rect">
            <a:avLst/>
          </a:prstGeom>
          <a:solidFill>
            <a:srgbClr val="0070C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E24EA37-B812-D7D0-C486-07829CED52B1}"/>
              </a:ext>
            </a:extLst>
          </p:cNvPr>
          <p:cNvSpPr/>
          <p:nvPr/>
        </p:nvSpPr>
        <p:spPr>
          <a:xfrm>
            <a:off x="4879848" y="5994400"/>
            <a:ext cx="2432304" cy="863600"/>
          </a:xfrm>
          <a:prstGeom prst="rect">
            <a:avLst/>
          </a:prstGeom>
          <a:solidFill>
            <a:srgbClr val="EBDB07"/>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75B4C7A-96CD-AF67-2790-3565A0D875A3}"/>
              </a:ext>
            </a:extLst>
          </p:cNvPr>
          <p:cNvSpPr/>
          <p:nvPr/>
        </p:nvSpPr>
        <p:spPr>
          <a:xfrm>
            <a:off x="7319772" y="5994400"/>
            <a:ext cx="2432304" cy="863600"/>
          </a:xfrm>
          <a:prstGeom prst="rect">
            <a:avLst/>
          </a:prstGeom>
          <a:solidFill>
            <a:srgbClr val="11B663"/>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1320A4C-2AE5-85CE-CAA0-394483353E65}"/>
              </a:ext>
            </a:extLst>
          </p:cNvPr>
          <p:cNvSpPr/>
          <p:nvPr/>
        </p:nvSpPr>
        <p:spPr>
          <a:xfrm>
            <a:off x="9759696" y="5994400"/>
            <a:ext cx="2432304" cy="863600"/>
          </a:xfrm>
          <a:prstGeom prst="rect">
            <a:avLst/>
          </a:prstGeom>
          <a:solidFill>
            <a:srgbClr val="C100EE"/>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0671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DE53A-D8C9-552D-D9C5-5C8E403B1B25}"/>
              </a:ext>
            </a:extLst>
          </p:cNvPr>
          <p:cNvSpPr>
            <a:spLocks noGrp="1"/>
          </p:cNvSpPr>
          <p:nvPr>
            <p:ph type="title"/>
          </p:nvPr>
        </p:nvSpPr>
        <p:spPr/>
        <p:txBody>
          <a:bodyPr/>
          <a:lstStyle/>
          <a:p>
            <a:r>
              <a:rPr lang="en-US" dirty="0"/>
              <a:t>Five steps for leading through sticking points</a:t>
            </a:r>
          </a:p>
        </p:txBody>
      </p:sp>
      <p:sp>
        <p:nvSpPr>
          <p:cNvPr id="4" name="Rectangle 3">
            <a:extLst>
              <a:ext uri="{FF2B5EF4-FFF2-40B4-BE49-F238E27FC236}">
                <a16:creationId xmlns:a16="http://schemas.microsoft.com/office/drawing/2014/main" id="{68EDF49D-6400-D380-7BA2-5D56B54C8A61}"/>
              </a:ext>
            </a:extLst>
          </p:cNvPr>
          <p:cNvSpPr/>
          <p:nvPr/>
        </p:nvSpPr>
        <p:spPr>
          <a:xfrm>
            <a:off x="0" y="6400800"/>
            <a:ext cx="2432304" cy="457200"/>
          </a:xfrm>
          <a:prstGeom prst="rect">
            <a:avLst/>
          </a:prstGeom>
          <a:solidFill>
            <a:srgbClr val="FF000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444FB5A-7843-BF21-1280-1AE2E1A97E0E}"/>
              </a:ext>
            </a:extLst>
          </p:cNvPr>
          <p:cNvSpPr/>
          <p:nvPr/>
        </p:nvSpPr>
        <p:spPr>
          <a:xfrm>
            <a:off x="2439924" y="6400800"/>
            <a:ext cx="2432304" cy="457200"/>
          </a:xfrm>
          <a:prstGeom prst="rect">
            <a:avLst/>
          </a:prstGeom>
          <a:solidFill>
            <a:srgbClr val="0070C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E24EA37-B812-D7D0-C486-07829CED52B1}"/>
              </a:ext>
            </a:extLst>
          </p:cNvPr>
          <p:cNvSpPr/>
          <p:nvPr/>
        </p:nvSpPr>
        <p:spPr>
          <a:xfrm>
            <a:off x="4879848" y="6400800"/>
            <a:ext cx="2432304" cy="457200"/>
          </a:xfrm>
          <a:prstGeom prst="rect">
            <a:avLst/>
          </a:prstGeom>
          <a:solidFill>
            <a:srgbClr val="EBDB07"/>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75B4C7A-96CD-AF67-2790-3565A0D875A3}"/>
              </a:ext>
            </a:extLst>
          </p:cNvPr>
          <p:cNvSpPr/>
          <p:nvPr/>
        </p:nvSpPr>
        <p:spPr>
          <a:xfrm>
            <a:off x="7319772" y="6400800"/>
            <a:ext cx="2432304" cy="457200"/>
          </a:xfrm>
          <a:prstGeom prst="rect">
            <a:avLst/>
          </a:prstGeom>
          <a:solidFill>
            <a:srgbClr val="11B663"/>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1320A4C-2AE5-85CE-CAA0-394483353E65}"/>
              </a:ext>
            </a:extLst>
          </p:cNvPr>
          <p:cNvSpPr/>
          <p:nvPr/>
        </p:nvSpPr>
        <p:spPr>
          <a:xfrm>
            <a:off x="9759696" y="6400800"/>
            <a:ext cx="2432304" cy="457200"/>
          </a:xfrm>
          <a:prstGeom prst="rect">
            <a:avLst/>
          </a:prstGeom>
          <a:solidFill>
            <a:srgbClr val="C100EE"/>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E10D263-070C-C711-37C6-3DE29018A72E}"/>
              </a:ext>
            </a:extLst>
          </p:cNvPr>
          <p:cNvSpPr/>
          <p:nvPr/>
        </p:nvSpPr>
        <p:spPr>
          <a:xfrm>
            <a:off x="292100" y="1492250"/>
            <a:ext cx="2235200" cy="2959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rPr>
              <a:t>First</a:t>
            </a:r>
          </a:p>
          <a:p>
            <a:pPr algn="ctr"/>
            <a:endParaRPr lang="en-US" sz="2100" dirty="0">
              <a:solidFill>
                <a:schemeClr val="tx1"/>
              </a:solidFill>
            </a:endParaRPr>
          </a:p>
          <a:p>
            <a:pPr algn="ctr"/>
            <a:r>
              <a:rPr lang="en-US" sz="2100" dirty="0">
                <a:solidFill>
                  <a:schemeClr val="tx1"/>
                </a:solidFill>
              </a:rPr>
              <a:t>ACKNOWLEDGE</a:t>
            </a:r>
          </a:p>
          <a:p>
            <a:pPr algn="ctr"/>
            <a:endParaRPr lang="en-US" dirty="0">
              <a:solidFill>
                <a:schemeClr val="tx1"/>
              </a:solidFill>
            </a:endParaRPr>
          </a:p>
          <a:p>
            <a:pPr algn="ctr"/>
            <a:r>
              <a:rPr lang="en-US" dirty="0">
                <a:solidFill>
                  <a:schemeClr val="tx1"/>
                </a:solidFill>
              </a:rPr>
              <a:t>Calmly TALK about the differences</a:t>
            </a: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p:txBody>
      </p:sp>
      <p:sp>
        <p:nvSpPr>
          <p:cNvPr id="10" name="Rectangle 9">
            <a:extLst>
              <a:ext uri="{FF2B5EF4-FFF2-40B4-BE49-F238E27FC236}">
                <a16:creationId xmlns:a16="http://schemas.microsoft.com/office/drawing/2014/main" id="{65548FA7-F361-89C7-D7F3-37DB93A20073}"/>
              </a:ext>
            </a:extLst>
          </p:cNvPr>
          <p:cNvSpPr/>
          <p:nvPr/>
        </p:nvSpPr>
        <p:spPr>
          <a:xfrm>
            <a:off x="2628773" y="1492250"/>
            <a:ext cx="2231136" cy="2959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Second</a:t>
            </a:r>
          </a:p>
          <a:p>
            <a:pPr algn="ctr"/>
            <a:endParaRPr lang="en-US" sz="2400" dirty="0">
              <a:solidFill>
                <a:schemeClr val="tx1"/>
              </a:solidFill>
            </a:endParaRPr>
          </a:p>
          <a:p>
            <a:pPr algn="ctr"/>
            <a:r>
              <a:rPr lang="en-US" sz="2400" dirty="0">
                <a:solidFill>
                  <a:schemeClr val="tx1"/>
                </a:solidFill>
              </a:rPr>
              <a:t>APPRECIATE</a:t>
            </a:r>
          </a:p>
          <a:p>
            <a:pPr algn="ctr"/>
            <a:endParaRPr lang="en-US" dirty="0">
              <a:solidFill>
                <a:schemeClr val="tx1"/>
              </a:solidFill>
            </a:endParaRPr>
          </a:p>
          <a:p>
            <a:pPr algn="ctr"/>
            <a:r>
              <a:rPr lang="en-US" dirty="0">
                <a:solidFill>
                  <a:schemeClr val="tx1"/>
                </a:solidFill>
              </a:rPr>
              <a:t>Focus on the “why” (not the “what”) and the common need</a:t>
            </a:r>
          </a:p>
          <a:p>
            <a:pPr algn="ctr"/>
            <a:endParaRPr lang="en-US" dirty="0">
              <a:solidFill>
                <a:schemeClr val="tx1"/>
              </a:solidFill>
            </a:endParaRPr>
          </a:p>
          <a:p>
            <a:pPr algn="ctr"/>
            <a:endParaRPr lang="en-US" dirty="0">
              <a:solidFill>
                <a:schemeClr val="tx1"/>
              </a:solidFill>
            </a:endParaRPr>
          </a:p>
        </p:txBody>
      </p:sp>
      <p:sp>
        <p:nvSpPr>
          <p:cNvPr id="11" name="Rectangle 10">
            <a:extLst>
              <a:ext uri="{FF2B5EF4-FFF2-40B4-BE49-F238E27FC236}">
                <a16:creationId xmlns:a16="http://schemas.microsoft.com/office/drawing/2014/main" id="{9E5AA8DB-5A76-2C2C-8C76-9888816BC02F}"/>
              </a:ext>
            </a:extLst>
          </p:cNvPr>
          <p:cNvSpPr/>
          <p:nvPr/>
        </p:nvSpPr>
        <p:spPr>
          <a:xfrm>
            <a:off x="4961382" y="1492250"/>
            <a:ext cx="2231136" cy="2959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Third</a:t>
            </a:r>
          </a:p>
          <a:p>
            <a:pPr algn="ctr"/>
            <a:endParaRPr lang="en-US" sz="2400" dirty="0">
              <a:solidFill>
                <a:schemeClr val="tx1"/>
              </a:solidFill>
            </a:endParaRPr>
          </a:p>
          <a:p>
            <a:pPr algn="ctr"/>
            <a:r>
              <a:rPr lang="en-US" sz="2400" dirty="0">
                <a:solidFill>
                  <a:schemeClr val="tx1"/>
                </a:solidFill>
              </a:rPr>
              <a:t>FLEX</a:t>
            </a:r>
          </a:p>
          <a:p>
            <a:pPr algn="ctr"/>
            <a:endParaRPr lang="en-US" dirty="0">
              <a:solidFill>
                <a:schemeClr val="tx1"/>
              </a:solidFill>
            </a:endParaRPr>
          </a:p>
          <a:p>
            <a:pPr algn="ctr"/>
            <a:r>
              <a:rPr lang="en-US" dirty="0">
                <a:solidFill>
                  <a:schemeClr val="tx1"/>
                </a:solidFill>
              </a:rPr>
              <a:t>Agree to accommodate different approaches</a:t>
            </a:r>
          </a:p>
          <a:p>
            <a:pPr algn="ctr"/>
            <a:endParaRPr lang="en-US" dirty="0">
              <a:solidFill>
                <a:schemeClr val="tx1"/>
              </a:solidFill>
            </a:endParaRPr>
          </a:p>
          <a:p>
            <a:pPr algn="ctr"/>
            <a:endParaRPr lang="en-US" dirty="0">
              <a:solidFill>
                <a:schemeClr val="tx1"/>
              </a:solidFill>
            </a:endParaRPr>
          </a:p>
        </p:txBody>
      </p:sp>
      <p:sp>
        <p:nvSpPr>
          <p:cNvPr id="12" name="Rectangle 11">
            <a:extLst>
              <a:ext uri="{FF2B5EF4-FFF2-40B4-BE49-F238E27FC236}">
                <a16:creationId xmlns:a16="http://schemas.microsoft.com/office/drawing/2014/main" id="{1F60633D-53D9-509C-908A-F27A28993520}"/>
              </a:ext>
            </a:extLst>
          </p:cNvPr>
          <p:cNvSpPr/>
          <p:nvPr/>
        </p:nvSpPr>
        <p:spPr>
          <a:xfrm>
            <a:off x="7293991" y="1492250"/>
            <a:ext cx="2231136" cy="2959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Fourth</a:t>
            </a:r>
          </a:p>
          <a:p>
            <a:pPr algn="ctr"/>
            <a:endParaRPr lang="en-US" sz="2400" dirty="0">
              <a:solidFill>
                <a:schemeClr val="tx1"/>
              </a:solidFill>
            </a:endParaRPr>
          </a:p>
          <a:p>
            <a:pPr algn="ctr"/>
            <a:r>
              <a:rPr lang="en-US" sz="2400" dirty="0">
                <a:solidFill>
                  <a:schemeClr val="tx1"/>
                </a:solidFill>
              </a:rPr>
              <a:t>LEVERAGE</a:t>
            </a:r>
          </a:p>
          <a:p>
            <a:pPr algn="ctr"/>
            <a:endParaRPr lang="en-US" dirty="0">
              <a:solidFill>
                <a:schemeClr val="tx1"/>
              </a:solidFill>
            </a:endParaRPr>
          </a:p>
          <a:p>
            <a:pPr algn="ctr"/>
            <a:r>
              <a:rPr lang="en-US" dirty="0">
                <a:solidFill>
                  <a:schemeClr val="tx1"/>
                </a:solidFill>
              </a:rPr>
              <a:t>Maximize the strengths of each generation</a:t>
            </a:r>
          </a:p>
          <a:p>
            <a:pPr algn="ctr"/>
            <a:endParaRPr lang="en-US" dirty="0">
              <a:solidFill>
                <a:schemeClr val="tx1"/>
              </a:solidFill>
            </a:endParaRPr>
          </a:p>
          <a:p>
            <a:pPr algn="ctr"/>
            <a:endParaRPr lang="en-US" dirty="0">
              <a:solidFill>
                <a:schemeClr val="tx1"/>
              </a:solidFill>
            </a:endParaRPr>
          </a:p>
        </p:txBody>
      </p:sp>
      <p:sp>
        <p:nvSpPr>
          <p:cNvPr id="13" name="Rectangle 12">
            <a:extLst>
              <a:ext uri="{FF2B5EF4-FFF2-40B4-BE49-F238E27FC236}">
                <a16:creationId xmlns:a16="http://schemas.microsoft.com/office/drawing/2014/main" id="{8E1709DF-DFD5-A526-885F-9957C9934E15}"/>
              </a:ext>
            </a:extLst>
          </p:cNvPr>
          <p:cNvSpPr/>
          <p:nvPr/>
        </p:nvSpPr>
        <p:spPr>
          <a:xfrm>
            <a:off x="9626600" y="1492250"/>
            <a:ext cx="2231136" cy="2959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Fifth</a:t>
            </a:r>
          </a:p>
          <a:p>
            <a:pPr algn="ctr"/>
            <a:endParaRPr lang="en-US" sz="2400" dirty="0">
              <a:solidFill>
                <a:schemeClr val="tx1"/>
              </a:solidFill>
            </a:endParaRPr>
          </a:p>
          <a:p>
            <a:pPr algn="ctr"/>
            <a:r>
              <a:rPr lang="en-US" sz="2400" dirty="0">
                <a:solidFill>
                  <a:schemeClr val="tx1"/>
                </a:solidFill>
              </a:rPr>
              <a:t>RESOLVE</a:t>
            </a:r>
          </a:p>
          <a:p>
            <a:pPr algn="ctr"/>
            <a:endParaRPr lang="en-US" dirty="0">
              <a:solidFill>
                <a:schemeClr val="tx1"/>
              </a:solidFill>
            </a:endParaRPr>
          </a:p>
          <a:p>
            <a:pPr algn="ctr"/>
            <a:r>
              <a:rPr lang="en-US" dirty="0">
                <a:solidFill>
                  <a:schemeClr val="tx1"/>
                </a:solidFill>
              </a:rPr>
              <a:t>Make a final decision or policy when flexing isn’t enough</a:t>
            </a:r>
          </a:p>
          <a:p>
            <a:pPr algn="ctr"/>
            <a:endParaRPr lang="en-US" dirty="0">
              <a:solidFill>
                <a:schemeClr val="tx1"/>
              </a:solidFill>
            </a:endParaRPr>
          </a:p>
          <a:p>
            <a:pPr algn="ctr"/>
            <a:endParaRPr lang="en-US" dirty="0">
              <a:solidFill>
                <a:schemeClr val="tx1"/>
              </a:solidFill>
            </a:endParaRPr>
          </a:p>
        </p:txBody>
      </p:sp>
      <p:cxnSp>
        <p:nvCxnSpPr>
          <p:cNvPr id="15" name="Straight Connector 14">
            <a:extLst>
              <a:ext uri="{FF2B5EF4-FFF2-40B4-BE49-F238E27FC236}">
                <a16:creationId xmlns:a16="http://schemas.microsoft.com/office/drawing/2014/main" id="{8F3A5134-4A49-0278-E50F-29B664FAD686}"/>
              </a:ext>
            </a:extLst>
          </p:cNvPr>
          <p:cNvCxnSpPr/>
          <p:nvPr/>
        </p:nvCxnSpPr>
        <p:spPr>
          <a:xfrm>
            <a:off x="292100" y="2038350"/>
            <a:ext cx="22311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193A8D8-0177-28DB-1D11-B9D49842E07A}"/>
              </a:ext>
            </a:extLst>
          </p:cNvPr>
          <p:cNvCxnSpPr/>
          <p:nvPr/>
        </p:nvCxnSpPr>
        <p:spPr>
          <a:xfrm>
            <a:off x="2628900" y="2038350"/>
            <a:ext cx="22311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4385085-3A7B-9864-515F-80BF6E71A7D9}"/>
              </a:ext>
            </a:extLst>
          </p:cNvPr>
          <p:cNvCxnSpPr/>
          <p:nvPr/>
        </p:nvCxnSpPr>
        <p:spPr>
          <a:xfrm>
            <a:off x="4965700" y="2051050"/>
            <a:ext cx="22311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62D67E2-E89C-64BE-48A1-6AAF530248F3}"/>
              </a:ext>
            </a:extLst>
          </p:cNvPr>
          <p:cNvCxnSpPr/>
          <p:nvPr/>
        </p:nvCxnSpPr>
        <p:spPr>
          <a:xfrm>
            <a:off x="7289800" y="2051050"/>
            <a:ext cx="22311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85DA19A-D484-B368-4CB2-57238E96E73A}"/>
              </a:ext>
            </a:extLst>
          </p:cNvPr>
          <p:cNvCxnSpPr/>
          <p:nvPr/>
        </p:nvCxnSpPr>
        <p:spPr>
          <a:xfrm>
            <a:off x="9626600" y="2051050"/>
            <a:ext cx="22311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 Placeholder 3">
            <a:extLst>
              <a:ext uri="{FF2B5EF4-FFF2-40B4-BE49-F238E27FC236}">
                <a16:creationId xmlns:a16="http://schemas.microsoft.com/office/drawing/2014/main" id="{F388485E-4238-193D-CD24-0D184D8DD893}"/>
              </a:ext>
            </a:extLst>
          </p:cNvPr>
          <p:cNvSpPr txBox="1">
            <a:spLocks/>
          </p:cNvSpPr>
          <p:nvPr/>
        </p:nvSpPr>
        <p:spPr>
          <a:xfrm>
            <a:off x="904875" y="4533901"/>
            <a:ext cx="10344149" cy="17907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dirty="0"/>
              <a:t>Leveraging:</a:t>
            </a:r>
          </a:p>
          <a:p>
            <a:pPr marL="0" indent="0">
              <a:buNone/>
            </a:pPr>
            <a:r>
              <a:rPr lang="en-US" sz="2200" dirty="0"/>
              <a:t>“Each generation brings different strengths to the team, and smart leaders arrange the various strengths so the whole is greater than the sum of its parts.  Effective leaders combine people from multiple generations to accomplish more than if they recruited only from one.”  Haydn Shaw, </a:t>
            </a:r>
            <a:r>
              <a:rPr lang="en-US" sz="2200" i="1" dirty="0"/>
              <a:t>Sticky Points</a:t>
            </a:r>
            <a:endParaRPr lang="en-US" sz="2800" dirty="0"/>
          </a:p>
        </p:txBody>
      </p:sp>
    </p:spTree>
    <p:extLst>
      <p:ext uri="{BB962C8B-B14F-4D97-AF65-F5344CB8AC3E}">
        <p14:creationId xmlns:p14="http://schemas.microsoft.com/office/powerpoint/2010/main" val="3288553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DE53A-D8C9-552D-D9C5-5C8E403B1B25}"/>
              </a:ext>
            </a:extLst>
          </p:cNvPr>
          <p:cNvSpPr>
            <a:spLocks noGrp="1"/>
          </p:cNvSpPr>
          <p:nvPr>
            <p:ph type="title"/>
          </p:nvPr>
        </p:nvSpPr>
        <p:spPr/>
        <p:txBody>
          <a:bodyPr/>
          <a:lstStyle/>
          <a:p>
            <a:r>
              <a:rPr lang="en-US" dirty="0"/>
              <a:t>12 Sticking Points for generations</a:t>
            </a:r>
          </a:p>
        </p:txBody>
      </p:sp>
      <p:sp>
        <p:nvSpPr>
          <p:cNvPr id="3" name="TextBox 2">
            <a:extLst>
              <a:ext uri="{FF2B5EF4-FFF2-40B4-BE49-F238E27FC236}">
                <a16:creationId xmlns:a16="http://schemas.microsoft.com/office/drawing/2014/main" id="{2D998AD9-EB14-2342-D029-21F9764D5C8C}"/>
              </a:ext>
            </a:extLst>
          </p:cNvPr>
          <p:cNvSpPr txBox="1"/>
          <p:nvPr/>
        </p:nvSpPr>
        <p:spPr>
          <a:xfrm>
            <a:off x="881119" y="1643481"/>
            <a:ext cx="3991819" cy="4154984"/>
          </a:xfrm>
          <a:prstGeom prst="rect">
            <a:avLst/>
          </a:prstGeom>
          <a:noFill/>
        </p:spPr>
        <p:txBody>
          <a:bodyPr wrap="square" rtlCol="0">
            <a:spAutoFit/>
          </a:bodyPr>
          <a:lstStyle/>
          <a:p>
            <a:pPr marL="342900" indent="-342900">
              <a:buFont typeface="Wingdings" panose="05000000000000000000" pitchFamily="2" charset="2"/>
              <a:buChar char=""/>
            </a:pPr>
            <a:r>
              <a:rPr lang="en-US" sz="2400" dirty="0"/>
              <a:t>Communication</a:t>
            </a:r>
          </a:p>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sz="2400" dirty="0"/>
              <a:t>Decision Making</a:t>
            </a:r>
          </a:p>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sz="2400" dirty="0"/>
              <a:t>Dress Code</a:t>
            </a:r>
          </a:p>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sz="2400" dirty="0"/>
              <a:t>Feedback</a:t>
            </a:r>
          </a:p>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sz="2400" dirty="0"/>
              <a:t>Fun at Work</a:t>
            </a:r>
          </a:p>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sz="2400" dirty="0"/>
              <a:t>Knowledge Transfer</a:t>
            </a:r>
            <a:endParaRPr lang="en-US" dirty="0"/>
          </a:p>
        </p:txBody>
      </p:sp>
      <p:sp>
        <p:nvSpPr>
          <p:cNvPr id="9" name="TextBox 8">
            <a:extLst>
              <a:ext uri="{FF2B5EF4-FFF2-40B4-BE49-F238E27FC236}">
                <a16:creationId xmlns:a16="http://schemas.microsoft.com/office/drawing/2014/main" id="{DA891755-85A1-F568-C16E-93F957942B9D}"/>
              </a:ext>
            </a:extLst>
          </p:cNvPr>
          <p:cNvSpPr txBox="1"/>
          <p:nvPr/>
        </p:nvSpPr>
        <p:spPr>
          <a:xfrm>
            <a:off x="5429970" y="1655056"/>
            <a:ext cx="3991819" cy="4154984"/>
          </a:xfrm>
          <a:prstGeom prst="rect">
            <a:avLst/>
          </a:prstGeom>
          <a:noFill/>
        </p:spPr>
        <p:txBody>
          <a:bodyPr wrap="square" rtlCol="0">
            <a:spAutoFit/>
          </a:bodyPr>
          <a:lstStyle/>
          <a:p>
            <a:pPr marL="342900" indent="-342900">
              <a:buFont typeface="Wingdings" panose="05000000000000000000" pitchFamily="2" charset="2"/>
              <a:buChar char=""/>
            </a:pPr>
            <a:r>
              <a:rPr lang="en-US" sz="2400" dirty="0"/>
              <a:t>Loyalty</a:t>
            </a:r>
          </a:p>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sz="2400" dirty="0"/>
              <a:t>Meetings</a:t>
            </a:r>
          </a:p>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sz="2400" dirty="0"/>
              <a:t>Policies</a:t>
            </a:r>
          </a:p>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sz="2400" dirty="0"/>
              <a:t>Respect</a:t>
            </a:r>
          </a:p>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sz="2400" dirty="0"/>
              <a:t>Training</a:t>
            </a:r>
          </a:p>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sz="2400" dirty="0"/>
              <a:t>Work Ethic</a:t>
            </a:r>
            <a:endParaRPr lang="en-US" dirty="0"/>
          </a:p>
        </p:txBody>
      </p:sp>
      <p:sp>
        <p:nvSpPr>
          <p:cNvPr id="10" name="Rectangle 9">
            <a:extLst>
              <a:ext uri="{FF2B5EF4-FFF2-40B4-BE49-F238E27FC236}">
                <a16:creationId xmlns:a16="http://schemas.microsoft.com/office/drawing/2014/main" id="{6C05F249-AF4C-A8E9-50D6-4F96711F8721}"/>
              </a:ext>
            </a:extLst>
          </p:cNvPr>
          <p:cNvSpPr/>
          <p:nvPr/>
        </p:nvSpPr>
        <p:spPr>
          <a:xfrm>
            <a:off x="9826904" y="1501333"/>
            <a:ext cx="1169597" cy="863600"/>
          </a:xfrm>
          <a:prstGeom prst="rect">
            <a:avLst/>
          </a:prstGeom>
          <a:solidFill>
            <a:srgbClr val="FF000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3DC23AD-DA38-27EC-F4E3-4CFE0298C4EF}"/>
              </a:ext>
            </a:extLst>
          </p:cNvPr>
          <p:cNvSpPr/>
          <p:nvPr/>
        </p:nvSpPr>
        <p:spPr>
          <a:xfrm>
            <a:off x="9826904" y="2364933"/>
            <a:ext cx="1169597" cy="863600"/>
          </a:xfrm>
          <a:prstGeom prst="rect">
            <a:avLst/>
          </a:prstGeom>
          <a:solidFill>
            <a:srgbClr val="0070C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8165597-5B68-18C4-3D4A-CB08A7C3F6BF}"/>
              </a:ext>
            </a:extLst>
          </p:cNvPr>
          <p:cNvSpPr/>
          <p:nvPr/>
        </p:nvSpPr>
        <p:spPr>
          <a:xfrm>
            <a:off x="9826904" y="3233613"/>
            <a:ext cx="1169597" cy="863600"/>
          </a:xfrm>
          <a:prstGeom prst="rect">
            <a:avLst/>
          </a:prstGeom>
          <a:solidFill>
            <a:srgbClr val="EBDB07"/>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9835C08-A35A-762E-6CE9-68BAD7344D98}"/>
              </a:ext>
            </a:extLst>
          </p:cNvPr>
          <p:cNvSpPr/>
          <p:nvPr/>
        </p:nvSpPr>
        <p:spPr>
          <a:xfrm>
            <a:off x="9826904" y="4097213"/>
            <a:ext cx="1169597" cy="863600"/>
          </a:xfrm>
          <a:prstGeom prst="rect">
            <a:avLst/>
          </a:prstGeom>
          <a:solidFill>
            <a:srgbClr val="11B663"/>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44C9F4D-ED3D-B940-2421-0AD794FF7A7B}"/>
              </a:ext>
            </a:extLst>
          </p:cNvPr>
          <p:cNvSpPr/>
          <p:nvPr/>
        </p:nvSpPr>
        <p:spPr>
          <a:xfrm>
            <a:off x="9826904" y="4953193"/>
            <a:ext cx="1169597" cy="863600"/>
          </a:xfrm>
          <a:prstGeom prst="rect">
            <a:avLst/>
          </a:prstGeom>
          <a:solidFill>
            <a:srgbClr val="C100EE"/>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tar: 5 Points 14">
            <a:extLst>
              <a:ext uri="{FF2B5EF4-FFF2-40B4-BE49-F238E27FC236}">
                <a16:creationId xmlns:a16="http://schemas.microsoft.com/office/drawing/2014/main" id="{45577D45-B78E-321D-7029-BF34A9726F68}"/>
              </a:ext>
            </a:extLst>
          </p:cNvPr>
          <p:cNvSpPr/>
          <p:nvPr/>
        </p:nvSpPr>
        <p:spPr>
          <a:xfrm>
            <a:off x="3874920" y="2369858"/>
            <a:ext cx="466344" cy="462987"/>
          </a:xfrm>
          <a:prstGeom prst="star5">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tar: 5 Points 15">
            <a:extLst>
              <a:ext uri="{FF2B5EF4-FFF2-40B4-BE49-F238E27FC236}">
                <a16:creationId xmlns:a16="http://schemas.microsoft.com/office/drawing/2014/main" id="{D293E0ED-F685-C0BA-7017-17A21C20FA6F}"/>
              </a:ext>
            </a:extLst>
          </p:cNvPr>
          <p:cNvSpPr/>
          <p:nvPr/>
        </p:nvSpPr>
        <p:spPr>
          <a:xfrm>
            <a:off x="3874920" y="3129299"/>
            <a:ext cx="466344" cy="462987"/>
          </a:xfrm>
          <a:prstGeom prst="star5">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5 Points 16">
            <a:extLst>
              <a:ext uri="{FF2B5EF4-FFF2-40B4-BE49-F238E27FC236}">
                <a16:creationId xmlns:a16="http://schemas.microsoft.com/office/drawing/2014/main" id="{EADC0F5A-8E9E-8ADD-BB84-485771CA5069}"/>
              </a:ext>
            </a:extLst>
          </p:cNvPr>
          <p:cNvSpPr/>
          <p:nvPr/>
        </p:nvSpPr>
        <p:spPr>
          <a:xfrm>
            <a:off x="3874920" y="4537277"/>
            <a:ext cx="466344" cy="462987"/>
          </a:xfrm>
          <a:prstGeom prst="star5">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tar: 5 Points 17">
            <a:extLst>
              <a:ext uri="{FF2B5EF4-FFF2-40B4-BE49-F238E27FC236}">
                <a16:creationId xmlns:a16="http://schemas.microsoft.com/office/drawing/2014/main" id="{FD7B0264-C59C-BCE0-1B70-900D04B54860}"/>
              </a:ext>
            </a:extLst>
          </p:cNvPr>
          <p:cNvSpPr/>
          <p:nvPr/>
        </p:nvSpPr>
        <p:spPr>
          <a:xfrm>
            <a:off x="3874920" y="5335930"/>
            <a:ext cx="466344" cy="462987"/>
          </a:xfrm>
          <a:prstGeom prst="star5">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tar: 5 Points 18">
            <a:extLst>
              <a:ext uri="{FF2B5EF4-FFF2-40B4-BE49-F238E27FC236}">
                <a16:creationId xmlns:a16="http://schemas.microsoft.com/office/drawing/2014/main" id="{57BBF6E4-8D58-B68C-B8EA-F1A6F1B22791}"/>
              </a:ext>
            </a:extLst>
          </p:cNvPr>
          <p:cNvSpPr/>
          <p:nvPr/>
        </p:nvSpPr>
        <p:spPr>
          <a:xfrm>
            <a:off x="7546693" y="1655180"/>
            <a:ext cx="466344" cy="462987"/>
          </a:xfrm>
          <a:prstGeom prst="star5">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tar: 5 Points 19">
            <a:extLst>
              <a:ext uri="{FF2B5EF4-FFF2-40B4-BE49-F238E27FC236}">
                <a16:creationId xmlns:a16="http://schemas.microsoft.com/office/drawing/2014/main" id="{6C27A806-6D4D-F84C-A560-E57F2B0404A4}"/>
              </a:ext>
            </a:extLst>
          </p:cNvPr>
          <p:cNvSpPr/>
          <p:nvPr/>
        </p:nvSpPr>
        <p:spPr>
          <a:xfrm>
            <a:off x="7546693" y="2419110"/>
            <a:ext cx="466344" cy="462987"/>
          </a:xfrm>
          <a:prstGeom prst="star5">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tar: 5 Points 20">
            <a:extLst>
              <a:ext uri="{FF2B5EF4-FFF2-40B4-BE49-F238E27FC236}">
                <a16:creationId xmlns:a16="http://schemas.microsoft.com/office/drawing/2014/main" id="{E52B9902-0289-ACBA-2A5F-BCC2255E78DA}"/>
              </a:ext>
            </a:extLst>
          </p:cNvPr>
          <p:cNvSpPr/>
          <p:nvPr/>
        </p:nvSpPr>
        <p:spPr>
          <a:xfrm>
            <a:off x="7546693" y="3159889"/>
            <a:ext cx="466344" cy="462987"/>
          </a:xfrm>
          <a:prstGeom prst="star5">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tar: 5 Points 21">
            <a:extLst>
              <a:ext uri="{FF2B5EF4-FFF2-40B4-BE49-F238E27FC236}">
                <a16:creationId xmlns:a16="http://schemas.microsoft.com/office/drawing/2014/main" id="{6F6E52AD-E0A1-6C01-EB62-3CF259814607}"/>
              </a:ext>
            </a:extLst>
          </p:cNvPr>
          <p:cNvSpPr/>
          <p:nvPr/>
        </p:nvSpPr>
        <p:spPr>
          <a:xfrm>
            <a:off x="7546693" y="5324355"/>
            <a:ext cx="466344" cy="462987"/>
          </a:xfrm>
          <a:prstGeom prst="star5">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8063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DE53A-D8C9-552D-D9C5-5C8E403B1B25}"/>
              </a:ext>
            </a:extLst>
          </p:cNvPr>
          <p:cNvSpPr>
            <a:spLocks noGrp="1"/>
          </p:cNvSpPr>
          <p:nvPr>
            <p:ph type="title"/>
          </p:nvPr>
        </p:nvSpPr>
        <p:spPr>
          <a:xfrm>
            <a:off x="342900" y="365126"/>
            <a:ext cx="11010900" cy="734470"/>
          </a:xfrm>
        </p:spPr>
        <p:txBody>
          <a:bodyPr/>
          <a:lstStyle/>
          <a:p>
            <a:r>
              <a:rPr lang="en-US" dirty="0"/>
              <a:t>Sticking Point:  Meetings</a:t>
            </a:r>
          </a:p>
        </p:txBody>
      </p:sp>
      <p:sp>
        <p:nvSpPr>
          <p:cNvPr id="4" name="Rectangle 3">
            <a:extLst>
              <a:ext uri="{FF2B5EF4-FFF2-40B4-BE49-F238E27FC236}">
                <a16:creationId xmlns:a16="http://schemas.microsoft.com/office/drawing/2014/main" id="{68EDF49D-6400-D380-7BA2-5D56B54C8A61}"/>
              </a:ext>
            </a:extLst>
          </p:cNvPr>
          <p:cNvSpPr/>
          <p:nvPr/>
        </p:nvSpPr>
        <p:spPr>
          <a:xfrm>
            <a:off x="0" y="6400800"/>
            <a:ext cx="2432304" cy="457200"/>
          </a:xfrm>
          <a:prstGeom prst="rect">
            <a:avLst/>
          </a:prstGeom>
          <a:solidFill>
            <a:srgbClr val="FF000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444FB5A-7843-BF21-1280-1AE2E1A97E0E}"/>
              </a:ext>
            </a:extLst>
          </p:cNvPr>
          <p:cNvSpPr/>
          <p:nvPr/>
        </p:nvSpPr>
        <p:spPr>
          <a:xfrm>
            <a:off x="2439924" y="6400800"/>
            <a:ext cx="2432304" cy="457200"/>
          </a:xfrm>
          <a:prstGeom prst="rect">
            <a:avLst/>
          </a:prstGeom>
          <a:solidFill>
            <a:srgbClr val="0070C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E24EA37-B812-D7D0-C486-07829CED52B1}"/>
              </a:ext>
            </a:extLst>
          </p:cNvPr>
          <p:cNvSpPr/>
          <p:nvPr/>
        </p:nvSpPr>
        <p:spPr>
          <a:xfrm>
            <a:off x="4879848" y="6400800"/>
            <a:ext cx="2432304" cy="457200"/>
          </a:xfrm>
          <a:prstGeom prst="rect">
            <a:avLst/>
          </a:prstGeom>
          <a:solidFill>
            <a:srgbClr val="EBDB07"/>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75B4C7A-96CD-AF67-2790-3565A0D875A3}"/>
              </a:ext>
            </a:extLst>
          </p:cNvPr>
          <p:cNvSpPr/>
          <p:nvPr/>
        </p:nvSpPr>
        <p:spPr>
          <a:xfrm>
            <a:off x="7319772" y="6400800"/>
            <a:ext cx="2432304" cy="457200"/>
          </a:xfrm>
          <a:prstGeom prst="rect">
            <a:avLst/>
          </a:prstGeom>
          <a:solidFill>
            <a:srgbClr val="11B663"/>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1320A4C-2AE5-85CE-CAA0-394483353E65}"/>
              </a:ext>
            </a:extLst>
          </p:cNvPr>
          <p:cNvSpPr/>
          <p:nvPr/>
        </p:nvSpPr>
        <p:spPr>
          <a:xfrm>
            <a:off x="9759696" y="6400800"/>
            <a:ext cx="2432304" cy="457200"/>
          </a:xfrm>
          <a:prstGeom prst="rect">
            <a:avLst/>
          </a:prstGeom>
          <a:solidFill>
            <a:srgbClr val="C100EE"/>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E10D263-070C-C711-37C6-3DE29018A72E}"/>
              </a:ext>
            </a:extLst>
          </p:cNvPr>
          <p:cNvSpPr/>
          <p:nvPr/>
        </p:nvSpPr>
        <p:spPr>
          <a:xfrm>
            <a:off x="324574" y="1618526"/>
            <a:ext cx="2235200" cy="2959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First</a:t>
            </a:r>
            <a:endParaRPr lang="en-US" sz="2100" dirty="0">
              <a:solidFill>
                <a:schemeClr val="tx1"/>
              </a:solidFill>
            </a:endParaRPr>
          </a:p>
          <a:p>
            <a:pPr algn="ctr"/>
            <a:endParaRPr lang="en-US" sz="2100" dirty="0">
              <a:solidFill>
                <a:schemeClr val="tx1"/>
              </a:solidFill>
            </a:endParaRPr>
          </a:p>
          <a:p>
            <a:pPr algn="ctr"/>
            <a:r>
              <a:rPr lang="en-US" sz="2100" dirty="0">
                <a:solidFill>
                  <a:schemeClr val="tx1"/>
                </a:solidFill>
              </a:rPr>
              <a:t>ACKNOWLEDGE</a:t>
            </a:r>
          </a:p>
          <a:p>
            <a:pPr algn="ctr"/>
            <a:endParaRPr lang="en-US" dirty="0">
              <a:solidFill>
                <a:schemeClr val="tx1"/>
              </a:solidFill>
            </a:endParaRPr>
          </a:p>
          <a:p>
            <a:pPr algn="ctr"/>
            <a:r>
              <a:rPr lang="en-US" dirty="0">
                <a:solidFill>
                  <a:schemeClr val="tx1"/>
                </a:solidFill>
              </a:rPr>
              <a:t>Calmly TALK about the differences</a:t>
            </a: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p:txBody>
      </p:sp>
      <p:cxnSp>
        <p:nvCxnSpPr>
          <p:cNvPr id="15" name="Straight Connector 14">
            <a:extLst>
              <a:ext uri="{FF2B5EF4-FFF2-40B4-BE49-F238E27FC236}">
                <a16:creationId xmlns:a16="http://schemas.microsoft.com/office/drawing/2014/main" id="{8F3A5134-4A49-0278-E50F-29B664FAD686}"/>
              </a:ext>
            </a:extLst>
          </p:cNvPr>
          <p:cNvCxnSpPr/>
          <p:nvPr/>
        </p:nvCxnSpPr>
        <p:spPr>
          <a:xfrm>
            <a:off x="324574" y="2164626"/>
            <a:ext cx="22311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E1EF53F-EBD3-A414-FD0F-DB26F30B2883}"/>
              </a:ext>
            </a:extLst>
          </p:cNvPr>
          <p:cNvSpPr txBox="1"/>
          <p:nvPr/>
        </p:nvSpPr>
        <p:spPr>
          <a:xfrm>
            <a:off x="2952987" y="1134195"/>
            <a:ext cx="8890670" cy="4062651"/>
          </a:xfrm>
          <a:prstGeom prst="rect">
            <a:avLst/>
          </a:prstGeom>
          <a:noFill/>
        </p:spPr>
        <p:txBody>
          <a:bodyPr wrap="square" rtlCol="0">
            <a:spAutoFit/>
          </a:bodyPr>
          <a:lstStyle/>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dirty="0"/>
              <a:t>Boomers:</a:t>
            </a:r>
          </a:p>
          <a:p>
            <a:pPr marL="800100" lvl="1" indent="-342900">
              <a:buFont typeface="Arial" panose="020B0604020202020204" pitchFamily="34" charset="0"/>
              <a:buChar char="•"/>
            </a:pPr>
            <a:r>
              <a:rPr lang="en-US" dirty="0"/>
              <a:t>Supportive of meetings – fits in the hierarchical and linear world</a:t>
            </a:r>
          </a:p>
          <a:p>
            <a:pPr marL="800100" lvl="1" indent="-342900">
              <a:buFont typeface="Arial" panose="020B0604020202020204" pitchFamily="34" charset="0"/>
              <a:buChar char="•"/>
            </a:pPr>
            <a:r>
              <a:rPr lang="en-US" dirty="0"/>
              <a:t>Often use the “Death March” approach to meetings</a:t>
            </a:r>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r>
              <a:rPr lang="en-US" dirty="0"/>
              <a:t>GenXers and Early Millennials:  </a:t>
            </a:r>
          </a:p>
          <a:p>
            <a:pPr marL="800100" lvl="1" indent="-342900">
              <a:buFont typeface="Arial" panose="020B0604020202020204" pitchFamily="34" charset="0"/>
              <a:buChar char="•"/>
            </a:pPr>
            <a:r>
              <a:rPr lang="en-US" dirty="0"/>
              <a:t>Would prefer reports summarized and sent electronically rather than verbal</a:t>
            </a:r>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r>
              <a:rPr lang="en-US" dirty="0"/>
              <a:t>Late Millennials and </a:t>
            </a:r>
            <a:r>
              <a:rPr lang="en-US" dirty="0" err="1"/>
              <a:t>GenZs</a:t>
            </a:r>
            <a:r>
              <a:rPr lang="en-US" dirty="0"/>
              <a:t>:  </a:t>
            </a:r>
          </a:p>
          <a:p>
            <a:pPr marL="800100" lvl="1" indent="-342900">
              <a:buFont typeface="Arial" panose="020B0604020202020204" pitchFamily="34" charset="0"/>
              <a:buChar char="•"/>
            </a:pPr>
            <a:r>
              <a:rPr lang="en-US" dirty="0"/>
              <a:t>Struggle with linear – they prefer a more random, zig-zag approach</a:t>
            </a:r>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r>
              <a:rPr lang="en-US" dirty="0"/>
              <a:t>All Millennials:  </a:t>
            </a:r>
          </a:p>
          <a:p>
            <a:pPr marL="800100" lvl="1" indent="-342900">
              <a:buFont typeface="Arial" panose="020B0604020202020204" pitchFamily="34" charset="0"/>
              <a:buChar char="•"/>
            </a:pPr>
            <a:r>
              <a:rPr lang="en-US" dirty="0"/>
              <a:t>Would appreciate more fun in the meetings!</a:t>
            </a:r>
          </a:p>
          <a:p>
            <a:pPr marL="342900" indent="-342900">
              <a:buFont typeface="Wingdings" panose="05000000000000000000" pitchFamily="2" charset="2"/>
              <a:buChar char=""/>
            </a:pPr>
            <a:endParaRPr lang="en-US" dirty="0"/>
          </a:p>
        </p:txBody>
      </p:sp>
    </p:spTree>
    <p:extLst>
      <p:ext uri="{BB962C8B-B14F-4D97-AF65-F5344CB8AC3E}">
        <p14:creationId xmlns:p14="http://schemas.microsoft.com/office/powerpoint/2010/main" val="1303313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DE53A-D8C9-552D-D9C5-5C8E403B1B25}"/>
              </a:ext>
            </a:extLst>
          </p:cNvPr>
          <p:cNvSpPr>
            <a:spLocks noGrp="1"/>
          </p:cNvSpPr>
          <p:nvPr>
            <p:ph type="title"/>
          </p:nvPr>
        </p:nvSpPr>
        <p:spPr>
          <a:xfrm>
            <a:off x="368300" y="365126"/>
            <a:ext cx="10985500" cy="734470"/>
          </a:xfrm>
        </p:spPr>
        <p:txBody>
          <a:bodyPr/>
          <a:lstStyle/>
          <a:p>
            <a:r>
              <a:rPr lang="en-US" dirty="0"/>
              <a:t>Sticking Point:  Meetings</a:t>
            </a:r>
          </a:p>
        </p:txBody>
      </p:sp>
      <p:sp>
        <p:nvSpPr>
          <p:cNvPr id="4" name="Rectangle 3">
            <a:extLst>
              <a:ext uri="{FF2B5EF4-FFF2-40B4-BE49-F238E27FC236}">
                <a16:creationId xmlns:a16="http://schemas.microsoft.com/office/drawing/2014/main" id="{68EDF49D-6400-D380-7BA2-5D56B54C8A61}"/>
              </a:ext>
            </a:extLst>
          </p:cNvPr>
          <p:cNvSpPr/>
          <p:nvPr/>
        </p:nvSpPr>
        <p:spPr>
          <a:xfrm>
            <a:off x="0" y="6400800"/>
            <a:ext cx="2432304" cy="457200"/>
          </a:xfrm>
          <a:prstGeom prst="rect">
            <a:avLst/>
          </a:prstGeom>
          <a:solidFill>
            <a:srgbClr val="FF000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444FB5A-7843-BF21-1280-1AE2E1A97E0E}"/>
              </a:ext>
            </a:extLst>
          </p:cNvPr>
          <p:cNvSpPr/>
          <p:nvPr/>
        </p:nvSpPr>
        <p:spPr>
          <a:xfrm>
            <a:off x="2439924" y="6400800"/>
            <a:ext cx="2432304" cy="457200"/>
          </a:xfrm>
          <a:prstGeom prst="rect">
            <a:avLst/>
          </a:prstGeom>
          <a:solidFill>
            <a:srgbClr val="0070C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E24EA37-B812-D7D0-C486-07829CED52B1}"/>
              </a:ext>
            </a:extLst>
          </p:cNvPr>
          <p:cNvSpPr/>
          <p:nvPr/>
        </p:nvSpPr>
        <p:spPr>
          <a:xfrm>
            <a:off x="4879848" y="6400800"/>
            <a:ext cx="2432304" cy="457200"/>
          </a:xfrm>
          <a:prstGeom prst="rect">
            <a:avLst/>
          </a:prstGeom>
          <a:solidFill>
            <a:srgbClr val="EBDB07"/>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75B4C7A-96CD-AF67-2790-3565A0D875A3}"/>
              </a:ext>
            </a:extLst>
          </p:cNvPr>
          <p:cNvSpPr/>
          <p:nvPr/>
        </p:nvSpPr>
        <p:spPr>
          <a:xfrm>
            <a:off x="7319772" y="6400800"/>
            <a:ext cx="2432304" cy="457200"/>
          </a:xfrm>
          <a:prstGeom prst="rect">
            <a:avLst/>
          </a:prstGeom>
          <a:solidFill>
            <a:srgbClr val="11B663"/>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1320A4C-2AE5-85CE-CAA0-394483353E65}"/>
              </a:ext>
            </a:extLst>
          </p:cNvPr>
          <p:cNvSpPr/>
          <p:nvPr/>
        </p:nvSpPr>
        <p:spPr>
          <a:xfrm>
            <a:off x="9759696" y="6400800"/>
            <a:ext cx="2432304" cy="457200"/>
          </a:xfrm>
          <a:prstGeom prst="rect">
            <a:avLst/>
          </a:prstGeom>
          <a:solidFill>
            <a:srgbClr val="C100EE"/>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E10D263-070C-C711-37C6-3DE29018A72E}"/>
              </a:ext>
            </a:extLst>
          </p:cNvPr>
          <p:cNvSpPr/>
          <p:nvPr/>
        </p:nvSpPr>
        <p:spPr>
          <a:xfrm>
            <a:off x="349974" y="1618526"/>
            <a:ext cx="2235200" cy="2959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Second</a:t>
            </a:r>
            <a:endParaRPr lang="en-US" sz="2100" dirty="0">
              <a:solidFill>
                <a:schemeClr val="tx1"/>
              </a:solidFill>
            </a:endParaRPr>
          </a:p>
          <a:p>
            <a:pPr algn="ctr"/>
            <a:endParaRPr lang="en-US" sz="2100" dirty="0">
              <a:solidFill>
                <a:schemeClr val="tx1"/>
              </a:solidFill>
            </a:endParaRPr>
          </a:p>
          <a:p>
            <a:pPr algn="ctr"/>
            <a:r>
              <a:rPr lang="en-US" sz="2100" dirty="0">
                <a:solidFill>
                  <a:schemeClr val="tx1"/>
                </a:solidFill>
              </a:rPr>
              <a:t>APPRECIATE</a:t>
            </a:r>
          </a:p>
          <a:p>
            <a:pPr algn="ctr"/>
            <a:endParaRPr lang="en-US" dirty="0">
              <a:solidFill>
                <a:schemeClr val="tx1"/>
              </a:solidFill>
            </a:endParaRPr>
          </a:p>
          <a:p>
            <a:pPr algn="ctr"/>
            <a:r>
              <a:rPr lang="en-US" dirty="0">
                <a:solidFill>
                  <a:schemeClr val="tx1"/>
                </a:solidFill>
              </a:rPr>
              <a:t>Focus on the “why” (not the “what”) and the common need</a:t>
            </a:r>
          </a:p>
          <a:p>
            <a:pPr algn="ctr"/>
            <a:endParaRPr lang="en-US" dirty="0">
              <a:solidFill>
                <a:schemeClr val="tx1"/>
              </a:solidFill>
            </a:endParaRPr>
          </a:p>
          <a:p>
            <a:pPr algn="ctr"/>
            <a:endParaRPr lang="en-US" dirty="0">
              <a:solidFill>
                <a:schemeClr val="tx1"/>
              </a:solidFill>
            </a:endParaRPr>
          </a:p>
        </p:txBody>
      </p:sp>
      <p:cxnSp>
        <p:nvCxnSpPr>
          <p:cNvPr id="15" name="Straight Connector 14">
            <a:extLst>
              <a:ext uri="{FF2B5EF4-FFF2-40B4-BE49-F238E27FC236}">
                <a16:creationId xmlns:a16="http://schemas.microsoft.com/office/drawing/2014/main" id="{8F3A5134-4A49-0278-E50F-29B664FAD686}"/>
              </a:ext>
            </a:extLst>
          </p:cNvPr>
          <p:cNvCxnSpPr/>
          <p:nvPr/>
        </p:nvCxnSpPr>
        <p:spPr>
          <a:xfrm>
            <a:off x="349974" y="2164626"/>
            <a:ext cx="22311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E1EF53F-EBD3-A414-FD0F-DB26F30B2883}"/>
              </a:ext>
            </a:extLst>
          </p:cNvPr>
          <p:cNvSpPr txBox="1"/>
          <p:nvPr/>
        </p:nvSpPr>
        <p:spPr>
          <a:xfrm>
            <a:off x="2952987" y="1134195"/>
            <a:ext cx="8890670" cy="4616648"/>
          </a:xfrm>
          <a:prstGeom prst="rect">
            <a:avLst/>
          </a:prstGeom>
          <a:noFill/>
        </p:spPr>
        <p:txBody>
          <a:bodyPr wrap="square" rtlCol="0">
            <a:spAutoFit/>
          </a:bodyPr>
          <a:lstStyle/>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dirty="0"/>
              <a:t>Boomers:</a:t>
            </a:r>
          </a:p>
          <a:p>
            <a:pPr marL="800100" lvl="1" indent="-342900">
              <a:buFont typeface="Arial" panose="020B0604020202020204" pitchFamily="34" charset="0"/>
              <a:buChar char="•"/>
            </a:pPr>
            <a:r>
              <a:rPr lang="en-US" dirty="0"/>
              <a:t>Meetings have always been necessary (remember the pre-Internet days)</a:t>
            </a:r>
          </a:p>
          <a:p>
            <a:pPr marL="800100" lvl="1" indent="-342900">
              <a:buFont typeface="Arial" panose="020B0604020202020204" pitchFamily="34" charset="0"/>
              <a:buChar char="•"/>
            </a:pPr>
            <a:r>
              <a:rPr lang="en-US" dirty="0"/>
              <a:t>Teams should actively bond during meetings</a:t>
            </a:r>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r>
              <a:rPr lang="en-US" dirty="0"/>
              <a:t>GenXers:  </a:t>
            </a:r>
          </a:p>
          <a:p>
            <a:pPr marL="800100" lvl="1" indent="-342900">
              <a:buFont typeface="Arial" panose="020B0604020202020204" pitchFamily="34" charset="0"/>
              <a:buChar char="•"/>
            </a:pPr>
            <a:r>
              <a:rPr lang="en-US" dirty="0"/>
              <a:t>Meetings aren’t productive – technology should be leveraged instead</a:t>
            </a:r>
          </a:p>
          <a:p>
            <a:pPr marL="800100" lvl="1" indent="-342900">
              <a:buFont typeface="Arial" panose="020B0604020202020204" pitchFamily="34" charset="0"/>
              <a:buChar char="•"/>
            </a:pPr>
            <a:r>
              <a:rPr lang="en-US" dirty="0"/>
              <a:t>Meetings should be </a:t>
            </a:r>
            <a:r>
              <a:rPr lang="en-US" i="1" dirty="0"/>
              <a:t>supplements</a:t>
            </a:r>
            <a:r>
              <a:rPr lang="en-US" dirty="0"/>
              <a:t> to email/online collaboration, not </a:t>
            </a:r>
            <a:r>
              <a:rPr lang="en-US" i="1" dirty="0"/>
              <a:t>replacements</a:t>
            </a:r>
            <a:endParaRPr lang="en-US" dirty="0"/>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r>
              <a:rPr lang="en-US" dirty="0"/>
              <a:t>Millennials:  </a:t>
            </a:r>
          </a:p>
          <a:p>
            <a:pPr marL="800100" lvl="1" indent="-342900">
              <a:buFont typeface="Arial" panose="020B0604020202020204" pitchFamily="34" charset="0"/>
              <a:buChar char="•"/>
            </a:pPr>
            <a:r>
              <a:rPr lang="en-US" dirty="0"/>
              <a:t>They like meetings….but every meeting needs to have something that’s fun and engaging</a:t>
            </a:r>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r>
              <a:rPr lang="en-US" dirty="0" err="1"/>
              <a:t>GenZs</a:t>
            </a:r>
            <a:r>
              <a:rPr lang="en-US" dirty="0"/>
              <a:t> </a:t>
            </a:r>
          </a:p>
          <a:p>
            <a:pPr marL="800100" lvl="1" indent="-342900">
              <a:buFont typeface="Arial" panose="020B0604020202020204" pitchFamily="34" charset="0"/>
              <a:buChar char="•"/>
            </a:pPr>
            <a:r>
              <a:rPr lang="en-US" dirty="0"/>
              <a:t>They might be on the fence about meetings – they like to work alone, but the pandemic has decreased their appreciation for non face-to-face exchanges</a:t>
            </a:r>
          </a:p>
        </p:txBody>
      </p:sp>
    </p:spTree>
    <p:extLst>
      <p:ext uri="{BB962C8B-B14F-4D97-AF65-F5344CB8AC3E}">
        <p14:creationId xmlns:p14="http://schemas.microsoft.com/office/powerpoint/2010/main" val="3194290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DE53A-D8C9-552D-D9C5-5C8E403B1B25}"/>
              </a:ext>
            </a:extLst>
          </p:cNvPr>
          <p:cNvSpPr>
            <a:spLocks noGrp="1"/>
          </p:cNvSpPr>
          <p:nvPr>
            <p:ph type="title"/>
          </p:nvPr>
        </p:nvSpPr>
        <p:spPr>
          <a:xfrm>
            <a:off x="355600" y="365126"/>
            <a:ext cx="10998200" cy="734470"/>
          </a:xfrm>
        </p:spPr>
        <p:txBody>
          <a:bodyPr/>
          <a:lstStyle/>
          <a:p>
            <a:r>
              <a:rPr lang="en-US" dirty="0"/>
              <a:t>Sticking Point:  Meetings</a:t>
            </a:r>
          </a:p>
        </p:txBody>
      </p:sp>
      <p:sp>
        <p:nvSpPr>
          <p:cNvPr id="4" name="Rectangle 3">
            <a:extLst>
              <a:ext uri="{FF2B5EF4-FFF2-40B4-BE49-F238E27FC236}">
                <a16:creationId xmlns:a16="http://schemas.microsoft.com/office/drawing/2014/main" id="{68EDF49D-6400-D380-7BA2-5D56B54C8A61}"/>
              </a:ext>
            </a:extLst>
          </p:cNvPr>
          <p:cNvSpPr/>
          <p:nvPr/>
        </p:nvSpPr>
        <p:spPr>
          <a:xfrm>
            <a:off x="0" y="6400800"/>
            <a:ext cx="2432304" cy="457200"/>
          </a:xfrm>
          <a:prstGeom prst="rect">
            <a:avLst/>
          </a:prstGeom>
          <a:solidFill>
            <a:srgbClr val="FF000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444FB5A-7843-BF21-1280-1AE2E1A97E0E}"/>
              </a:ext>
            </a:extLst>
          </p:cNvPr>
          <p:cNvSpPr/>
          <p:nvPr/>
        </p:nvSpPr>
        <p:spPr>
          <a:xfrm>
            <a:off x="2439924" y="6400800"/>
            <a:ext cx="2432304" cy="457200"/>
          </a:xfrm>
          <a:prstGeom prst="rect">
            <a:avLst/>
          </a:prstGeom>
          <a:solidFill>
            <a:srgbClr val="0070C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E24EA37-B812-D7D0-C486-07829CED52B1}"/>
              </a:ext>
            </a:extLst>
          </p:cNvPr>
          <p:cNvSpPr/>
          <p:nvPr/>
        </p:nvSpPr>
        <p:spPr>
          <a:xfrm>
            <a:off x="4879848" y="6400800"/>
            <a:ext cx="2432304" cy="457200"/>
          </a:xfrm>
          <a:prstGeom prst="rect">
            <a:avLst/>
          </a:prstGeom>
          <a:solidFill>
            <a:srgbClr val="EBDB07"/>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75B4C7A-96CD-AF67-2790-3565A0D875A3}"/>
              </a:ext>
            </a:extLst>
          </p:cNvPr>
          <p:cNvSpPr/>
          <p:nvPr/>
        </p:nvSpPr>
        <p:spPr>
          <a:xfrm>
            <a:off x="7319772" y="6400800"/>
            <a:ext cx="2432304" cy="457200"/>
          </a:xfrm>
          <a:prstGeom prst="rect">
            <a:avLst/>
          </a:prstGeom>
          <a:solidFill>
            <a:srgbClr val="11B663"/>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1320A4C-2AE5-85CE-CAA0-394483353E65}"/>
              </a:ext>
            </a:extLst>
          </p:cNvPr>
          <p:cNvSpPr/>
          <p:nvPr/>
        </p:nvSpPr>
        <p:spPr>
          <a:xfrm>
            <a:off x="9759696" y="6400800"/>
            <a:ext cx="2432304" cy="457200"/>
          </a:xfrm>
          <a:prstGeom prst="rect">
            <a:avLst/>
          </a:prstGeom>
          <a:solidFill>
            <a:srgbClr val="C100EE"/>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E10D263-070C-C711-37C6-3DE29018A72E}"/>
              </a:ext>
            </a:extLst>
          </p:cNvPr>
          <p:cNvSpPr/>
          <p:nvPr/>
        </p:nvSpPr>
        <p:spPr>
          <a:xfrm>
            <a:off x="349974" y="1618526"/>
            <a:ext cx="2235200" cy="2959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Third</a:t>
            </a:r>
          </a:p>
          <a:p>
            <a:pPr algn="ctr"/>
            <a:endParaRPr lang="en-US" sz="2100" dirty="0">
              <a:solidFill>
                <a:schemeClr val="tx1"/>
              </a:solidFill>
            </a:endParaRPr>
          </a:p>
          <a:p>
            <a:pPr algn="ctr"/>
            <a:r>
              <a:rPr lang="en-US" sz="2100" dirty="0">
                <a:solidFill>
                  <a:schemeClr val="tx1"/>
                </a:solidFill>
              </a:rPr>
              <a:t>FLEX</a:t>
            </a:r>
          </a:p>
          <a:p>
            <a:pPr algn="ctr"/>
            <a:endParaRPr lang="en-US" dirty="0">
              <a:solidFill>
                <a:schemeClr val="tx1"/>
              </a:solidFill>
            </a:endParaRPr>
          </a:p>
          <a:p>
            <a:pPr algn="ctr"/>
            <a:r>
              <a:rPr lang="en-US" dirty="0">
                <a:solidFill>
                  <a:schemeClr val="tx1"/>
                </a:solidFill>
              </a:rPr>
              <a:t>Agree to accommodate difference approaches</a:t>
            </a:r>
          </a:p>
          <a:p>
            <a:pPr algn="ctr"/>
            <a:endParaRPr lang="en-US" dirty="0">
              <a:solidFill>
                <a:schemeClr val="tx1"/>
              </a:solidFill>
            </a:endParaRPr>
          </a:p>
          <a:p>
            <a:pPr algn="ctr"/>
            <a:endParaRPr lang="en-US" dirty="0">
              <a:solidFill>
                <a:schemeClr val="tx1"/>
              </a:solidFill>
            </a:endParaRPr>
          </a:p>
        </p:txBody>
      </p:sp>
      <p:cxnSp>
        <p:nvCxnSpPr>
          <p:cNvPr id="15" name="Straight Connector 14">
            <a:extLst>
              <a:ext uri="{FF2B5EF4-FFF2-40B4-BE49-F238E27FC236}">
                <a16:creationId xmlns:a16="http://schemas.microsoft.com/office/drawing/2014/main" id="{8F3A5134-4A49-0278-E50F-29B664FAD686}"/>
              </a:ext>
            </a:extLst>
          </p:cNvPr>
          <p:cNvCxnSpPr/>
          <p:nvPr/>
        </p:nvCxnSpPr>
        <p:spPr>
          <a:xfrm>
            <a:off x="349974" y="2164626"/>
            <a:ext cx="22311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E1EF53F-EBD3-A414-FD0F-DB26F30B2883}"/>
              </a:ext>
            </a:extLst>
          </p:cNvPr>
          <p:cNvSpPr txBox="1"/>
          <p:nvPr/>
        </p:nvSpPr>
        <p:spPr>
          <a:xfrm>
            <a:off x="2952987" y="1134195"/>
            <a:ext cx="8890670" cy="3231654"/>
          </a:xfrm>
          <a:prstGeom prst="rect">
            <a:avLst/>
          </a:prstGeom>
          <a:noFill/>
        </p:spPr>
        <p:txBody>
          <a:bodyPr wrap="square" rtlCol="0">
            <a:spAutoFit/>
          </a:bodyPr>
          <a:lstStyle/>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dirty="0"/>
              <a:t>Stop the Death March</a:t>
            </a:r>
          </a:p>
          <a:p>
            <a:pPr marL="800100" lvl="1" indent="-342900">
              <a:buFont typeface="Arial" panose="020B0604020202020204" pitchFamily="34" charset="0"/>
              <a:buChar char="•"/>
            </a:pPr>
            <a:r>
              <a:rPr lang="en-US" dirty="0"/>
              <a:t>Scrap the verbal reports – have departments/groups provide electronic reports</a:t>
            </a:r>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r>
              <a:rPr lang="en-US" dirty="0"/>
              <a:t>Allow for a less linear approach</a:t>
            </a:r>
          </a:p>
          <a:p>
            <a:pPr marL="800100" lvl="1" indent="-342900">
              <a:buFont typeface="Arial" panose="020B0604020202020204" pitchFamily="34" charset="0"/>
              <a:buChar char="•"/>
            </a:pPr>
            <a:r>
              <a:rPr lang="en-US" dirty="0"/>
              <a:t>Follow an agenda to stay on task, but accommodate some “popcorn” topic changes</a:t>
            </a:r>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r>
              <a:rPr lang="en-US" dirty="0"/>
              <a:t>Provide psychological safety  </a:t>
            </a:r>
          </a:p>
          <a:p>
            <a:pPr marL="800100" lvl="1" indent="-342900">
              <a:buFont typeface="Arial" panose="020B0604020202020204" pitchFamily="34" charset="0"/>
              <a:buChar char="•"/>
            </a:pPr>
            <a:r>
              <a:rPr lang="en-US" dirty="0"/>
              <a:t>There are no stupid questions</a:t>
            </a:r>
          </a:p>
          <a:p>
            <a:pPr marL="800100" lvl="1" indent="-342900">
              <a:buFont typeface="Arial" panose="020B0604020202020204" pitchFamily="34" charset="0"/>
              <a:buChar char="•"/>
            </a:pPr>
            <a:r>
              <a:rPr lang="en-US" dirty="0"/>
              <a:t>Acknowledge that the status quo doesn’t always have to stay</a:t>
            </a:r>
          </a:p>
          <a:p>
            <a:pPr marL="800100" lvl="1" indent="-342900">
              <a:buFont typeface="Arial" panose="020B0604020202020204" pitchFamily="34" charset="0"/>
              <a:buChar char="•"/>
            </a:pPr>
            <a:r>
              <a:rPr lang="en-US" dirty="0"/>
              <a:t>Allow for personal interactions that aren’t dependent upon technology</a:t>
            </a:r>
          </a:p>
        </p:txBody>
      </p:sp>
    </p:spTree>
    <p:extLst>
      <p:ext uri="{BB962C8B-B14F-4D97-AF65-F5344CB8AC3E}">
        <p14:creationId xmlns:p14="http://schemas.microsoft.com/office/powerpoint/2010/main" val="186647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DE53A-D8C9-552D-D9C5-5C8E403B1B25}"/>
              </a:ext>
            </a:extLst>
          </p:cNvPr>
          <p:cNvSpPr>
            <a:spLocks noGrp="1"/>
          </p:cNvSpPr>
          <p:nvPr>
            <p:ph type="title"/>
          </p:nvPr>
        </p:nvSpPr>
        <p:spPr>
          <a:xfrm>
            <a:off x="406400" y="365126"/>
            <a:ext cx="10947400" cy="734470"/>
          </a:xfrm>
        </p:spPr>
        <p:txBody>
          <a:bodyPr/>
          <a:lstStyle/>
          <a:p>
            <a:r>
              <a:rPr lang="en-US" dirty="0"/>
              <a:t>Sticking Point:  Meetings</a:t>
            </a:r>
          </a:p>
        </p:txBody>
      </p:sp>
      <p:sp>
        <p:nvSpPr>
          <p:cNvPr id="4" name="Rectangle 3">
            <a:extLst>
              <a:ext uri="{FF2B5EF4-FFF2-40B4-BE49-F238E27FC236}">
                <a16:creationId xmlns:a16="http://schemas.microsoft.com/office/drawing/2014/main" id="{68EDF49D-6400-D380-7BA2-5D56B54C8A61}"/>
              </a:ext>
            </a:extLst>
          </p:cNvPr>
          <p:cNvSpPr/>
          <p:nvPr/>
        </p:nvSpPr>
        <p:spPr>
          <a:xfrm>
            <a:off x="0" y="6400800"/>
            <a:ext cx="2432304" cy="457200"/>
          </a:xfrm>
          <a:prstGeom prst="rect">
            <a:avLst/>
          </a:prstGeom>
          <a:solidFill>
            <a:srgbClr val="FF000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444FB5A-7843-BF21-1280-1AE2E1A97E0E}"/>
              </a:ext>
            </a:extLst>
          </p:cNvPr>
          <p:cNvSpPr/>
          <p:nvPr/>
        </p:nvSpPr>
        <p:spPr>
          <a:xfrm>
            <a:off x="2439924" y="6400800"/>
            <a:ext cx="2432304" cy="457200"/>
          </a:xfrm>
          <a:prstGeom prst="rect">
            <a:avLst/>
          </a:prstGeom>
          <a:solidFill>
            <a:srgbClr val="0070C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E24EA37-B812-D7D0-C486-07829CED52B1}"/>
              </a:ext>
            </a:extLst>
          </p:cNvPr>
          <p:cNvSpPr/>
          <p:nvPr/>
        </p:nvSpPr>
        <p:spPr>
          <a:xfrm>
            <a:off x="4879848" y="6400800"/>
            <a:ext cx="2432304" cy="457200"/>
          </a:xfrm>
          <a:prstGeom prst="rect">
            <a:avLst/>
          </a:prstGeom>
          <a:solidFill>
            <a:srgbClr val="EBDB07"/>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75B4C7A-96CD-AF67-2790-3565A0D875A3}"/>
              </a:ext>
            </a:extLst>
          </p:cNvPr>
          <p:cNvSpPr/>
          <p:nvPr/>
        </p:nvSpPr>
        <p:spPr>
          <a:xfrm>
            <a:off x="7319772" y="6400800"/>
            <a:ext cx="2432304" cy="457200"/>
          </a:xfrm>
          <a:prstGeom prst="rect">
            <a:avLst/>
          </a:prstGeom>
          <a:solidFill>
            <a:srgbClr val="11B663"/>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1320A4C-2AE5-85CE-CAA0-394483353E65}"/>
              </a:ext>
            </a:extLst>
          </p:cNvPr>
          <p:cNvSpPr/>
          <p:nvPr/>
        </p:nvSpPr>
        <p:spPr>
          <a:xfrm>
            <a:off x="9759696" y="6400800"/>
            <a:ext cx="2432304" cy="457200"/>
          </a:xfrm>
          <a:prstGeom prst="rect">
            <a:avLst/>
          </a:prstGeom>
          <a:solidFill>
            <a:srgbClr val="C100EE"/>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E10D263-070C-C711-37C6-3DE29018A72E}"/>
              </a:ext>
            </a:extLst>
          </p:cNvPr>
          <p:cNvSpPr/>
          <p:nvPr/>
        </p:nvSpPr>
        <p:spPr>
          <a:xfrm>
            <a:off x="362674" y="1643926"/>
            <a:ext cx="2235200" cy="2959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Fourth</a:t>
            </a:r>
          </a:p>
          <a:p>
            <a:pPr algn="ctr"/>
            <a:endParaRPr lang="en-US" sz="2100" dirty="0">
              <a:solidFill>
                <a:schemeClr val="tx1"/>
              </a:solidFill>
            </a:endParaRPr>
          </a:p>
          <a:p>
            <a:pPr algn="ctr"/>
            <a:r>
              <a:rPr lang="en-US" sz="2100" dirty="0">
                <a:solidFill>
                  <a:schemeClr val="tx1"/>
                </a:solidFill>
              </a:rPr>
              <a:t>LEVERAGE</a:t>
            </a:r>
          </a:p>
          <a:p>
            <a:pPr algn="ctr"/>
            <a:endParaRPr lang="en-US" dirty="0">
              <a:solidFill>
                <a:schemeClr val="tx1"/>
              </a:solidFill>
            </a:endParaRPr>
          </a:p>
          <a:p>
            <a:pPr algn="ctr"/>
            <a:r>
              <a:rPr lang="en-US" dirty="0">
                <a:solidFill>
                  <a:schemeClr val="tx1"/>
                </a:solidFill>
              </a:rPr>
              <a:t>Maximize the strengths of each generation</a:t>
            </a:r>
          </a:p>
          <a:p>
            <a:pPr algn="ctr"/>
            <a:endParaRPr lang="en-US" dirty="0">
              <a:solidFill>
                <a:schemeClr val="tx1"/>
              </a:solidFill>
            </a:endParaRPr>
          </a:p>
          <a:p>
            <a:pPr algn="ctr"/>
            <a:endParaRPr lang="en-US" dirty="0">
              <a:solidFill>
                <a:schemeClr val="tx1"/>
              </a:solidFill>
            </a:endParaRPr>
          </a:p>
        </p:txBody>
      </p:sp>
      <p:cxnSp>
        <p:nvCxnSpPr>
          <p:cNvPr id="15" name="Straight Connector 14">
            <a:extLst>
              <a:ext uri="{FF2B5EF4-FFF2-40B4-BE49-F238E27FC236}">
                <a16:creationId xmlns:a16="http://schemas.microsoft.com/office/drawing/2014/main" id="{8F3A5134-4A49-0278-E50F-29B664FAD686}"/>
              </a:ext>
            </a:extLst>
          </p:cNvPr>
          <p:cNvCxnSpPr/>
          <p:nvPr/>
        </p:nvCxnSpPr>
        <p:spPr>
          <a:xfrm>
            <a:off x="362674" y="2190026"/>
            <a:ext cx="22311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E1EF53F-EBD3-A414-FD0F-DB26F30B2883}"/>
              </a:ext>
            </a:extLst>
          </p:cNvPr>
          <p:cNvSpPr txBox="1"/>
          <p:nvPr/>
        </p:nvSpPr>
        <p:spPr>
          <a:xfrm>
            <a:off x="2952987" y="1134195"/>
            <a:ext cx="8890670" cy="4616648"/>
          </a:xfrm>
          <a:prstGeom prst="rect">
            <a:avLst/>
          </a:prstGeom>
          <a:noFill/>
        </p:spPr>
        <p:txBody>
          <a:bodyPr wrap="square" rtlCol="0">
            <a:spAutoFit/>
          </a:bodyPr>
          <a:lstStyle/>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dirty="0"/>
              <a:t>Traditionalists and early Boomers:</a:t>
            </a:r>
          </a:p>
          <a:p>
            <a:pPr marL="800100" lvl="1" indent="-342900">
              <a:buFont typeface="Arial" panose="020B0604020202020204" pitchFamily="34" charset="0"/>
              <a:buChar char="•"/>
            </a:pPr>
            <a:r>
              <a:rPr lang="en-US" dirty="0"/>
              <a:t>Wisdom and sage experience</a:t>
            </a:r>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r>
              <a:rPr lang="en-US" dirty="0"/>
              <a:t>Boomers:</a:t>
            </a:r>
          </a:p>
          <a:p>
            <a:pPr marL="800100" lvl="1" indent="-342900">
              <a:buFont typeface="Arial" panose="020B0604020202020204" pitchFamily="34" charset="0"/>
              <a:buChar char="•"/>
            </a:pPr>
            <a:r>
              <a:rPr lang="en-US" dirty="0"/>
              <a:t>Process experts; understand the value of interpersonal relationships</a:t>
            </a:r>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r>
              <a:rPr lang="en-US" dirty="0"/>
              <a:t>GenXers: </a:t>
            </a:r>
          </a:p>
          <a:p>
            <a:pPr marL="800100" lvl="1" indent="-342900">
              <a:buFont typeface="Arial" panose="020B0604020202020204" pitchFamily="34" charset="0"/>
              <a:buChar char="•"/>
            </a:pPr>
            <a:r>
              <a:rPr lang="en-US" dirty="0"/>
              <a:t>Quick to focus; don’t waste time</a:t>
            </a:r>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r>
              <a:rPr lang="en-US" dirty="0"/>
              <a:t>Millennials: </a:t>
            </a:r>
          </a:p>
          <a:p>
            <a:pPr marL="800100" lvl="1" indent="-342900">
              <a:buFont typeface="Arial" panose="020B0604020202020204" pitchFamily="34" charset="0"/>
              <a:buChar char="•"/>
            </a:pPr>
            <a:r>
              <a:rPr lang="en-US" dirty="0"/>
              <a:t>The fun factor, desire balance between work and enjoyment</a:t>
            </a:r>
          </a:p>
          <a:p>
            <a:pPr marL="800100" lvl="1" indent="-342900">
              <a:buFont typeface="Arial" panose="020B0604020202020204" pitchFamily="34" charset="0"/>
              <a:buChar char="•"/>
            </a:pPr>
            <a:endParaRPr lang="en-US" dirty="0"/>
          </a:p>
          <a:p>
            <a:pPr marL="342900" indent="-342900">
              <a:buFont typeface="Wingdings" panose="05000000000000000000" pitchFamily="2" charset="2"/>
              <a:buChar char=""/>
            </a:pPr>
            <a:r>
              <a:rPr lang="en-US" dirty="0" err="1"/>
              <a:t>GenZs</a:t>
            </a:r>
            <a:r>
              <a:rPr lang="en-US" dirty="0"/>
              <a:t>:</a:t>
            </a:r>
          </a:p>
          <a:p>
            <a:pPr marL="800100" lvl="1" indent="-342900">
              <a:buFont typeface="Arial" panose="020B0604020202020204" pitchFamily="34" charset="0"/>
              <a:buChar char="•"/>
            </a:pPr>
            <a:r>
              <a:rPr lang="en-US" dirty="0"/>
              <a:t>Focused on emotional well-being; also expect work-life balance</a:t>
            </a:r>
          </a:p>
          <a:p>
            <a:pPr marL="800100" lvl="1" indent="-342900">
              <a:buFont typeface="Arial" panose="020B0604020202020204" pitchFamily="34" charset="0"/>
              <a:buChar char="•"/>
            </a:pPr>
            <a:endParaRPr lang="en-US" dirty="0"/>
          </a:p>
        </p:txBody>
      </p:sp>
    </p:spTree>
    <p:extLst>
      <p:ext uri="{BB962C8B-B14F-4D97-AF65-F5344CB8AC3E}">
        <p14:creationId xmlns:p14="http://schemas.microsoft.com/office/powerpoint/2010/main" val="3485227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DE53A-D8C9-552D-D9C5-5C8E403B1B25}"/>
              </a:ext>
            </a:extLst>
          </p:cNvPr>
          <p:cNvSpPr>
            <a:spLocks noGrp="1"/>
          </p:cNvSpPr>
          <p:nvPr>
            <p:ph type="title"/>
          </p:nvPr>
        </p:nvSpPr>
        <p:spPr>
          <a:xfrm>
            <a:off x="355600" y="365126"/>
            <a:ext cx="10998200" cy="734470"/>
          </a:xfrm>
        </p:spPr>
        <p:txBody>
          <a:bodyPr/>
          <a:lstStyle/>
          <a:p>
            <a:r>
              <a:rPr lang="en-US" dirty="0"/>
              <a:t>Sticking Point:  Meetings</a:t>
            </a:r>
          </a:p>
        </p:txBody>
      </p:sp>
      <p:sp>
        <p:nvSpPr>
          <p:cNvPr id="4" name="Rectangle 3">
            <a:extLst>
              <a:ext uri="{FF2B5EF4-FFF2-40B4-BE49-F238E27FC236}">
                <a16:creationId xmlns:a16="http://schemas.microsoft.com/office/drawing/2014/main" id="{68EDF49D-6400-D380-7BA2-5D56B54C8A61}"/>
              </a:ext>
            </a:extLst>
          </p:cNvPr>
          <p:cNvSpPr/>
          <p:nvPr/>
        </p:nvSpPr>
        <p:spPr>
          <a:xfrm>
            <a:off x="0" y="6400800"/>
            <a:ext cx="2432304" cy="457200"/>
          </a:xfrm>
          <a:prstGeom prst="rect">
            <a:avLst/>
          </a:prstGeom>
          <a:solidFill>
            <a:srgbClr val="FF000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444FB5A-7843-BF21-1280-1AE2E1A97E0E}"/>
              </a:ext>
            </a:extLst>
          </p:cNvPr>
          <p:cNvSpPr/>
          <p:nvPr/>
        </p:nvSpPr>
        <p:spPr>
          <a:xfrm>
            <a:off x="2439924" y="6400800"/>
            <a:ext cx="2432304" cy="457200"/>
          </a:xfrm>
          <a:prstGeom prst="rect">
            <a:avLst/>
          </a:prstGeom>
          <a:solidFill>
            <a:srgbClr val="0070C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E24EA37-B812-D7D0-C486-07829CED52B1}"/>
              </a:ext>
            </a:extLst>
          </p:cNvPr>
          <p:cNvSpPr/>
          <p:nvPr/>
        </p:nvSpPr>
        <p:spPr>
          <a:xfrm>
            <a:off x="4879848" y="6400800"/>
            <a:ext cx="2432304" cy="457200"/>
          </a:xfrm>
          <a:prstGeom prst="rect">
            <a:avLst/>
          </a:prstGeom>
          <a:solidFill>
            <a:srgbClr val="EBDB07"/>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75B4C7A-96CD-AF67-2790-3565A0D875A3}"/>
              </a:ext>
            </a:extLst>
          </p:cNvPr>
          <p:cNvSpPr/>
          <p:nvPr/>
        </p:nvSpPr>
        <p:spPr>
          <a:xfrm>
            <a:off x="7319772" y="6400800"/>
            <a:ext cx="2432304" cy="457200"/>
          </a:xfrm>
          <a:prstGeom prst="rect">
            <a:avLst/>
          </a:prstGeom>
          <a:solidFill>
            <a:srgbClr val="11B663"/>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1320A4C-2AE5-85CE-CAA0-394483353E65}"/>
              </a:ext>
            </a:extLst>
          </p:cNvPr>
          <p:cNvSpPr/>
          <p:nvPr/>
        </p:nvSpPr>
        <p:spPr>
          <a:xfrm>
            <a:off x="9759696" y="6400800"/>
            <a:ext cx="2432304" cy="457200"/>
          </a:xfrm>
          <a:prstGeom prst="rect">
            <a:avLst/>
          </a:prstGeom>
          <a:solidFill>
            <a:srgbClr val="C100EE"/>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E10D263-070C-C711-37C6-3DE29018A72E}"/>
              </a:ext>
            </a:extLst>
          </p:cNvPr>
          <p:cNvSpPr/>
          <p:nvPr/>
        </p:nvSpPr>
        <p:spPr>
          <a:xfrm>
            <a:off x="349974" y="1593126"/>
            <a:ext cx="2235200" cy="2959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Fifth</a:t>
            </a:r>
          </a:p>
          <a:p>
            <a:pPr algn="ctr"/>
            <a:endParaRPr lang="en-US" sz="2100" dirty="0">
              <a:solidFill>
                <a:schemeClr val="tx1"/>
              </a:solidFill>
            </a:endParaRPr>
          </a:p>
          <a:p>
            <a:pPr algn="ctr"/>
            <a:r>
              <a:rPr lang="en-US" sz="2100" dirty="0">
                <a:solidFill>
                  <a:schemeClr val="tx1"/>
                </a:solidFill>
              </a:rPr>
              <a:t>RESOLVE</a:t>
            </a:r>
          </a:p>
          <a:p>
            <a:pPr algn="ctr"/>
            <a:endParaRPr lang="en-US" dirty="0">
              <a:solidFill>
                <a:schemeClr val="tx1"/>
              </a:solidFill>
            </a:endParaRPr>
          </a:p>
          <a:p>
            <a:pPr algn="ctr"/>
            <a:r>
              <a:rPr lang="en-US" dirty="0">
                <a:solidFill>
                  <a:schemeClr val="tx1"/>
                </a:solidFill>
              </a:rPr>
              <a:t>Make a final decision or policy when flexing isn’t enough</a:t>
            </a:r>
          </a:p>
          <a:p>
            <a:pPr algn="ctr"/>
            <a:endParaRPr lang="en-US" dirty="0">
              <a:solidFill>
                <a:schemeClr val="tx1"/>
              </a:solidFill>
            </a:endParaRPr>
          </a:p>
          <a:p>
            <a:pPr algn="ctr"/>
            <a:endParaRPr lang="en-US" dirty="0">
              <a:solidFill>
                <a:schemeClr val="tx1"/>
              </a:solidFill>
            </a:endParaRPr>
          </a:p>
        </p:txBody>
      </p:sp>
      <p:cxnSp>
        <p:nvCxnSpPr>
          <p:cNvPr id="15" name="Straight Connector 14">
            <a:extLst>
              <a:ext uri="{FF2B5EF4-FFF2-40B4-BE49-F238E27FC236}">
                <a16:creationId xmlns:a16="http://schemas.microsoft.com/office/drawing/2014/main" id="{8F3A5134-4A49-0278-E50F-29B664FAD686}"/>
              </a:ext>
            </a:extLst>
          </p:cNvPr>
          <p:cNvCxnSpPr/>
          <p:nvPr/>
        </p:nvCxnSpPr>
        <p:spPr>
          <a:xfrm>
            <a:off x="349974" y="2139226"/>
            <a:ext cx="22311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E1EF53F-EBD3-A414-FD0F-DB26F30B2883}"/>
              </a:ext>
            </a:extLst>
          </p:cNvPr>
          <p:cNvSpPr txBox="1"/>
          <p:nvPr/>
        </p:nvSpPr>
        <p:spPr>
          <a:xfrm>
            <a:off x="2969612" y="1134195"/>
            <a:ext cx="8890670" cy="4062651"/>
          </a:xfrm>
          <a:prstGeom prst="rect">
            <a:avLst/>
          </a:prstGeom>
          <a:noFill/>
        </p:spPr>
        <p:txBody>
          <a:bodyPr wrap="square" rtlCol="0">
            <a:spAutoFit/>
          </a:bodyPr>
          <a:lstStyle/>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dirty="0"/>
              <a:t>What will be the length of meetings?  Must you start/end on time?</a:t>
            </a:r>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r>
              <a:rPr lang="en-US" dirty="0"/>
              <a:t>Casual chatter at the beginning or in the middle – how do you monitor?</a:t>
            </a:r>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r>
              <a:rPr lang="en-US" dirty="0"/>
              <a:t>Who is responsible for redirecting the conversation?</a:t>
            </a:r>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r>
              <a:rPr lang="en-US" dirty="0"/>
              <a:t>Are laptops, tablets, or phones permitted, or are they expected?</a:t>
            </a:r>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r>
              <a:rPr lang="en-US" dirty="0"/>
              <a:t>Are there any rules to device usage?</a:t>
            </a:r>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r>
              <a:rPr lang="en-US" dirty="0"/>
              <a:t>What will be the focus of the meeting going forward?  Training?  Relationship building?  Communicating tons of information?</a:t>
            </a:r>
          </a:p>
          <a:p>
            <a:pPr marL="800100" lvl="1" indent="-342900">
              <a:buFont typeface="Arial" panose="020B0604020202020204" pitchFamily="34" charset="0"/>
              <a:buChar char="•"/>
            </a:pPr>
            <a:endParaRPr lang="en-US" dirty="0"/>
          </a:p>
        </p:txBody>
      </p:sp>
    </p:spTree>
    <p:extLst>
      <p:ext uri="{BB962C8B-B14F-4D97-AF65-F5344CB8AC3E}">
        <p14:creationId xmlns:p14="http://schemas.microsoft.com/office/powerpoint/2010/main" val="1313240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DE53A-D8C9-552D-D9C5-5C8E403B1B25}"/>
              </a:ext>
            </a:extLst>
          </p:cNvPr>
          <p:cNvSpPr>
            <a:spLocks noGrp="1"/>
          </p:cNvSpPr>
          <p:nvPr>
            <p:ph type="title"/>
          </p:nvPr>
        </p:nvSpPr>
        <p:spPr>
          <a:xfrm>
            <a:off x="318214" y="365126"/>
            <a:ext cx="11035586" cy="734470"/>
          </a:xfrm>
        </p:spPr>
        <p:txBody>
          <a:bodyPr/>
          <a:lstStyle/>
          <a:p>
            <a:r>
              <a:rPr lang="en-US" dirty="0"/>
              <a:t>Sticking Point:  Meetings</a:t>
            </a:r>
          </a:p>
        </p:txBody>
      </p:sp>
      <p:sp>
        <p:nvSpPr>
          <p:cNvPr id="4" name="Rectangle 3">
            <a:extLst>
              <a:ext uri="{FF2B5EF4-FFF2-40B4-BE49-F238E27FC236}">
                <a16:creationId xmlns:a16="http://schemas.microsoft.com/office/drawing/2014/main" id="{68EDF49D-6400-D380-7BA2-5D56B54C8A61}"/>
              </a:ext>
            </a:extLst>
          </p:cNvPr>
          <p:cNvSpPr/>
          <p:nvPr/>
        </p:nvSpPr>
        <p:spPr>
          <a:xfrm>
            <a:off x="0" y="6400800"/>
            <a:ext cx="2432304" cy="457200"/>
          </a:xfrm>
          <a:prstGeom prst="rect">
            <a:avLst/>
          </a:prstGeom>
          <a:solidFill>
            <a:srgbClr val="FF000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444FB5A-7843-BF21-1280-1AE2E1A97E0E}"/>
              </a:ext>
            </a:extLst>
          </p:cNvPr>
          <p:cNvSpPr/>
          <p:nvPr/>
        </p:nvSpPr>
        <p:spPr>
          <a:xfrm>
            <a:off x="2439924" y="6400800"/>
            <a:ext cx="2432304" cy="457200"/>
          </a:xfrm>
          <a:prstGeom prst="rect">
            <a:avLst/>
          </a:prstGeom>
          <a:solidFill>
            <a:srgbClr val="0070C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E24EA37-B812-D7D0-C486-07829CED52B1}"/>
              </a:ext>
            </a:extLst>
          </p:cNvPr>
          <p:cNvSpPr/>
          <p:nvPr/>
        </p:nvSpPr>
        <p:spPr>
          <a:xfrm>
            <a:off x="4879848" y="6400800"/>
            <a:ext cx="2432304" cy="457200"/>
          </a:xfrm>
          <a:prstGeom prst="rect">
            <a:avLst/>
          </a:prstGeom>
          <a:solidFill>
            <a:srgbClr val="EBDB07"/>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75B4C7A-96CD-AF67-2790-3565A0D875A3}"/>
              </a:ext>
            </a:extLst>
          </p:cNvPr>
          <p:cNvSpPr/>
          <p:nvPr/>
        </p:nvSpPr>
        <p:spPr>
          <a:xfrm>
            <a:off x="7319772" y="6400800"/>
            <a:ext cx="2432304" cy="457200"/>
          </a:xfrm>
          <a:prstGeom prst="rect">
            <a:avLst/>
          </a:prstGeom>
          <a:solidFill>
            <a:srgbClr val="11B663"/>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1320A4C-2AE5-85CE-CAA0-394483353E65}"/>
              </a:ext>
            </a:extLst>
          </p:cNvPr>
          <p:cNvSpPr/>
          <p:nvPr/>
        </p:nvSpPr>
        <p:spPr>
          <a:xfrm>
            <a:off x="9759696" y="6400800"/>
            <a:ext cx="2432304" cy="457200"/>
          </a:xfrm>
          <a:prstGeom prst="rect">
            <a:avLst/>
          </a:prstGeom>
          <a:solidFill>
            <a:srgbClr val="C100EE"/>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E10D263-070C-C711-37C6-3DE29018A72E}"/>
              </a:ext>
            </a:extLst>
          </p:cNvPr>
          <p:cNvSpPr/>
          <p:nvPr/>
        </p:nvSpPr>
        <p:spPr>
          <a:xfrm>
            <a:off x="292100" y="1587500"/>
            <a:ext cx="2235200" cy="2959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First</a:t>
            </a:r>
          </a:p>
          <a:p>
            <a:pPr algn="ctr"/>
            <a:endParaRPr lang="en-US" sz="2100" dirty="0">
              <a:solidFill>
                <a:schemeClr val="tx1"/>
              </a:solidFill>
            </a:endParaRPr>
          </a:p>
          <a:p>
            <a:pPr algn="ctr"/>
            <a:r>
              <a:rPr lang="en-US" sz="2100" dirty="0">
                <a:solidFill>
                  <a:schemeClr val="tx1"/>
                </a:solidFill>
              </a:rPr>
              <a:t>ACKNOWLEDGE</a:t>
            </a:r>
          </a:p>
          <a:p>
            <a:pPr algn="ctr"/>
            <a:endParaRPr lang="en-US" dirty="0">
              <a:solidFill>
                <a:schemeClr val="tx1"/>
              </a:solidFill>
            </a:endParaRPr>
          </a:p>
          <a:p>
            <a:pPr algn="ctr"/>
            <a:r>
              <a:rPr lang="en-US" dirty="0">
                <a:solidFill>
                  <a:schemeClr val="tx1"/>
                </a:solidFill>
              </a:rPr>
              <a:t>Calmly TALK about the differences</a:t>
            </a: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p:txBody>
      </p:sp>
      <p:sp>
        <p:nvSpPr>
          <p:cNvPr id="10" name="Rectangle 9">
            <a:extLst>
              <a:ext uri="{FF2B5EF4-FFF2-40B4-BE49-F238E27FC236}">
                <a16:creationId xmlns:a16="http://schemas.microsoft.com/office/drawing/2014/main" id="{65548FA7-F361-89C7-D7F3-37DB93A20073}"/>
              </a:ext>
            </a:extLst>
          </p:cNvPr>
          <p:cNvSpPr/>
          <p:nvPr/>
        </p:nvSpPr>
        <p:spPr>
          <a:xfrm>
            <a:off x="2628773" y="1587500"/>
            <a:ext cx="2231136" cy="2959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Second</a:t>
            </a:r>
          </a:p>
          <a:p>
            <a:pPr algn="ctr"/>
            <a:endParaRPr lang="en-US" sz="2400" dirty="0">
              <a:solidFill>
                <a:schemeClr val="tx1"/>
              </a:solidFill>
            </a:endParaRPr>
          </a:p>
          <a:p>
            <a:pPr algn="ctr"/>
            <a:r>
              <a:rPr lang="en-US" sz="2100" dirty="0">
                <a:solidFill>
                  <a:schemeClr val="tx1"/>
                </a:solidFill>
              </a:rPr>
              <a:t>APPRECIATE</a:t>
            </a:r>
          </a:p>
          <a:p>
            <a:pPr algn="ctr"/>
            <a:endParaRPr lang="en-US" dirty="0">
              <a:solidFill>
                <a:schemeClr val="tx1"/>
              </a:solidFill>
            </a:endParaRPr>
          </a:p>
          <a:p>
            <a:pPr algn="ctr"/>
            <a:r>
              <a:rPr lang="en-US" dirty="0">
                <a:solidFill>
                  <a:schemeClr val="tx1"/>
                </a:solidFill>
              </a:rPr>
              <a:t>Focus on the “why” (not the “what”) and the common need</a:t>
            </a:r>
          </a:p>
          <a:p>
            <a:pPr algn="ctr"/>
            <a:endParaRPr lang="en-US" dirty="0">
              <a:solidFill>
                <a:schemeClr val="tx1"/>
              </a:solidFill>
            </a:endParaRPr>
          </a:p>
          <a:p>
            <a:pPr algn="ctr"/>
            <a:endParaRPr lang="en-US" dirty="0">
              <a:solidFill>
                <a:schemeClr val="tx1"/>
              </a:solidFill>
            </a:endParaRPr>
          </a:p>
        </p:txBody>
      </p:sp>
      <p:sp>
        <p:nvSpPr>
          <p:cNvPr id="11" name="Rectangle 10">
            <a:extLst>
              <a:ext uri="{FF2B5EF4-FFF2-40B4-BE49-F238E27FC236}">
                <a16:creationId xmlns:a16="http://schemas.microsoft.com/office/drawing/2014/main" id="{9E5AA8DB-5A76-2C2C-8C76-9888816BC02F}"/>
              </a:ext>
            </a:extLst>
          </p:cNvPr>
          <p:cNvSpPr/>
          <p:nvPr/>
        </p:nvSpPr>
        <p:spPr>
          <a:xfrm>
            <a:off x="4961382" y="1587500"/>
            <a:ext cx="2231136" cy="2959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Third</a:t>
            </a:r>
          </a:p>
          <a:p>
            <a:pPr algn="ctr"/>
            <a:endParaRPr lang="en-US" sz="2400" dirty="0">
              <a:solidFill>
                <a:schemeClr val="tx1"/>
              </a:solidFill>
            </a:endParaRPr>
          </a:p>
          <a:p>
            <a:pPr algn="ctr"/>
            <a:r>
              <a:rPr lang="en-US" sz="2100" dirty="0">
                <a:solidFill>
                  <a:schemeClr val="tx1"/>
                </a:solidFill>
              </a:rPr>
              <a:t>FLEX</a:t>
            </a:r>
          </a:p>
          <a:p>
            <a:pPr algn="ctr"/>
            <a:endParaRPr lang="en-US" dirty="0">
              <a:solidFill>
                <a:schemeClr val="tx1"/>
              </a:solidFill>
            </a:endParaRPr>
          </a:p>
          <a:p>
            <a:pPr algn="ctr"/>
            <a:r>
              <a:rPr lang="en-US" dirty="0">
                <a:solidFill>
                  <a:schemeClr val="tx1"/>
                </a:solidFill>
              </a:rPr>
              <a:t>Agree to accommodate different approaches</a:t>
            </a:r>
          </a:p>
          <a:p>
            <a:pPr algn="ctr"/>
            <a:endParaRPr lang="en-US" dirty="0">
              <a:solidFill>
                <a:schemeClr val="tx1"/>
              </a:solidFill>
            </a:endParaRPr>
          </a:p>
          <a:p>
            <a:pPr algn="ctr"/>
            <a:endParaRPr lang="en-US" dirty="0">
              <a:solidFill>
                <a:schemeClr val="tx1"/>
              </a:solidFill>
            </a:endParaRPr>
          </a:p>
        </p:txBody>
      </p:sp>
      <p:sp>
        <p:nvSpPr>
          <p:cNvPr id="12" name="Rectangle 11">
            <a:extLst>
              <a:ext uri="{FF2B5EF4-FFF2-40B4-BE49-F238E27FC236}">
                <a16:creationId xmlns:a16="http://schemas.microsoft.com/office/drawing/2014/main" id="{1F60633D-53D9-509C-908A-F27A28993520}"/>
              </a:ext>
            </a:extLst>
          </p:cNvPr>
          <p:cNvSpPr/>
          <p:nvPr/>
        </p:nvSpPr>
        <p:spPr>
          <a:xfrm>
            <a:off x="7293991" y="1587500"/>
            <a:ext cx="2231136" cy="2959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Fourth</a:t>
            </a:r>
          </a:p>
          <a:p>
            <a:pPr algn="ctr"/>
            <a:endParaRPr lang="en-US" sz="2400" dirty="0">
              <a:solidFill>
                <a:schemeClr val="tx1"/>
              </a:solidFill>
            </a:endParaRPr>
          </a:p>
          <a:p>
            <a:pPr algn="ctr"/>
            <a:r>
              <a:rPr lang="en-US" sz="2100" dirty="0">
                <a:solidFill>
                  <a:schemeClr val="tx1"/>
                </a:solidFill>
              </a:rPr>
              <a:t>LEVERAGE</a:t>
            </a:r>
          </a:p>
          <a:p>
            <a:pPr algn="ctr"/>
            <a:endParaRPr lang="en-US" dirty="0">
              <a:solidFill>
                <a:schemeClr val="tx1"/>
              </a:solidFill>
            </a:endParaRPr>
          </a:p>
          <a:p>
            <a:pPr algn="ctr"/>
            <a:r>
              <a:rPr lang="en-US" dirty="0">
                <a:solidFill>
                  <a:schemeClr val="tx1"/>
                </a:solidFill>
              </a:rPr>
              <a:t>Maximize the strengths of each generation</a:t>
            </a:r>
          </a:p>
          <a:p>
            <a:pPr algn="ctr"/>
            <a:endParaRPr lang="en-US" dirty="0">
              <a:solidFill>
                <a:schemeClr val="tx1"/>
              </a:solidFill>
            </a:endParaRPr>
          </a:p>
          <a:p>
            <a:pPr algn="ctr"/>
            <a:endParaRPr lang="en-US" dirty="0">
              <a:solidFill>
                <a:schemeClr val="tx1"/>
              </a:solidFill>
            </a:endParaRPr>
          </a:p>
        </p:txBody>
      </p:sp>
      <p:sp>
        <p:nvSpPr>
          <p:cNvPr id="13" name="Rectangle 12">
            <a:extLst>
              <a:ext uri="{FF2B5EF4-FFF2-40B4-BE49-F238E27FC236}">
                <a16:creationId xmlns:a16="http://schemas.microsoft.com/office/drawing/2014/main" id="{8E1709DF-DFD5-A526-885F-9957C9934E15}"/>
              </a:ext>
            </a:extLst>
          </p:cNvPr>
          <p:cNvSpPr/>
          <p:nvPr/>
        </p:nvSpPr>
        <p:spPr>
          <a:xfrm>
            <a:off x="9626600" y="1587500"/>
            <a:ext cx="2231136" cy="2959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Fifth</a:t>
            </a:r>
          </a:p>
          <a:p>
            <a:pPr algn="ctr"/>
            <a:endParaRPr lang="en-US" sz="2400" dirty="0">
              <a:solidFill>
                <a:schemeClr val="tx1"/>
              </a:solidFill>
            </a:endParaRPr>
          </a:p>
          <a:p>
            <a:pPr algn="ctr"/>
            <a:r>
              <a:rPr lang="en-US" sz="2100" dirty="0">
                <a:solidFill>
                  <a:schemeClr val="tx1"/>
                </a:solidFill>
              </a:rPr>
              <a:t>RESOLVE</a:t>
            </a:r>
          </a:p>
          <a:p>
            <a:pPr algn="ctr"/>
            <a:endParaRPr lang="en-US" dirty="0">
              <a:solidFill>
                <a:schemeClr val="tx1"/>
              </a:solidFill>
            </a:endParaRPr>
          </a:p>
          <a:p>
            <a:pPr algn="ctr"/>
            <a:r>
              <a:rPr lang="en-US" dirty="0">
                <a:solidFill>
                  <a:schemeClr val="tx1"/>
                </a:solidFill>
              </a:rPr>
              <a:t>Make a final decision or policy when flexing isn’t enough</a:t>
            </a:r>
          </a:p>
          <a:p>
            <a:pPr algn="ctr"/>
            <a:endParaRPr lang="en-US" dirty="0">
              <a:solidFill>
                <a:schemeClr val="tx1"/>
              </a:solidFill>
            </a:endParaRPr>
          </a:p>
          <a:p>
            <a:pPr algn="ctr"/>
            <a:endParaRPr lang="en-US" dirty="0">
              <a:solidFill>
                <a:schemeClr val="tx1"/>
              </a:solidFill>
            </a:endParaRPr>
          </a:p>
        </p:txBody>
      </p:sp>
      <p:cxnSp>
        <p:nvCxnSpPr>
          <p:cNvPr id="15" name="Straight Connector 14">
            <a:extLst>
              <a:ext uri="{FF2B5EF4-FFF2-40B4-BE49-F238E27FC236}">
                <a16:creationId xmlns:a16="http://schemas.microsoft.com/office/drawing/2014/main" id="{8F3A5134-4A49-0278-E50F-29B664FAD686}"/>
              </a:ext>
            </a:extLst>
          </p:cNvPr>
          <p:cNvCxnSpPr/>
          <p:nvPr/>
        </p:nvCxnSpPr>
        <p:spPr>
          <a:xfrm>
            <a:off x="292100" y="2133600"/>
            <a:ext cx="22311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193A8D8-0177-28DB-1D11-B9D49842E07A}"/>
              </a:ext>
            </a:extLst>
          </p:cNvPr>
          <p:cNvCxnSpPr/>
          <p:nvPr/>
        </p:nvCxnSpPr>
        <p:spPr>
          <a:xfrm>
            <a:off x="2628900" y="2133600"/>
            <a:ext cx="22311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4385085-3A7B-9864-515F-80BF6E71A7D9}"/>
              </a:ext>
            </a:extLst>
          </p:cNvPr>
          <p:cNvCxnSpPr/>
          <p:nvPr/>
        </p:nvCxnSpPr>
        <p:spPr>
          <a:xfrm>
            <a:off x="4965700" y="2146300"/>
            <a:ext cx="22311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62D67E2-E89C-64BE-48A1-6AAF530248F3}"/>
              </a:ext>
            </a:extLst>
          </p:cNvPr>
          <p:cNvCxnSpPr/>
          <p:nvPr/>
        </p:nvCxnSpPr>
        <p:spPr>
          <a:xfrm>
            <a:off x="7289800" y="2146300"/>
            <a:ext cx="22311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85DA19A-D484-B368-4CB2-57238E96E73A}"/>
              </a:ext>
            </a:extLst>
          </p:cNvPr>
          <p:cNvCxnSpPr/>
          <p:nvPr/>
        </p:nvCxnSpPr>
        <p:spPr>
          <a:xfrm>
            <a:off x="9626600" y="2146300"/>
            <a:ext cx="22311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83DD0CB8-0F06-4BEC-E029-A322EBE1170E}"/>
              </a:ext>
            </a:extLst>
          </p:cNvPr>
          <p:cNvSpPr txBox="1"/>
          <p:nvPr/>
        </p:nvSpPr>
        <p:spPr>
          <a:xfrm>
            <a:off x="215899" y="5077460"/>
            <a:ext cx="11828955" cy="369332"/>
          </a:xfrm>
          <a:prstGeom prst="rect">
            <a:avLst/>
          </a:prstGeom>
          <a:noFill/>
        </p:spPr>
        <p:txBody>
          <a:bodyPr wrap="square" rtlCol="0">
            <a:spAutoFit/>
          </a:bodyPr>
          <a:lstStyle/>
          <a:p>
            <a:r>
              <a:rPr lang="en-US" dirty="0"/>
              <a:t>As your team changes (and it will), plan on revisiting a Sticking Point and these five steps </a:t>
            </a:r>
            <a:r>
              <a:rPr lang="en-US" u="sng" dirty="0"/>
              <a:t>annually</a:t>
            </a:r>
            <a:r>
              <a:rPr lang="en-US" dirty="0"/>
              <a:t> and adjusting as necessary</a:t>
            </a:r>
          </a:p>
        </p:txBody>
      </p:sp>
    </p:spTree>
    <p:extLst>
      <p:ext uri="{BB962C8B-B14F-4D97-AF65-F5344CB8AC3E}">
        <p14:creationId xmlns:p14="http://schemas.microsoft.com/office/powerpoint/2010/main" val="2411296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8EDF49D-6400-D380-7BA2-5D56B54C8A61}"/>
              </a:ext>
            </a:extLst>
          </p:cNvPr>
          <p:cNvSpPr/>
          <p:nvPr/>
        </p:nvSpPr>
        <p:spPr>
          <a:xfrm>
            <a:off x="0" y="6405165"/>
            <a:ext cx="2432304" cy="457200"/>
          </a:xfrm>
          <a:prstGeom prst="rect">
            <a:avLst/>
          </a:prstGeom>
          <a:solidFill>
            <a:srgbClr val="FF000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444FB5A-7843-BF21-1280-1AE2E1A97E0E}"/>
              </a:ext>
            </a:extLst>
          </p:cNvPr>
          <p:cNvSpPr/>
          <p:nvPr/>
        </p:nvSpPr>
        <p:spPr>
          <a:xfrm>
            <a:off x="2439924" y="6405165"/>
            <a:ext cx="2432304" cy="457200"/>
          </a:xfrm>
          <a:prstGeom prst="rect">
            <a:avLst/>
          </a:prstGeom>
          <a:solidFill>
            <a:srgbClr val="0070C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E24EA37-B812-D7D0-C486-07829CED52B1}"/>
              </a:ext>
            </a:extLst>
          </p:cNvPr>
          <p:cNvSpPr/>
          <p:nvPr/>
        </p:nvSpPr>
        <p:spPr>
          <a:xfrm>
            <a:off x="4879848" y="6405165"/>
            <a:ext cx="2432304" cy="457200"/>
          </a:xfrm>
          <a:prstGeom prst="rect">
            <a:avLst/>
          </a:prstGeom>
          <a:solidFill>
            <a:srgbClr val="EBDB07"/>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75B4C7A-96CD-AF67-2790-3565A0D875A3}"/>
              </a:ext>
            </a:extLst>
          </p:cNvPr>
          <p:cNvSpPr/>
          <p:nvPr/>
        </p:nvSpPr>
        <p:spPr>
          <a:xfrm>
            <a:off x="7319772" y="6405165"/>
            <a:ext cx="2432304" cy="457200"/>
          </a:xfrm>
          <a:prstGeom prst="rect">
            <a:avLst/>
          </a:prstGeom>
          <a:solidFill>
            <a:srgbClr val="11B663"/>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1320A4C-2AE5-85CE-CAA0-394483353E65}"/>
              </a:ext>
            </a:extLst>
          </p:cNvPr>
          <p:cNvSpPr/>
          <p:nvPr/>
        </p:nvSpPr>
        <p:spPr>
          <a:xfrm>
            <a:off x="9759696" y="6405165"/>
            <a:ext cx="2432304" cy="457200"/>
          </a:xfrm>
          <a:prstGeom prst="rect">
            <a:avLst/>
          </a:prstGeom>
          <a:solidFill>
            <a:srgbClr val="C100EE"/>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rcRect t="15234"/>
          <a:stretch/>
        </p:blipFill>
        <p:spPr>
          <a:xfrm>
            <a:off x="2438400" y="2085975"/>
            <a:ext cx="7315200" cy="4133850"/>
          </a:xfrm>
          <a:prstGeom prst="rect">
            <a:avLst/>
          </a:prstGeom>
        </p:spPr>
      </p:pic>
      <p:sp>
        <p:nvSpPr>
          <p:cNvPr id="3" name="TextBox 2">
            <a:extLst>
              <a:ext uri="{FF2B5EF4-FFF2-40B4-BE49-F238E27FC236}">
                <a16:creationId xmlns:a16="http://schemas.microsoft.com/office/drawing/2014/main" id="{499AF54A-5AE3-1699-B2C8-6FC3E3931CB8}"/>
              </a:ext>
            </a:extLst>
          </p:cNvPr>
          <p:cNvSpPr txBox="1"/>
          <p:nvPr/>
        </p:nvSpPr>
        <p:spPr>
          <a:xfrm>
            <a:off x="2719018" y="946577"/>
            <a:ext cx="2324100" cy="923330"/>
          </a:xfrm>
          <a:prstGeom prst="rect">
            <a:avLst/>
          </a:prstGeom>
          <a:solidFill>
            <a:srgbClr val="DDDDDD"/>
          </a:solidFill>
        </p:spPr>
        <p:txBody>
          <a:bodyPr wrap="square" rtlCol="0">
            <a:spAutoFit/>
          </a:bodyPr>
          <a:lstStyle/>
          <a:p>
            <a:pPr algn="ctr"/>
            <a:r>
              <a:rPr lang="en-US" dirty="0"/>
              <a:t>2025 – 88.6 million</a:t>
            </a:r>
          </a:p>
          <a:p>
            <a:pPr algn="ctr"/>
            <a:endParaRPr lang="en-US" dirty="0"/>
          </a:p>
          <a:p>
            <a:pPr algn="ctr"/>
            <a:r>
              <a:rPr lang="en-US" dirty="0"/>
              <a:t>2030 – </a:t>
            </a:r>
            <a:r>
              <a:rPr lang="en-US" b="1" dirty="0"/>
              <a:t>114.8 million</a:t>
            </a:r>
          </a:p>
        </p:txBody>
      </p:sp>
      <p:sp>
        <p:nvSpPr>
          <p:cNvPr id="9" name="TextBox 8">
            <a:extLst>
              <a:ext uri="{FF2B5EF4-FFF2-40B4-BE49-F238E27FC236}">
                <a16:creationId xmlns:a16="http://schemas.microsoft.com/office/drawing/2014/main" id="{1A48D0DD-6974-7E93-6FE1-BB75A5A5D6CA}"/>
              </a:ext>
            </a:extLst>
          </p:cNvPr>
          <p:cNvSpPr txBox="1"/>
          <p:nvPr/>
        </p:nvSpPr>
        <p:spPr>
          <a:xfrm>
            <a:off x="6584950" y="965627"/>
            <a:ext cx="2959100" cy="923330"/>
          </a:xfrm>
          <a:prstGeom prst="rect">
            <a:avLst/>
          </a:prstGeom>
          <a:solidFill>
            <a:srgbClr val="DDDDDD"/>
          </a:solidFill>
        </p:spPr>
        <p:txBody>
          <a:bodyPr wrap="square" rtlCol="0">
            <a:spAutoFit/>
          </a:bodyPr>
          <a:lstStyle/>
          <a:p>
            <a:pPr algn="ctr"/>
            <a:r>
              <a:rPr lang="en-US" dirty="0"/>
              <a:t>2025 – 74.7 million</a:t>
            </a:r>
          </a:p>
          <a:p>
            <a:pPr algn="ctr"/>
            <a:endParaRPr lang="en-US" dirty="0"/>
          </a:p>
          <a:p>
            <a:pPr algn="ctr"/>
            <a:r>
              <a:rPr lang="en-US" dirty="0"/>
              <a:t>2030 – </a:t>
            </a:r>
            <a:r>
              <a:rPr lang="en-US" b="1" dirty="0"/>
              <a:t>58.7 million</a:t>
            </a:r>
          </a:p>
        </p:txBody>
      </p:sp>
      <p:pic>
        <p:nvPicPr>
          <p:cNvPr id="2" name="Picture 1">
            <a:extLst>
              <a:ext uri="{FF2B5EF4-FFF2-40B4-BE49-F238E27FC236}">
                <a16:creationId xmlns:a16="http://schemas.microsoft.com/office/drawing/2014/main" id="{9A831EAC-2423-1138-B374-09E6679F54AA}"/>
              </a:ext>
            </a:extLst>
          </p:cNvPr>
          <p:cNvPicPr>
            <a:picLocks noChangeAspect="1"/>
          </p:cNvPicPr>
          <p:nvPr/>
        </p:nvPicPr>
        <p:blipFill>
          <a:blip r:embed="rId2">
            <a:extLst>
              <a:ext uri="{28A0092B-C50C-407E-A947-70E740481C1C}">
                <a14:useLocalDpi xmlns:a14="http://schemas.microsoft.com/office/drawing/2010/main" val="0"/>
              </a:ext>
            </a:extLst>
          </a:blip>
          <a:srcRect b="84570"/>
          <a:stretch/>
        </p:blipFill>
        <p:spPr>
          <a:xfrm>
            <a:off x="2438400" y="155575"/>
            <a:ext cx="7315200" cy="752475"/>
          </a:xfrm>
          <a:prstGeom prst="rect">
            <a:avLst/>
          </a:prstGeom>
        </p:spPr>
      </p:pic>
    </p:spTree>
    <p:extLst>
      <p:ext uri="{BB962C8B-B14F-4D97-AF65-F5344CB8AC3E}">
        <p14:creationId xmlns:p14="http://schemas.microsoft.com/office/powerpoint/2010/main" val="3513911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DED3922-CCE3-B1C9-013A-F4FB71085463}"/>
              </a:ext>
            </a:extLst>
          </p:cNvPr>
          <p:cNvSpPr>
            <a:spLocks noGrp="1"/>
          </p:cNvSpPr>
          <p:nvPr>
            <p:ph type="body" sz="half" idx="2"/>
          </p:nvPr>
        </p:nvSpPr>
        <p:spPr>
          <a:xfrm>
            <a:off x="839788" y="990600"/>
            <a:ext cx="6157912" cy="4878388"/>
          </a:xfrm>
        </p:spPr>
        <p:txBody>
          <a:bodyPr>
            <a:normAutofit lnSpcReduction="10000"/>
          </a:bodyPr>
          <a:lstStyle/>
          <a:p>
            <a:pPr algn="ctr"/>
            <a:r>
              <a:rPr lang="en-US" sz="6600" dirty="0"/>
              <a:t>Questions?</a:t>
            </a:r>
          </a:p>
          <a:p>
            <a:endParaRPr lang="en-US" sz="4000" dirty="0"/>
          </a:p>
          <a:p>
            <a:endParaRPr lang="en-US" sz="4000" dirty="0"/>
          </a:p>
          <a:p>
            <a:endParaRPr lang="en-US" sz="4000" dirty="0"/>
          </a:p>
          <a:p>
            <a:pPr algn="r"/>
            <a:r>
              <a:rPr lang="en-US" sz="2800" dirty="0"/>
              <a:t>Shawna Otte</a:t>
            </a:r>
          </a:p>
          <a:p>
            <a:pPr algn="r"/>
            <a:r>
              <a:rPr lang="en-US" sz="2800" dirty="0"/>
              <a:t>University of Wyoming</a:t>
            </a:r>
          </a:p>
          <a:p>
            <a:pPr algn="r"/>
            <a:r>
              <a:rPr lang="en-US" sz="2800" dirty="0"/>
              <a:t>307.766.3674</a:t>
            </a:r>
          </a:p>
          <a:p>
            <a:pPr algn="r"/>
            <a:r>
              <a:rPr lang="en-US" sz="2800" dirty="0"/>
              <a:t>sotte@uwyo.edu</a:t>
            </a:r>
          </a:p>
        </p:txBody>
      </p:sp>
      <p:sp>
        <p:nvSpPr>
          <p:cNvPr id="5" name="Rectangle 4">
            <a:extLst>
              <a:ext uri="{FF2B5EF4-FFF2-40B4-BE49-F238E27FC236}">
                <a16:creationId xmlns:a16="http://schemas.microsoft.com/office/drawing/2014/main" id="{FEC02888-9FE1-47EF-C5E5-547F601EFD2A}"/>
              </a:ext>
            </a:extLst>
          </p:cNvPr>
          <p:cNvSpPr/>
          <p:nvPr/>
        </p:nvSpPr>
        <p:spPr>
          <a:xfrm>
            <a:off x="7730836" y="1244600"/>
            <a:ext cx="3462436" cy="863600"/>
          </a:xfrm>
          <a:prstGeom prst="rect">
            <a:avLst/>
          </a:prstGeom>
          <a:solidFill>
            <a:srgbClr val="FF000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4D137E9-5460-C8A3-8C57-1BE03B0C0E62}"/>
              </a:ext>
            </a:extLst>
          </p:cNvPr>
          <p:cNvSpPr/>
          <p:nvPr/>
        </p:nvSpPr>
        <p:spPr>
          <a:xfrm>
            <a:off x="7730836" y="2108200"/>
            <a:ext cx="3462436" cy="863600"/>
          </a:xfrm>
          <a:prstGeom prst="rect">
            <a:avLst/>
          </a:prstGeom>
          <a:solidFill>
            <a:srgbClr val="0070C0"/>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0BAD8B5-54FA-9337-9905-2B6940D4BEB6}"/>
              </a:ext>
            </a:extLst>
          </p:cNvPr>
          <p:cNvSpPr/>
          <p:nvPr/>
        </p:nvSpPr>
        <p:spPr>
          <a:xfrm>
            <a:off x="7730836" y="2976880"/>
            <a:ext cx="3462436" cy="863600"/>
          </a:xfrm>
          <a:prstGeom prst="rect">
            <a:avLst/>
          </a:prstGeom>
          <a:solidFill>
            <a:srgbClr val="EBDB07"/>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38AFC54-B1B7-C52E-4DD0-6CD0CBD9BD45}"/>
              </a:ext>
            </a:extLst>
          </p:cNvPr>
          <p:cNvSpPr/>
          <p:nvPr/>
        </p:nvSpPr>
        <p:spPr>
          <a:xfrm>
            <a:off x="7730836" y="3840480"/>
            <a:ext cx="3462436" cy="863600"/>
          </a:xfrm>
          <a:prstGeom prst="rect">
            <a:avLst/>
          </a:prstGeom>
          <a:solidFill>
            <a:srgbClr val="11B663"/>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425D32A-6AF2-0CAE-F520-35410DB100A8}"/>
              </a:ext>
            </a:extLst>
          </p:cNvPr>
          <p:cNvSpPr/>
          <p:nvPr/>
        </p:nvSpPr>
        <p:spPr>
          <a:xfrm>
            <a:off x="7730836" y="4696460"/>
            <a:ext cx="3462436" cy="863600"/>
          </a:xfrm>
          <a:prstGeom prst="rect">
            <a:avLst/>
          </a:prstGeom>
          <a:solidFill>
            <a:srgbClr val="C100EE"/>
          </a:solidFill>
          <a:ln w="19050">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78262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3235</TotalTime>
  <Words>1313</Words>
  <Application>Microsoft Office PowerPoint</Application>
  <PresentationFormat>Widescreen</PresentationFormat>
  <Paragraphs>376</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Gill Sans MT</vt:lpstr>
      <vt:lpstr>Wingdings</vt:lpstr>
      <vt:lpstr>Office Theme</vt:lpstr>
      <vt:lpstr>PowerPoint Presentation</vt:lpstr>
      <vt:lpstr>PowerPoint Presentation</vt:lpstr>
      <vt:lpstr>PowerPoint Presentation</vt:lpstr>
      <vt:lpstr>Four options for dealing with five generations</vt:lpstr>
      <vt:lpstr>PowerPoint Presentation</vt:lpstr>
      <vt:lpstr>PowerPoint Presentation</vt:lpstr>
      <vt:lpstr>Parenting influences</vt:lpstr>
      <vt:lpstr>Reasons the generation gap is widening</vt:lpstr>
      <vt:lpstr>Five steps for leading through sticking points</vt:lpstr>
      <vt:lpstr>12 Sticking Points for generations</vt:lpstr>
      <vt:lpstr>Sticking Point:  Meetings</vt:lpstr>
      <vt:lpstr>Sticking Point:  Meetings</vt:lpstr>
      <vt:lpstr>Sticking Point:  Meetings</vt:lpstr>
      <vt:lpstr>Sticking Point:  Meetings</vt:lpstr>
      <vt:lpstr>Sticking Point:  Meetings</vt:lpstr>
      <vt:lpstr>Sticking Point:  Meetings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Shawna Otte</dc:creator>
  <cp:lastModifiedBy>Benson, Lindsey</cp:lastModifiedBy>
  <cp:revision>31</cp:revision>
  <dcterms:created xsi:type="dcterms:W3CDTF">2023-03-11T22:03:49Z</dcterms:created>
  <dcterms:modified xsi:type="dcterms:W3CDTF">2025-04-04T21:18:28Z</dcterms:modified>
</cp:coreProperties>
</file>